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1" r:id="rId2"/>
  </p:sldMasterIdLst>
  <p:notesMasterIdLst>
    <p:notesMasterId r:id="rId33"/>
  </p:notesMasterIdLst>
  <p:sldIdLst>
    <p:sldId id="299" r:id="rId3"/>
    <p:sldId id="257" r:id="rId4"/>
    <p:sldId id="261" r:id="rId5"/>
    <p:sldId id="306" r:id="rId6"/>
    <p:sldId id="351" r:id="rId7"/>
    <p:sldId id="361" r:id="rId8"/>
    <p:sldId id="362" r:id="rId9"/>
    <p:sldId id="364" r:id="rId10"/>
    <p:sldId id="365" r:id="rId11"/>
    <p:sldId id="348" r:id="rId12"/>
    <p:sldId id="349" r:id="rId13"/>
    <p:sldId id="309" r:id="rId14"/>
    <p:sldId id="259" r:id="rId15"/>
    <p:sldId id="294" r:id="rId16"/>
    <p:sldId id="368" r:id="rId17"/>
    <p:sldId id="262" r:id="rId18"/>
    <p:sldId id="386" r:id="rId19"/>
    <p:sldId id="263" r:id="rId20"/>
    <p:sldId id="387" r:id="rId21"/>
    <p:sldId id="382" r:id="rId22"/>
    <p:sldId id="380" r:id="rId23"/>
    <p:sldId id="377" r:id="rId24"/>
    <p:sldId id="378" r:id="rId25"/>
    <p:sldId id="379" r:id="rId26"/>
    <p:sldId id="295" r:id="rId27"/>
    <p:sldId id="293" r:id="rId28"/>
    <p:sldId id="373" r:id="rId29"/>
    <p:sldId id="374" r:id="rId30"/>
    <p:sldId id="388" r:id="rId31"/>
    <p:sldId id="298" r:id="rId32"/>
  </p:sldIdLst>
  <p:sldSz cx="9144000" cy="6858000" type="screen4x3"/>
  <p:notesSz cx="6858000" cy="9144000"/>
  <p:embeddedFontLst>
    <p:embeddedFont>
      <p:font typeface="Papyrus" pitchFamily="66" charset="0"/>
      <p:regular r:id="rId34"/>
    </p:embeddedFont>
    <p:embeddedFont>
      <p:font typeface="Tempus Sans ITC" pitchFamily="82" charset="0"/>
      <p:regular r:id="rId35"/>
    </p:embeddedFont>
    <p:embeddedFont>
      <p:font typeface="Lucida Sans Unicode" pitchFamily="34" charset="0"/>
      <p:regular r:id="rId36"/>
    </p:embeddedFont>
    <p:embeddedFont>
      <p:font typeface="Tahoma" pitchFamily="34" charset="0"/>
      <p:regular r:id="rId37"/>
      <p:bold r:id="rId38"/>
    </p:embeddedFont>
    <p:embeddedFont>
      <p:font typeface="Wingdings 2" pitchFamily="18" charset="2"/>
      <p:regular r:id="rId39"/>
    </p:embeddedFont>
    <p:embeddedFont>
      <p:font typeface="Calibri"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02C6"/>
    <a:srgbClr val="3C0F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78" autoAdjust="0"/>
  </p:normalViewPr>
  <p:slideViewPr>
    <p:cSldViewPr>
      <p:cViewPr>
        <p:scale>
          <a:sx n="60" d="100"/>
          <a:sy n="60" d="100"/>
        </p:scale>
        <p:origin x="-786" y="-3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09F44-B854-40B5-AB1D-8BC121132EE4}" type="datetimeFigureOut">
              <a:rPr lang="en-US" smtClean="0"/>
              <a:pPr/>
              <a:t>10/12/2009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D2DA8-5AAB-4AC5-9978-D9152AF9AF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algn="r" rtl="0" fontAlgn="base">
              <a:spcBef>
                <a:spcPct val="0"/>
              </a:spcBef>
              <a:spcAft>
                <a:spcPct val="0"/>
              </a:spcAft>
            </a:pPr>
            <a:fld id="{B2E2B39E-E15C-4881-BD19-DA2D1AA6FFDF}" type="slidenum">
              <a:rPr lang="en-US">
                <a:solidFill>
                  <a:srgbClr val="000000"/>
                </a:solidFill>
                <a:latin typeface="Arial" pitchFamily="34" charset="0"/>
              </a:rPr>
              <a:pPr algn="r" rtl="0" fontAlgn="base">
                <a:spcBef>
                  <a:spcPct val="0"/>
                </a:spcBef>
                <a:spcAft>
                  <a:spcPct val="0"/>
                </a:spcAft>
              </a:pPr>
              <a:t>1</a:t>
            </a:fld>
            <a:endParaRPr lang="en-US" dirty="0">
              <a:solidFill>
                <a:srgbClr val="000000"/>
              </a:solidFill>
              <a:latin typeface="Arial" pitchFamily="34"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lIns="91430" tIns="45716" rIns="91430" bIns="45716"/>
          <a:lstStyle/>
          <a:p>
            <a:pPr eaLnBrk="1" hangingPunct="1">
              <a:spcBef>
                <a:spcPct val="0"/>
              </a:spcBef>
            </a:pPr>
            <a:endParaRPr lang="en-US" dirty="0" smtClean="0"/>
          </a:p>
        </p:txBody>
      </p:sp>
      <p:sp>
        <p:nvSpPr>
          <p:cNvPr id="63493"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rtl="0" fontAlgn="base">
              <a:spcBef>
                <a:spcPct val="0"/>
              </a:spcBef>
              <a:spcAft>
                <a:spcPct val="0"/>
              </a:spcAft>
            </a:pPr>
            <a:fld id="{6159CE84-117C-415E-9DF8-03DEA88FA9D5}" type="slidenum">
              <a:rPr lang="en-US" sz="1200">
                <a:solidFill>
                  <a:srgbClr val="000000"/>
                </a:solidFill>
                <a:latin typeface="Calibri" pitchFamily="34" charset="0"/>
              </a:rPr>
              <a:pPr algn="r" rtl="0" fontAlgn="base">
                <a:spcBef>
                  <a:spcPct val="0"/>
                </a:spcBef>
                <a:spcAft>
                  <a:spcPct val="0"/>
                </a:spcAft>
              </a:pPr>
              <a:t>1</a:t>
            </a:fld>
            <a:endParaRPr lang="en-US" sz="1200" dirty="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20D930-1A85-40CA-9575-1330C4CFAE29}"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92B569-241A-4FA1-9D9B-B609C4E71C07}"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5D6D093-0848-459D-A73E-E2676A67F9E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info</a:t>
            </a:r>
            <a:endParaRPr lang="en-US" dirty="0"/>
          </a:p>
        </p:txBody>
      </p:sp>
      <p:sp>
        <p:nvSpPr>
          <p:cNvPr id="4" name="Slide Number Placeholder 3"/>
          <p:cNvSpPr>
            <a:spLocks noGrp="1"/>
          </p:cNvSpPr>
          <p:nvPr>
            <p:ph type="sldNum" sz="quarter" idx="10"/>
          </p:nvPr>
        </p:nvSpPr>
        <p:spPr/>
        <p:txBody>
          <a:bodyPr/>
          <a:lstStyle/>
          <a:p>
            <a:fld id="{F16D2DA8-5AAB-4AC5-9978-D9152AF9AF6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5413E88-E542-4195-A88B-0FDBF342B409}"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p:spPr>
        <p:txBody>
          <a:bodyPr/>
          <a:lstStyle/>
          <a:p>
            <a:r>
              <a:rPr lang="en-US" smtClean="0"/>
              <a:t>One Sky Center</a:t>
            </a:r>
          </a:p>
        </p:txBody>
      </p:sp>
      <p:sp>
        <p:nvSpPr>
          <p:cNvPr id="117763" name="Rectangle 3"/>
          <p:cNvSpPr>
            <a:spLocks noGrp="1" noChangeArrowheads="1"/>
          </p:cNvSpPr>
          <p:nvPr>
            <p:ph type="dt" sz="quarter" idx="1"/>
          </p:nvPr>
        </p:nvSpPr>
        <p:spPr>
          <a:noFill/>
        </p:spPr>
        <p:txBody>
          <a:bodyPr/>
          <a:lstStyle/>
          <a:p>
            <a:fld id="{B65FF5FB-B818-4B8B-8855-2198B767F54C}" type="datetime1">
              <a:rPr lang="en-US" smtClean="0"/>
              <a:pPr/>
              <a:t>10/12/2009</a:t>
            </a:fld>
            <a:endParaRPr lang="en-US" smtClean="0"/>
          </a:p>
        </p:txBody>
      </p:sp>
      <p:sp>
        <p:nvSpPr>
          <p:cNvPr id="117764" name="Rectangle 6"/>
          <p:cNvSpPr>
            <a:spLocks noGrp="1" noChangeArrowheads="1"/>
          </p:cNvSpPr>
          <p:nvPr>
            <p:ph type="ftr" sz="quarter" idx="4"/>
          </p:nvPr>
        </p:nvSpPr>
        <p:spPr>
          <a:noFill/>
        </p:spPr>
        <p:txBody>
          <a:bodyPr/>
          <a:lstStyle/>
          <a:p>
            <a:r>
              <a:rPr lang="en-US" smtClean="0"/>
              <a:t>R. Dale Walker, MD</a:t>
            </a:r>
          </a:p>
        </p:txBody>
      </p:sp>
      <p:sp>
        <p:nvSpPr>
          <p:cNvPr id="117765" name="Rectangle 7"/>
          <p:cNvSpPr>
            <a:spLocks noGrp="1" noChangeArrowheads="1"/>
          </p:cNvSpPr>
          <p:nvPr>
            <p:ph type="sldNum" sz="quarter" idx="5"/>
          </p:nvPr>
        </p:nvSpPr>
        <p:spPr>
          <a:noFill/>
        </p:spPr>
        <p:txBody>
          <a:bodyPr/>
          <a:lstStyle/>
          <a:p>
            <a:fld id="{094BDC05-8968-47E2-9965-B81563F02729}" type="slidenum">
              <a:rPr lang="en-US" smtClean="0"/>
              <a:pPr/>
              <a:t>30</a:t>
            </a:fld>
            <a:endParaRPr lang="en-US" smtClean="0"/>
          </a:p>
        </p:txBody>
      </p:sp>
      <p:sp>
        <p:nvSpPr>
          <p:cNvPr id="117766" name="Rectangle 2"/>
          <p:cNvSpPr>
            <a:spLocks noGrp="1" noRot="1" noChangeAspect="1" noChangeArrowheads="1" noTextEdit="1"/>
          </p:cNvSpPr>
          <p:nvPr>
            <p:ph type="sldImg"/>
          </p:nvPr>
        </p:nvSpPr>
        <p:spPr>
          <a:ln/>
        </p:spPr>
      </p:sp>
      <p:sp>
        <p:nvSpPr>
          <p:cNvPr id="1177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Ideally, the mentoring relationship should benefit trainee, mentor, sponsoring institution, and science. However, the reality is that not all successful researchers have had mentors, and not all mentor/trainee relationship end successfully. Each research institution has its own perspective on the value of mentoring, and how deeply it is willing to invest in the practice. Nevertheless, potential mentors and trainees should become familiar with likely responsibilities as well as the benefits and costs of this relationship.</a:t>
            </a:r>
          </a:p>
          <a:p>
            <a:endParaRPr lang="en-US" smtClean="0"/>
          </a:p>
        </p:txBody>
      </p:sp>
      <p:sp>
        <p:nvSpPr>
          <p:cNvPr id="4" name="Slide Number Placeholder 3"/>
          <p:cNvSpPr>
            <a:spLocks noGrp="1"/>
          </p:cNvSpPr>
          <p:nvPr>
            <p:ph type="sldNum" sz="quarter" idx="5"/>
          </p:nvPr>
        </p:nvSpPr>
        <p:spPr/>
        <p:txBody>
          <a:bodyPr/>
          <a:lstStyle/>
          <a:p>
            <a:pPr>
              <a:defRPr/>
            </a:pPr>
            <a:fld id="{0907FC20-F4B5-4733-930C-CF565D8DB535}"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EC1F0BE-2156-41A0-A25C-F5DFCCFD8343}"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193198-6430-4E2E-B2D7-95F0B9268864}" type="datetime1">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C8FA3-7F15-415D-B63A-40B9C5E50F43}" type="datetime1">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4031A-A4B0-4A74-98BB-2A222E9081DD}" type="datetime1">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5D52F-EE32-4F5F-AC78-1A36A85AC11F}" type="datetime1">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93D3B783-EDE4-4152-AC0F-B984EAB9FBE1}"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FCAE105-29B7-4EC4-8CE0-03359779C026}"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B264A752-0245-400C-8736-EC9F150D2682}"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836C5D9-DD73-480F-9731-262DD9A9CD4D}"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7E1253F6-9D26-4B7A-AED7-1886236AA7FE}"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DDE47F6-72AC-4B6C-9B5B-4BAB257FEA26}"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FCAC61E0-565F-48B3-BB20-436455529FDE}"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EC1C92E-1458-416E-8B60-3B30209685DA}"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AD5B9790-B658-4666-9EFB-429791E58E55}"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8441B59-D6F4-47E1-A3D1-AC9C9AB09346}"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D3275E82-E8D5-411A-8D73-B5A0FC1D654C}"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89A747A-7211-4EA3-8780-736A2DB8D805}"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62A7AE6C-F2B7-4CD9-BBF9-29E0964CC65A}"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6250A2C-188B-4E33-A7AE-5E6A1D3C3A17}"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6113A-27DE-4BFC-8405-F57DA7C63A48}" type="datetime1">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C5BD80A7-B891-4BCE-AE49-C7A9ED299F04}"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AA665A3-F5D8-410B-8A1B-004F445FC753}"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1F8F5ED9-23B6-42B0-B49B-E5F15A9540E9}"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05B0BA5-6EA2-4E7C-B95F-1F043EF52C1A}"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947ADDCE-70CA-44BE-8A87-AE17B49CE040}"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36CD4B1-181B-43BF-8CFE-71915C32157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A5E03626-EE95-4DEB-BC4D-7D193FAD8574}"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2084B12-6641-4E6E-8B05-55552B30C7D2}"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0C2FBD8C-0839-4F4D-A473-0C90D093A4DE}"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63E3565-7D86-4D22-8A0C-07F90B7A5800}"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fld id="{9C97A5A1-857E-4847-8539-95A6CE1A4893}"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D342BC2-46B0-4687-A7FA-40955C7149AE}"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743200" cy="457200"/>
          </a:xfrm>
        </p:spPr>
        <p:txBody>
          <a:bodyPr/>
          <a:lstStyle>
            <a:lvl1pPr>
              <a:defRPr/>
            </a:lvl1pPr>
          </a:lstStyle>
          <a:p>
            <a:pPr algn="l" rtl="0" fontAlgn="base">
              <a:spcBef>
                <a:spcPct val="0"/>
              </a:spcBef>
              <a:spcAft>
                <a:spcPct val="0"/>
              </a:spcAft>
              <a:defRPr/>
            </a:pPr>
            <a:fld id="{410475F9-7EE7-4F16-AA3B-3226640E5292}"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pPr algn="r" rtl="0" fontAlgn="base">
              <a:spcBef>
                <a:spcPct val="0"/>
              </a:spcBef>
              <a:spcAft>
                <a:spcPct val="0"/>
              </a:spcAft>
              <a:defRPr/>
            </a:pPr>
            <a:fld id="{77ABB5B5-1284-4B4F-B9AE-8C4112FEB297}"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a:p>
        </p:txBody>
      </p:sp>
      <p:sp>
        <p:nvSpPr>
          <p:cNvPr id="4" name="Date Placeholder 3"/>
          <p:cNvSpPr>
            <a:spLocks noGrp="1"/>
          </p:cNvSpPr>
          <p:nvPr>
            <p:ph type="dt" sz="half" idx="10"/>
          </p:nvPr>
        </p:nvSpPr>
        <p:spPr>
          <a:xfrm>
            <a:off x="685800" y="6248400"/>
            <a:ext cx="2743200" cy="457200"/>
          </a:xfrm>
        </p:spPr>
        <p:txBody>
          <a:bodyPr/>
          <a:lstStyle>
            <a:lvl1pPr>
              <a:defRPr/>
            </a:lvl1pPr>
          </a:lstStyle>
          <a:p>
            <a:pPr algn="l" rtl="0" fontAlgn="base">
              <a:spcBef>
                <a:spcPct val="0"/>
              </a:spcBef>
              <a:spcAft>
                <a:spcPct val="0"/>
              </a:spcAft>
              <a:defRPr/>
            </a:pPr>
            <a:fld id="{5D80DABC-6B4D-4A26-99FD-CA75C4604A50}" type="datetime1">
              <a:rPr lang="en-US" sz="1400" kern="1200" smtClean="0">
                <a:solidFill>
                  <a:srgbClr val="000000"/>
                </a:solidFill>
                <a:latin typeface="Arial" charset="0"/>
                <a:ea typeface="+mn-ea"/>
                <a:cs typeface="+mn-cs"/>
              </a:rPr>
              <a:pPr algn="l" rtl="0" fontAlgn="base">
                <a:spcBef>
                  <a:spcPct val="0"/>
                </a:spcBef>
                <a:spcAft>
                  <a:spcPct val="0"/>
                </a:spcAft>
                <a:defRPr/>
              </a:pPr>
              <a:t>10/12/2009</a:t>
            </a:fld>
            <a:endParaRPr lang="en-US" sz="1400" kern="1200">
              <a:solidFill>
                <a:srgbClr val="000000"/>
              </a:solidFill>
              <a:latin typeface="Arial" charset="0"/>
              <a:ea typeface="+mn-ea"/>
              <a:cs typeface="+mn-cs"/>
            </a:endParaRP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pPr algn="r" rtl="0" fontAlgn="base">
              <a:spcBef>
                <a:spcPct val="0"/>
              </a:spcBef>
              <a:spcAft>
                <a:spcPct val="0"/>
              </a:spcAft>
              <a:defRPr/>
            </a:pPr>
            <a:fld id="{697BF5ED-D570-444C-9964-6F171838D06A}" type="slidenum">
              <a:rPr lang="en-US" sz="1400" kern="1200">
                <a:solidFill>
                  <a:srgbClr val="000000"/>
                </a:solidFill>
                <a:latin typeface="Arial" charset="0"/>
                <a:ea typeface="+mn-ea"/>
                <a:cs typeface="+mn-cs"/>
              </a:rPr>
              <a:pPr algn="r" rtl="0" fontAlgn="base">
                <a:spcBef>
                  <a:spcPct val="0"/>
                </a:spcBef>
                <a:spcAft>
                  <a:spcPct val="0"/>
                </a:spcAft>
                <a:defRPr/>
              </a:pPr>
              <a:t>‹#›</a:t>
            </a:fld>
            <a:endParaRPr lang="en-US" sz="1400" kern="1200" dirty="0">
              <a:solidFill>
                <a:srgbClr val="000000"/>
              </a:solidFill>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1AA52-06F1-4560-85CF-2691EA7E3A39}" type="datetime1">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A3FE5-E395-465B-AEEF-3C4C19E7E5F1}" type="datetime1">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9FA3F3-CFDD-42D8-83B8-289797CE580B}" type="datetime1">
              <a:rPr lang="en-US" smtClean="0"/>
              <a:pPr/>
              <a:t>10/12/2009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8BE045-2EE6-4F5D-B018-B0BD0A818AEC}" type="datetime1">
              <a:rPr lang="en-US" smtClean="0"/>
              <a:pPr/>
              <a:t>10/12/2009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76D02-04CB-4919-9A34-C839EB384456}" type="datetime1">
              <a:rPr lang="en-US" smtClean="0"/>
              <a:pPr/>
              <a:t>10/12/2009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DAA33-6D23-496F-B09C-9905B19D4F1E}" type="datetime1">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534E8-C95F-42AB-9B6F-CF843A033D97}" type="datetime1">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74DFD-821B-4E4C-980E-44312DD4E4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A2E71-14E6-4FC8-8CE8-22CE66140B13}" type="datetime1">
              <a:rPr lang="en-US" smtClean="0"/>
              <a:pPr/>
              <a:t>10/12/2009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74DFD-821B-4E4C-980E-44312DD4E4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lgn="l" rtl="0" fontAlgn="base">
              <a:spcBef>
                <a:spcPct val="0"/>
              </a:spcBef>
              <a:spcAft>
                <a:spcPct val="0"/>
              </a:spcAft>
              <a:defRPr/>
            </a:pPr>
            <a:fld id="{8700D324-ADB6-4A2E-A87B-BE5886518A8B}" type="datetime1">
              <a:rPr lang="en-US" kern="1200" smtClean="0">
                <a:ea typeface="+mn-ea"/>
                <a:cs typeface="+mn-cs"/>
              </a:rPr>
              <a:pPr algn="l" rtl="0" fontAlgn="base">
                <a:spcBef>
                  <a:spcPct val="0"/>
                </a:spcBef>
                <a:spcAft>
                  <a:spcPct val="0"/>
                </a:spcAft>
                <a:defRPr/>
              </a:pPr>
              <a:t>10/12/2009</a:t>
            </a:fld>
            <a:endParaRPr lang="en-US" kern="120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rtl="0" fontAlgn="base">
              <a:spcBef>
                <a:spcPct val="0"/>
              </a:spcBef>
              <a:spcAft>
                <a:spcPct val="0"/>
              </a:spcAft>
              <a:defRPr/>
            </a:pPr>
            <a:endParaRPr lang="en-US" kern="120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rtl="0" fontAlgn="base">
              <a:spcBef>
                <a:spcPct val="0"/>
              </a:spcBef>
              <a:spcAft>
                <a:spcPct val="0"/>
              </a:spcAft>
              <a:defRPr/>
            </a:pPr>
            <a:fld id="{23B3F2DF-DDE6-45C0-9F1D-738E0542C234}" type="slidenum">
              <a:rPr lang="en-US" kern="1200">
                <a:ea typeface="+mn-ea"/>
                <a:cs typeface="+mn-cs"/>
              </a:rPr>
              <a:pPr rtl="0" fontAlgn="base">
                <a:spcBef>
                  <a:spcPct val="0"/>
                </a:spcBef>
                <a:spcAft>
                  <a:spcPct val="0"/>
                </a:spcAft>
                <a:defRPr/>
              </a:pPr>
              <a:t>‹#›</a:t>
            </a:fld>
            <a:endParaRPr lang="en-US" kern="1200" dirty="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ctr" rtl="0" eaLnBrk="0" fontAlgn="base" hangingPunct="0">
        <a:spcBef>
          <a:spcPct val="0"/>
        </a:spcBef>
        <a:spcAft>
          <a:spcPct val="0"/>
        </a:spcAft>
        <a:defRPr sz="4400" b="1">
          <a:solidFill>
            <a:srgbClr val="800000"/>
          </a:solidFill>
          <a:latin typeface="+mj-lt"/>
          <a:ea typeface="+mj-ea"/>
          <a:cs typeface="+mj-cs"/>
        </a:defRPr>
      </a:lvl1pPr>
      <a:lvl2pPr algn="ctr" rtl="0" eaLnBrk="0" fontAlgn="base" hangingPunct="0">
        <a:spcBef>
          <a:spcPct val="0"/>
        </a:spcBef>
        <a:spcAft>
          <a:spcPct val="0"/>
        </a:spcAft>
        <a:defRPr sz="4400" b="1">
          <a:solidFill>
            <a:srgbClr val="800000"/>
          </a:solidFill>
          <a:latin typeface="Tempus Sans ITC" pitchFamily="82" charset="0"/>
        </a:defRPr>
      </a:lvl2pPr>
      <a:lvl3pPr algn="ctr" rtl="0" eaLnBrk="0" fontAlgn="base" hangingPunct="0">
        <a:spcBef>
          <a:spcPct val="0"/>
        </a:spcBef>
        <a:spcAft>
          <a:spcPct val="0"/>
        </a:spcAft>
        <a:defRPr sz="4400" b="1">
          <a:solidFill>
            <a:srgbClr val="800000"/>
          </a:solidFill>
          <a:latin typeface="Tempus Sans ITC" pitchFamily="82" charset="0"/>
        </a:defRPr>
      </a:lvl3pPr>
      <a:lvl4pPr algn="ctr" rtl="0" eaLnBrk="0" fontAlgn="base" hangingPunct="0">
        <a:spcBef>
          <a:spcPct val="0"/>
        </a:spcBef>
        <a:spcAft>
          <a:spcPct val="0"/>
        </a:spcAft>
        <a:defRPr sz="4400" b="1">
          <a:solidFill>
            <a:srgbClr val="800000"/>
          </a:solidFill>
          <a:latin typeface="Tempus Sans ITC" pitchFamily="82" charset="0"/>
        </a:defRPr>
      </a:lvl4pPr>
      <a:lvl5pPr algn="ctr" rtl="0" eaLnBrk="0" fontAlgn="base" hangingPunct="0">
        <a:spcBef>
          <a:spcPct val="0"/>
        </a:spcBef>
        <a:spcAft>
          <a:spcPct val="0"/>
        </a:spcAft>
        <a:defRPr sz="4400" b="1">
          <a:solidFill>
            <a:srgbClr val="800000"/>
          </a:solidFill>
          <a:latin typeface="Tempus Sans ITC" pitchFamily="82" charset="0"/>
        </a:defRPr>
      </a:lvl5pPr>
      <a:lvl6pPr marL="457200" algn="ctr" rtl="0" fontAlgn="base">
        <a:spcBef>
          <a:spcPct val="0"/>
        </a:spcBef>
        <a:spcAft>
          <a:spcPct val="0"/>
        </a:spcAft>
        <a:defRPr sz="4400" b="1">
          <a:solidFill>
            <a:srgbClr val="800000"/>
          </a:solidFill>
          <a:latin typeface="Tempus Sans ITC" pitchFamily="82" charset="0"/>
        </a:defRPr>
      </a:lvl6pPr>
      <a:lvl7pPr marL="914400" algn="ctr" rtl="0" fontAlgn="base">
        <a:spcBef>
          <a:spcPct val="0"/>
        </a:spcBef>
        <a:spcAft>
          <a:spcPct val="0"/>
        </a:spcAft>
        <a:defRPr sz="4400" b="1">
          <a:solidFill>
            <a:srgbClr val="800000"/>
          </a:solidFill>
          <a:latin typeface="Tempus Sans ITC" pitchFamily="82" charset="0"/>
        </a:defRPr>
      </a:lvl7pPr>
      <a:lvl8pPr marL="1371600" algn="ctr" rtl="0" fontAlgn="base">
        <a:spcBef>
          <a:spcPct val="0"/>
        </a:spcBef>
        <a:spcAft>
          <a:spcPct val="0"/>
        </a:spcAft>
        <a:defRPr sz="4400" b="1">
          <a:solidFill>
            <a:srgbClr val="800000"/>
          </a:solidFill>
          <a:latin typeface="Tempus Sans ITC" pitchFamily="82" charset="0"/>
        </a:defRPr>
      </a:lvl8pPr>
      <a:lvl9pPr marL="1828800" algn="ctr" rtl="0" fontAlgn="base">
        <a:spcBef>
          <a:spcPct val="0"/>
        </a:spcBef>
        <a:spcAft>
          <a:spcPct val="0"/>
        </a:spcAft>
        <a:defRPr sz="4400" b="1">
          <a:solidFill>
            <a:srgbClr val="800000"/>
          </a:solidFill>
          <a:latin typeface="Tempus Sans ITC" pitchFamily="8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mailto:lbeatty@nida.nih.gov"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mailto:ketz@mail.nih.gov"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2"/>
          </p:nvPr>
        </p:nvSpPr>
        <p:spPr>
          <a:noFill/>
        </p:spPr>
        <p:txBody>
          <a:bodyPr/>
          <a:lstStyle/>
          <a:p>
            <a:pPr algn="r" rtl="0" fontAlgn="base">
              <a:spcBef>
                <a:spcPct val="0"/>
              </a:spcBef>
              <a:spcAft>
                <a:spcPct val="0"/>
              </a:spcAft>
            </a:pPr>
            <a:fld id="{50D0D26C-0AC9-4BB9-8E7B-980BB3980B6C}" type="slidenum">
              <a:rPr lang="en-US" sz="1400" kern="1200">
                <a:solidFill>
                  <a:srgbClr val="000000"/>
                </a:solidFill>
                <a:latin typeface="Arial" pitchFamily="34" charset="0"/>
                <a:ea typeface="+mn-ea"/>
                <a:cs typeface="+mn-cs"/>
              </a:rPr>
              <a:pPr algn="r" rtl="0" fontAlgn="base">
                <a:spcBef>
                  <a:spcPct val="0"/>
                </a:spcBef>
                <a:spcAft>
                  <a:spcPct val="0"/>
                </a:spcAft>
              </a:pPr>
              <a:t>1</a:t>
            </a:fld>
            <a:endParaRPr lang="en-US" sz="1400" kern="1200" dirty="0">
              <a:solidFill>
                <a:srgbClr val="000000"/>
              </a:solidFill>
              <a:latin typeface="Arial" pitchFamily="34" charset="0"/>
              <a:ea typeface="+mn-ea"/>
              <a:cs typeface="+mn-cs"/>
            </a:endParaRPr>
          </a:p>
        </p:txBody>
      </p:sp>
      <p:sp>
        <p:nvSpPr>
          <p:cNvPr id="13314" name="Subtitle 2"/>
          <p:cNvSpPr>
            <a:spLocks noGrp="1"/>
          </p:cNvSpPr>
          <p:nvPr>
            <p:ph type="subTitle" idx="4294967295"/>
          </p:nvPr>
        </p:nvSpPr>
        <p:spPr>
          <a:xfrm>
            <a:off x="0" y="4191000"/>
            <a:ext cx="9144000" cy="2332038"/>
          </a:xfrm>
        </p:spPr>
        <p:txBody>
          <a:bodyPr lIns="100584" anchor="b"/>
          <a:lstStyle/>
          <a:p>
            <a:pPr marL="0" indent="0" algn="ctr" eaLnBrk="1" hangingPunct="1">
              <a:lnSpc>
                <a:spcPct val="80000"/>
              </a:lnSpc>
              <a:spcBef>
                <a:spcPct val="0"/>
              </a:spcBef>
              <a:buFontTx/>
              <a:buNone/>
            </a:pPr>
            <a:r>
              <a:rPr lang="en-US" sz="2400" dirty="0" smtClean="0"/>
              <a:t> </a:t>
            </a:r>
          </a:p>
          <a:p>
            <a:pPr marL="0" indent="0" algn="ctr" eaLnBrk="1" hangingPunct="1">
              <a:lnSpc>
                <a:spcPct val="80000"/>
              </a:lnSpc>
              <a:spcBef>
                <a:spcPct val="0"/>
              </a:spcBef>
              <a:buFontTx/>
              <a:buNone/>
            </a:pPr>
            <a:endParaRPr lang="en-US" sz="2400" dirty="0" smtClean="0"/>
          </a:p>
          <a:p>
            <a:pPr marL="0" indent="0" algn="ctr" eaLnBrk="1" hangingPunct="1">
              <a:lnSpc>
                <a:spcPct val="80000"/>
              </a:lnSpc>
              <a:spcBef>
                <a:spcPct val="0"/>
              </a:spcBef>
              <a:buFontTx/>
              <a:buNone/>
            </a:pPr>
            <a:r>
              <a:rPr lang="en-US" sz="2400" dirty="0" smtClean="0"/>
              <a:t> </a:t>
            </a:r>
          </a:p>
          <a:p>
            <a:pPr marL="0" indent="0" algn="ctr" eaLnBrk="1" hangingPunct="1">
              <a:lnSpc>
                <a:spcPct val="80000"/>
              </a:lnSpc>
              <a:spcBef>
                <a:spcPct val="0"/>
              </a:spcBef>
              <a:buFontTx/>
              <a:buNone/>
            </a:pPr>
            <a:r>
              <a:rPr lang="en-US" sz="2400" dirty="0" smtClean="0"/>
              <a:t>Bethesda, Maryland </a:t>
            </a:r>
          </a:p>
          <a:p>
            <a:pPr marL="0" indent="0" algn="ctr" eaLnBrk="1" hangingPunct="1">
              <a:lnSpc>
                <a:spcPct val="80000"/>
              </a:lnSpc>
              <a:spcBef>
                <a:spcPct val="0"/>
              </a:spcBef>
              <a:buFontTx/>
              <a:buNone/>
            </a:pPr>
            <a:r>
              <a:rPr lang="en-US" sz="2400" dirty="0" smtClean="0"/>
              <a:t>October 14, 2009</a:t>
            </a:r>
          </a:p>
        </p:txBody>
      </p:sp>
      <p:sp>
        <p:nvSpPr>
          <p:cNvPr id="13315" name="Text Box 4"/>
          <p:cNvSpPr txBox="1">
            <a:spLocks noChangeArrowheads="1"/>
          </p:cNvSpPr>
          <p:nvPr/>
        </p:nvSpPr>
        <p:spPr bwMode="auto">
          <a:xfrm>
            <a:off x="0" y="609600"/>
            <a:ext cx="9144000" cy="769441"/>
          </a:xfrm>
          <a:prstGeom prst="rect">
            <a:avLst/>
          </a:prstGeom>
          <a:noFill/>
          <a:ln w="9525">
            <a:noFill/>
            <a:miter lim="800000"/>
            <a:headEnd/>
            <a:tailEnd/>
          </a:ln>
        </p:spPr>
        <p:txBody>
          <a:bodyPr>
            <a:spAutoFit/>
          </a:bodyPr>
          <a:lstStyle/>
          <a:p>
            <a:pPr algn="ctr" rtl="0" fontAlgn="base">
              <a:spcBef>
                <a:spcPts val="1800"/>
              </a:spcBef>
              <a:spcAft>
                <a:spcPct val="0"/>
              </a:spcAft>
            </a:pPr>
            <a:r>
              <a:rPr lang="en-US" sz="4400" b="1" kern="1200" dirty="0">
                <a:solidFill>
                  <a:srgbClr val="800000"/>
                </a:solidFill>
                <a:latin typeface="Papyrus" pitchFamily="66" charset="0"/>
                <a:ea typeface="+mn-ea"/>
                <a:cs typeface="+mn-cs"/>
              </a:rPr>
              <a:t> </a:t>
            </a:r>
            <a:endParaRPr lang="en-US" sz="4800" b="1" kern="1200" dirty="0">
              <a:solidFill>
                <a:srgbClr val="FF0000"/>
              </a:solidFill>
              <a:latin typeface="Papyrus" pitchFamily="66" charset="0"/>
              <a:ea typeface="+mn-ea"/>
              <a:cs typeface="+mn-cs"/>
            </a:endParaRPr>
          </a:p>
        </p:txBody>
      </p:sp>
      <p:pic>
        <p:nvPicPr>
          <p:cNvPr id="13319" name="Picture 15" descr="OneSkyCenterLogoblackbkrd"/>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52400" y="152400"/>
            <a:ext cx="1154113" cy="1143000"/>
          </a:xfrm>
          <a:prstGeom prst="rect">
            <a:avLst/>
          </a:prstGeom>
          <a:noFill/>
          <a:ln w="9525">
            <a:noFill/>
            <a:miter lim="800000"/>
            <a:headEnd/>
            <a:tailEnd/>
          </a:ln>
        </p:spPr>
      </p:pic>
      <p:pic>
        <p:nvPicPr>
          <p:cNvPr id="13320" name="Picture 11" descr="diamondborder"/>
          <p:cNvPicPr>
            <a:picLocks noChangeAspect="1" noChangeArrowheads="1"/>
          </p:cNvPicPr>
          <p:nvPr/>
        </p:nvPicPr>
        <p:blipFill>
          <a:blip r:embed="rId4" cstate="print"/>
          <a:srcRect/>
          <a:stretch>
            <a:fillRect/>
          </a:stretch>
        </p:blipFill>
        <p:spPr bwMode="auto">
          <a:xfrm>
            <a:off x="1447800" y="5181600"/>
            <a:ext cx="6248400" cy="88232"/>
          </a:xfrm>
          <a:prstGeom prst="rect">
            <a:avLst/>
          </a:prstGeom>
          <a:noFill/>
          <a:ln w="9525">
            <a:noFill/>
            <a:miter lim="800000"/>
            <a:headEnd/>
            <a:tailEnd/>
          </a:ln>
        </p:spPr>
      </p:pic>
      <p:sp>
        <p:nvSpPr>
          <p:cNvPr id="10" name="Rectangle 9"/>
          <p:cNvSpPr/>
          <p:nvPr/>
        </p:nvSpPr>
        <p:spPr>
          <a:xfrm>
            <a:off x="1371600" y="304800"/>
            <a:ext cx="6400800" cy="1938992"/>
          </a:xfrm>
          <a:prstGeom prst="rect">
            <a:avLst/>
          </a:prstGeom>
        </p:spPr>
        <p:txBody>
          <a:bodyPr wrap="square">
            <a:spAutoFit/>
          </a:bodyPr>
          <a:lstStyle/>
          <a:p>
            <a:pPr algn="ctr"/>
            <a:r>
              <a:rPr lang="en-US" sz="4000" b="1" dirty="0" smtClean="0">
                <a:solidFill>
                  <a:srgbClr val="C00000"/>
                </a:solidFill>
                <a:latin typeface="+mj-lt"/>
              </a:rPr>
              <a:t>NIDA American Indian Research Scholars Mentorship Program</a:t>
            </a:r>
            <a:endParaRPr lang="en-US" sz="4000" b="1" dirty="0">
              <a:solidFill>
                <a:srgbClr val="C00000"/>
              </a:solidFill>
              <a:latin typeface="+mj-lt"/>
            </a:endParaRPr>
          </a:p>
        </p:txBody>
      </p:sp>
      <p:pic>
        <p:nvPicPr>
          <p:cNvPr id="11" name="Picture 10" descr="group photo.JPG"/>
          <p:cNvPicPr>
            <a:picLocks noChangeAspect="1"/>
          </p:cNvPicPr>
          <p:nvPr/>
        </p:nvPicPr>
        <p:blipFill>
          <a:blip r:embed="rId5" cstate="print"/>
          <a:stretch>
            <a:fillRect/>
          </a:stretch>
        </p:blipFill>
        <p:spPr>
          <a:xfrm>
            <a:off x="1447800" y="2362200"/>
            <a:ext cx="6248400" cy="2082800"/>
          </a:xfrm>
          <a:prstGeom prst="rect">
            <a:avLst/>
          </a:prstGeom>
          <a:ln>
            <a:solidFill>
              <a:srgbClr val="C00000"/>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066800"/>
          </a:xfrm>
        </p:spPr>
        <p:txBody>
          <a:bodyPr>
            <a:noAutofit/>
          </a:bodyPr>
          <a:lstStyle/>
          <a:p>
            <a:pPr algn="ctr">
              <a:defRPr/>
            </a:pPr>
            <a:r>
              <a:rPr lang="en-US" b="1" dirty="0" smtClean="0">
                <a:solidFill>
                  <a:srgbClr val="C00000"/>
                </a:solidFill>
                <a:latin typeface="Tempus Sans ITC" pitchFamily="82" charset="0"/>
              </a:rPr>
              <a:t>The 5 Elements of Mentoring Program</a:t>
            </a:r>
            <a:endParaRPr lang="en-US" b="1" dirty="0">
              <a:solidFill>
                <a:srgbClr val="C00000"/>
              </a:solidFill>
              <a:latin typeface="Tempus Sans ITC" pitchFamily="82" charset="0"/>
            </a:endParaRPr>
          </a:p>
        </p:txBody>
      </p:sp>
      <p:sp>
        <p:nvSpPr>
          <p:cNvPr id="74755" name="Content Placeholder 2"/>
          <p:cNvSpPr>
            <a:spLocks noGrp="1"/>
          </p:cNvSpPr>
          <p:nvPr>
            <p:ph idx="1"/>
          </p:nvPr>
        </p:nvSpPr>
        <p:spPr>
          <a:xfrm>
            <a:off x="228600" y="1981200"/>
            <a:ext cx="8915400" cy="4525962"/>
          </a:xfrm>
        </p:spPr>
        <p:txBody>
          <a:bodyPr>
            <a:normAutofit lnSpcReduction="10000"/>
          </a:bodyPr>
          <a:lstStyle/>
          <a:p>
            <a:pPr>
              <a:spcBef>
                <a:spcPct val="0"/>
              </a:spcBef>
            </a:pPr>
            <a:r>
              <a:rPr lang="en-US" sz="2800" b="1" dirty="0" smtClean="0">
                <a:solidFill>
                  <a:srgbClr val="77132B"/>
                </a:solidFill>
                <a:latin typeface="Arial" pitchFamily="34" charset="0"/>
                <a:cs typeface="Arial" pitchFamily="34" charset="0"/>
              </a:rPr>
              <a:t>Recruit: </a:t>
            </a:r>
            <a:r>
              <a:rPr lang="en-US" sz="2400" dirty="0" smtClean="0">
                <a:latin typeface="Arial" pitchFamily="34" charset="0"/>
                <a:cs typeface="Arial" pitchFamily="34" charset="0"/>
              </a:rPr>
              <a:t>Define eligibility, market program, conduct information sessions</a:t>
            </a:r>
            <a:r>
              <a:rPr lang="en-US" dirty="0" smtClean="0">
                <a:latin typeface="Arial" pitchFamily="34" charset="0"/>
                <a:cs typeface="Arial" pitchFamily="34" charset="0"/>
              </a:rPr>
              <a:t> </a:t>
            </a:r>
          </a:p>
          <a:p>
            <a:pPr>
              <a:spcBef>
                <a:spcPct val="0"/>
              </a:spcBef>
            </a:pPr>
            <a:r>
              <a:rPr lang="en-US" sz="2800" b="1" dirty="0" smtClean="0">
                <a:solidFill>
                  <a:srgbClr val="77132B"/>
                </a:solidFill>
                <a:latin typeface="Arial" pitchFamily="34" charset="0"/>
                <a:cs typeface="Arial" pitchFamily="34" charset="0"/>
              </a:rPr>
              <a:t>Screen: </a:t>
            </a:r>
            <a:r>
              <a:rPr lang="en-US" sz="2400" dirty="0" smtClean="0">
                <a:latin typeface="Arial" pitchFamily="34" charset="0"/>
                <a:cs typeface="Arial" pitchFamily="34" charset="0"/>
              </a:rPr>
              <a:t>applications, reference checks, interviews, orientation</a:t>
            </a:r>
          </a:p>
          <a:p>
            <a:pPr>
              <a:spcBef>
                <a:spcPct val="0"/>
              </a:spcBef>
            </a:pPr>
            <a:r>
              <a:rPr lang="en-US" sz="2800" b="1" dirty="0" smtClean="0">
                <a:solidFill>
                  <a:srgbClr val="77132B"/>
                </a:solidFill>
                <a:latin typeface="Arial" pitchFamily="34" charset="0"/>
                <a:cs typeface="Arial" pitchFamily="34" charset="0"/>
              </a:rPr>
              <a:t>Train: </a:t>
            </a:r>
            <a:r>
              <a:rPr lang="en-US" sz="2400" dirty="0" smtClean="0">
                <a:latin typeface="Arial" pitchFamily="34" charset="0"/>
                <a:cs typeface="Arial" pitchFamily="34" charset="0"/>
              </a:rPr>
              <a:t>Overview of the program, role clarification, situational “how-to’s”</a:t>
            </a:r>
          </a:p>
          <a:p>
            <a:pPr>
              <a:spcBef>
                <a:spcPct val="0"/>
              </a:spcBef>
            </a:pPr>
            <a:r>
              <a:rPr lang="en-US" sz="2800" b="1" dirty="0" smtClean="0">
                <a:solidFill>
                  <a:srgbClr val="77132B"/>
                </a:solidFill>
                <a:latin typeface="Arial" pitchFamily="34" charset="0"/>
                <a:cs typeface="Arial" pitchFamily="34" charset="0"/>
              </a:rPr>
              <a:t>Match: </a:t>
            </a:r>
            <a:r>
              <a:rPr lang="en-US" sz="2400" dirty="0" smtClean="0">
                <a:latin typeface="Arial" pitchFamily="34" charset="0"/>
                <a:cs typeface="Arial" pitchFamily="34" charset="0"/>
              </a:rPr>
              <a:t>Establish criteria, ensure all parties understand and agree to the terms and conditions of participation</a:t>
            </a:r>
          </a:p>
          <a:p>
            <a:pPr>
              <a:spcBef>
                <a:spcPct val="0"/>
              </a:spcBef>
            </a:pPr>
            <a:r>
              <a:rPr lang="en-US" sz="2800" b="1" dirty="0" smtClean="0">
                <a:solidFill>
                  <a:srgbClr val="77132B"/>
                </a:solidFill>
                <a:latin typeface="Arial" pitchFamily="34" charset="0"/>
                <a:cs typeface="Arial" pitchFamily="34" charset="0"/>
              </a:rPr>
              <a:t>Monitor: </a:t>
            </a:r>
            <a:r>
              <a:rPr lang="en-US" sz="2400" dirty="0" smtClean="0">
                <a:latin typeface="Arial" pitchFamily="34" charset="0"/>
                <a:cs typeface="Arial" pitchFamily="34" charset="0"/>
              </a:rPr>
              <a:t>Continuing training opportunities, regular communication, goal setting and achievement, conflict resolution, documentation</a:t>
            </a:r>
          </a:p>
          <a:p>
            <a:pPr lvl="1">
              <a:spcBef>
                <a:spcPct val="0"/>
              </a:spcBef>
            </a:pPr>
            <a:endParaRPr lang="en-US" sz="2400" dirty="0" smtClean="0"/>
          </a:p>
          <a:p>
            <a:endParaRPr lang="en-US" dirty="0" smtClean="0"/>
          </a:p>
        </p:txBody>
      </p:sp>
      <p:sp>
        <p:nvSpPr>
          <p:cNvPr id="4" name="Slide Number Placeholder 3"/>
          <p:cNvSpPr>
            <a:spLocks noGrp="1"/>
          </p:cNvSpPr>
          <p:nvPr>
            <p:ph type="sldNum" sz="quarter" idx="12"/>
          </p:nvPr>
        </p:nvSpPr>
        <p:spPr/>
        <p:txBody>
          <a:bodyPr/>
          <a:lstStyle/>
          <a:p>
            <a:pPr>
              <a:defRPr/>
            </a:pPr>
            <a:fld id="{AB619E58-4EEA-46AE-A232-2F2F9B2AF98B}" type="slidenum">
              <a:rPr lang="en-US" smtClean="0">
                <a:solidFill>
                  <a:srgbClr val="F0A22E">
                    <a:shade val="75000"/>
                  </a:srgbClr>
                </a:solidFill>
              </a:rPr>
              <a:pPr>
                <a:defRPr/>
              </a:pPr>
              <a:t>10</a:t>
            </a:fld>
            <a:endParaRPr lang="en-US">
              <a:solidFill>
                <a:srgbClr val="F0A22E">
                  <a:shade val="75000"/>
                </a:srgb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defRPr/>
            </a:pPr>
            <a:r>
              <a:rPr lang="en-US" sz="4400" b="1" dirty="0" smtClean="0">
                <a:solidFill>
                  <a:srgbClr val="C00000"/>
                </a:solidFill>
                <a:latin typeface="Tempus Sans ITC" pitchFamily="82" charset="0"/>
              </a:rPr>
              <a:t>Mentoring Logic Model</a:t>
            </a:r>
            <a:endParaRPr lang="en-US" sz="4400" b="1" dirty="0">
              <a:solidFill>
                <a:srgbClr val="C00000"/>
              </a:solidFill>
              <a:latin typeface="Tempus Sans ITC" pitchFamily="82" charset="0"/>
            </a:endParaRPr>
          </a:p>
        </p:txBody>
      </p:sp>
      <p:sp>
        <p:nvSpPr>
          <p:cNvPr id="75779" name="Content Placeholder 2"/>
          <p:cNvSpPr>
            <a:spLocks noGrp="1"/>
          </p:cNvSpPr>
          <p:nvPr>
            <p:ph idx="1"/>
          </p:nvPr>
        </p:nvSpPr>
        <p:spPr>
          <a:xfrm>
            <a:off x="457200" y="762001"/>
            <a:ext cx="8229600" cy="4495800"/>
          </a:xfrm>
        </p:spPr>
        <p:txBody>
          <a:bodyPr/>
          <a:lstStyle/>
          <a:p>
            <a:endParaRPr lang="en-US" dirty="0" smtClean="0"/>
          </a:p>
          <a:p>
            <a:endParaRPr lang="en-US" dirty="0" smtClean="0"/>
          </a:p>
          <a:p>
            <a:endParaRPr lang="en-US" dirty="0" smtClean="0"/>
          </a:p>
          <a:p>
            <a:pPr>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2C53E3FB-5E2F-4C50-AA5F-534513CE5904}" type="slidenum">
              <a:rPr lang="en-US" smtClean="0">
                <a:solidFill>
                  <a:srgbClr val="F0A22E">
                    <a:shade val="75000"/>
                  </a:srgbClr>
                </a:solidFill>
              </a:rPr>
              <a:pPr>
                <a:defRPr/>
              </a:pPr>
              <a:t>11</a:t>
            </a:fld>
            <a:endParaRPr lang="en-US" dirty="0">
              <a:solidFill>
                <a:srgbClr val="F0A22E">
                  <a:shade val="75000"/>
                </a:srgbClr>
              </a:solidFill>
            </a:endParaRPr>
          </a:p>
        </p:txBody>
      </p:sp>
      <p:sp>
        <p:nvSpPr>
          <p:cNvPr id="75785" name="Text Box 5"/>
          <p:cNvSpPr txBox="1">
            <a:spLocks noChangeArrowheads="1"/>
          </p:cNvSpPr>
          <p:nvPr/>
        </p:nvSpPr>
        <p:spPr bwMode="auto">
          <a:xfrm>
            <a:off x="3429000" y="1905000"/>
            <a:ext cx="3276600" cy="366713"/>
          </a:xfrm>
          <a:prstGeom prst="rect">
            <a:avLst/>
          </a:prstGeom>
          <a:noFill/>
          <a:ln w="9525">
            <a:noFill/>
            <a:miter lim="800000"/>
            <a:headEnd/>
            <a:tailEnd/>
          </a:ln>
        </p:spPr>
        <p:txBody>
          <a:bodyPr>
            <a:spAutoFit/>
          </a:bodyPr>
          <a:lstStyle/>
          <a:p>
            <a:pPr fontAlgn="base">
              <a:spcBef>
                <a:spcPct val="50000"/>
              </a:spcBef>
              <a:spcAft>
                <a:spcPct val="0"/>
              </a:spcAft>
            </a:pPr>
            <a:r>
              <a:rPr lang="en-US" b="1" i="1" dirty="0" smtClean="0">
                <a:solidFill>
                  <a:srgbClr val="A5644E"/>
                </a:solidFill>
                <a:latin typeface="Arial" charset="0"/>
              </a:rPr>
              <a:t>     </a:t>
            </a:r>
          </a:p>
        </p:txBody>
      </p:sp>
      <p:sp>
        <p:nvSpPr>
          <p:cNvPr id="75790" name="Text Box 11"/>
          <p:cNvSpPr txBox="1">
            <a:spLocks noChangeArrowheads="1"/>
          </p:cNvSpPr>
          <p:nvPr/>
        </p:nvSpPr>
        <p:spPr bwMode="auto">
          <a:xfrm>
            <a:off x="762000" y="5029200"/>
            <a:ext cx="8153400" cy="175432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b="1" i="1" dirty="0" smtClean="0">
                <a:solidFill>
                  <a:srgbClr val="A5644E"/>
                </a:solidFill>
                <a:latin typeface="Arial" charset="0"/>
              </a:rPr>
              <a:t>   </a:t>
            </a:r>
            <a:r>
              <a:rPr lang="en-US" sz="2400" b="1" i="1" dirty="0" smtClean="0">
                <a:solidFill>
                  <a:srgbClr val="A5644E"/>
                </a:solidFill>
                <a:latin typeface="Arial" charset="0"/>
              </a:rPr>
              <a:t>Interactive</a:t>
            </a:r>
            <a:r>
              <a:rPr lang="en-US" sz="2400" b="1" i="1" dirty="0" smtClean="0">
                <a:solidFill>
                  <a:srgbClr val="FF9900"/>
                </a:solidFill>
                <a:latin typeface="Arial" charset="0"/>
              </a:rPr>
              <a:t> </a:t>
            </a:r>
            <a:r>
              <a:rPr lang="en-US" sz="2400" b="1" i="1" dirty="0" smtClean="0">
                <a:solidFill>
                  <a:srgbClr val="A5644E"/>
                </a:solidFill>
                <a:latin typeface="Arial" charset="0"/>
              </a:rPr>
              <a:t>Mentoring Relationships:</a:t>
            </a:r>
          </a:p>
          <a:p>
            <a:pPr algn="ctr" fontAlgn="base">
              <a:spcBef>
                <a:spcPct val="50000"/>
              </a:spcBef>
              <a:spcAft>
                <a:spcPct val="0"/>
              </a:spcAft>
            </a:pPr>
            <a:r>
              <a:rPr lang="en-US" sz="2400" b="1" i="1" dirty="0" smtClean="0">
                <a:solidFill>
                  <a:srgbClr val="A5644E"/>
                </a:solidFill>
                <a:latin typeface="Arial" charset="0"/>
              </a:rPr>
              <a:t>A mentee will have a primary mentor </a:t>
            </a:r>
            <a:r>
              <a:rPr lang="en-US" sz="2400" b="1" i="1" dirty="0" smtClean="0">
                <a:solidFill>
                  <a:srgbClr val="A5644E"/>
                </a:solidFill>
                <a:latin typeface="Arial" charset="0"/>
              </a:rPr>
              <a:t>and </a:t>
            </a:r>
            <a:r>
              <a:rPr lang="en-US" sz="2400" b="1" i="1" dirty="0" smtClean="0">
                <a:solidFill>
                  <a:srgbClr val="A5644E"/>
                </a:solidFill>
                <a:latin typeface="Arial" charset="0"/>
              </a:rPr>
              <a:t>have access to all mentors, mentees, their academic institutions and NIDA</a:t>
            </a:r>
          </a:p>
        </p:txBody>
      </p:sp>
      <p:sp>
        <p:nvSpPr>
          <p:cNvPr id="31" name="Rectangle 14"/>
          <p:cNvSpPr>
            <a:spLocks noChangeArrowheads="1"/>
          </p:cNvSpPr>
          <p:nvPr/>
        </p:nvSpPr>
        <p:spPr bwMode="auto">
          <a:xfrm>
            <a:off x="6096000" y="1447800"/>
            <a:ext cx="1676400" cy="1295400"/>
          </a:xfrm>
          <a:prstGeom prst="rect">
            <a:avLst/>
          </a:prstGeom>
          <a:gradFill rotWithShape="1">
            <a:gsLst>
              <a:gs pos="0">
                <a:schemeClr val="accent2"/>
              </a:gs>
              <a:gs pos="100000">
                <a:schemeClr val="accent2">
                  <a:gamma/>
                  <a:shade val="46275"/>
                  <a:invGamma/>
                </a:schemeClr>
              </a:gs>
            </a:gsLst>
            <a:lin ang="5400000" scaled="1"/>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5794" name="Text Box 15"/>
          <p:cNvSpPr txBox="1">
            <a:spLocks noChangeArrowheads="1"/>
          </p:cNvSpPr>
          <p:nvPr/>
        </p:nvSpPr>
        <p:spPr bwMode="auto">
          <a:xfrm>
            <a:off x="6096000" y="1828800"/>
            <a:ext cx="1600200" cy="36933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b="1" dirty="0" smtClean="0">
                <a:solidFill>
                  <a:prstClr val="white"/>
                </a:solidFill>
                <a:latin typeface="Arial" charset="0"/>
              </a:rPr>
              <a:t>Postdoctoral</a:t>
            </a:r>
          </a:p>
        </p:txBody>
      </p:sp>
      <p:sp>
        <p:nvSpPr>
          <p:cNvPr id="33" name="Rectangle 16"/>
          <p:cNvSpPr>
            <a:spLocks noChangeArrowheads="1"/>
          </p:cNvSpPr>
          <p:nvPr/>
        </p:nvSpPr>
        <p:spPr bwMode="auto">
          <a:xfrm>
            <a:off x="3429000" y="1447800"/>
            <a:ext cx="1752600" cy="1295400"/>
          </a:xfrm>
          <a:prstGeom prst="rect">
            <a:avLst/>
          </a:prstGeom>
          <a:gradFill flip="none" rotWithShape="1">
            <a:gsLst>
              <a:gs pos="0">
                <a:schemeClr val="accent2"/>
              </a:gs>
              <a:gs pos="100000">
                <a:schemeClr val="accent2">
                  <a:gamma/>
                  <a:shade val="46275"/>
                  <a:invGamma/>
                </a:schemeClr>
              </a:gs>
            </a:gsLst>
            <a:lin ang="5400000" scaled="1"/>
            <a:tileRect/>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5796" name="Text Box 17"/>
          <p:cNvSpPr txBox="1">
            <a:spLocks noChangeArrowheads="1"/>
          </p:cNvSpPr>
          <p:nvPr/>
        </p:nvSpPr>
        <p:spPr bwMode="auto">
          <a:xfrm>
            <a:off x="3505200" y="1905000"/>
            <a:ext cx="1600200" cy="36933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b="1" dirty="0" smtClean="0">
                <a:solidFill>
                  <a:prstClr val="white"/>
                </a:solidFill>
                <a:latin typeface="Arial" charset="0"/>
              </a:rPr>
              <a:t>Doctoral</a:t>
            </a:r>
          </a:p>
        </p:txBody>
      </p:sp>
      <p:sp>
        <p:nvSpPr>
          <p:cNvPr id="35" name="Rectangle 18"/>
          <p:cNvSpPr>
            <a:spLocks noChangeArrowheads="1"/>
          </p:cNvSpPr>
          <p:nvPr/>
        </p:nvSpPr>
        <p:spPr bwMode="auto">
          <a:xfrm>
            <a:off x="990600" y="1447800"/>
            <a:ext cx="1447800" cy="12954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en-US">
              <a:solidFill>
                <a:prstClr val="black"/>
              </a:solidFill>
              <a:latin typeface="Arial" charset="0"/>
            </a:endParaRPr>
          </a:p>
        </p:txBody>
      </p:sp>
      <p:sp>
        <p:nvSpPr>
          <p:cNvPr id="75798" name="Text Box 19"/>
          <p:cNvSpPr txBox="1">
            <a:spLocks noChangeArrowheads="1"/>
          </p:cNvSpPr>
          <p:nvPr/>
        </p:nvSpPr>
        <p:spPr bwMode="auto">
          <a:xfrm>
            <a:off x="914400" y="1905000"/>
            <a:ext cx="1600200" cy="36933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b="1" dirty="0" smtClean="0">
                <a:solidFill>
                  <a:prstClr val="white"/>
                </a:solidFill>
                <a:latin typeface="Arial" charset="0"/>
              </a:rPr>
              <a:t>Predoctoral </a:t>
            </a:r>
          </a:p>
        </p:txBody>
      </p:sp>
      <p:sp>
        <p:nvSpPr>
          <p:cNvPr id="23" name="Rectangle 14"/>
          <p:cNvSpPr>
            <a:spLocks noChangeArrowheads="1"/>
          </p:cNvSpPr>
          <p:nvPr/>
        </p:nvSpPr>
        <p:spPr bwMode="auto">
          <a:xfrm>
            <a:off x="1828800" y="3657600"/>
            <a:ext cx="1752600" cy="1295400"/>
          </a:xfrm>
          <a:prstGeom prst="rect">
            <a:avLst/>
          </a:prstGeom>
          <a:gradFill rotWithShape="1">
            <a:gsLst>
              <a:gs pos="0">
                <a:schemeClr val="accent2"/>
              </a:gs>
              <a:gs pos="100000">
                <a:schemeClr val="accent2">
                  <a:gamma/>
                  <a:shade val="46275"/>
                  <a:invGamma/>
                </a:schemeClr>
              </a:gs>
            </a:gsLst>
            <a:lin ang="5400000" scaled="1"/>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r>
              <a:rPr lang="en-US" b="1" dirty="0" smtClean="0">
                <a:solidFill>
                  <a:schemeClr val="bg1"/>
                </a:solidFill>
                <a:latin typeface="Arial" charset="0"/>
              </a:rPr>
              <a:t>Junior Mentor</a:t>
            </a:r>
            <a:endParaRPr lang="en-US" b="1" dirty="0">
              <a:solidFill>
                <a:schemeClr val="bg1"/>
              </a:solidFill>
              <a:latin typeface="Arial" charset="0"/>
            </a:endParaRPr>
          </a:p>
        </p:txBody>
      </p:sp>
      <p:sp>
        <p:nvSpPr>
          <p:cNvPr id="25" name="Rectangle 14"/>
          <p:cNvSpPr>
            <a:spLocks noChangeArrowheads="1"/>
          </p:cNvSpPr>
          <p:nvPr/>
        </p:nvSpPr>
        <p:spPr bwMode="auto">
          <a:xfrm>
            <a:off x="5334000" y="3657600"/>
            <a:ext cx="1752600" cy="1295400"/>
          </a:xfrm>
          <a:prstGeom prst="rect">
            <a:avLst/>
          </a:prstGeom>
          <a:gradFill rotWithShape="1">
            <a:gsLst>
              <a:gs pos="0">
                <a:schemeClr val="accent2"/>
              </a:gs>
              <a:gs pos="100000">
                <a:schemeClr val="accent2">
                  <a:gamma/>
                  <a:shade val="46275"/>
                  <a:invGamma/>
                </a:schemeClr>
              </a:gs>
            </a:gsLst>
            <a:lin ang="5400000" scaled="1"/>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r>
              <a:rPr lang="en-US" b="1" dirty="0" smtClean="0">
                <a:solidFill>
                  <a:schemeClr val="bg1"/>
                </a:solidFill>
                <a:latin typeface="Arial" charset="0"/>
              </a:rPr>
              <a:t> Senior Mentor</a:t>
            </a:r>
            <a:endParaRPr lang="en-US" b="1" dirty="0">
              <a:solidFill>
                <a:schemeClr val="bg1"/>
              </a:solidFill>
              <a:latin typeface="Arial" charset="0"/>
            </a:endParaRPr>
          </a:p>
        </p:txBody>
      </p:sp>
      <p:cxnSp>
        <p:nvCxnSpPr>
          <p:cNvPr id="27" name="Straight Arrow Connector 26"/>
          <p:cNvCxnSpPr>
            <a:stCxn id="25" idx="0"/>
            <a:endCxn id="31" idx="2"/>
          </p:cNvCxnSpPr>
          <p:nvPr/>
        </p:nvCxnSpPr>
        <p:spPr>
          <a:xfrm rot="5400000" flipH="1" flipV="1">
            <a:off x="6115050" y="2838450"/>
            <a:ext cx="914400" cy="7239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0"/>
            <a:endCxn id="33" idx="2"/>
          </p:cNvCxnSpPr>
          <p:nvPr/>
        </p:nvCxnSpPr>
        <p:spPr>
          <a:xfrm rot="16200000" flipV="1">
            <a:off x="4800600" y="2247900"/>
            <a:ext cx="914400" cy="19050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5" idx="0"/>
            <a:endCxn id="35" idx="2"/>
          </p:cNvCxnSpPr>
          <p:nvPr/>
        </p:nvCxnSpPr>
        <p:spPr>
          <a:xfrm rot="16200000" flipV="1">
            <a:off x="3505200" y="952500"/>
            <a:ext cx="914400" cy="44958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0"/>
            <a:endCxn id="31" idx="2"/>
          </p:cNvCxnSpPr>
          <p:nvPr/>
        </p:nvCxnSpPr>
        <p:spPr>
          <a:xfrm rot="5400000" flipH="1" flipV="1">
            <a:off x="4362450" y="1085850"/>
            <a:ext cx="914400" cy="42291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3" idx="0"/>
            <a:endCxn id="33" idx="2"/>
          </p:cNvCxnSpPr>
          <p:nvPr/>
        </p:nvCxnSpPr>
        <p:spPr>
          <a:xfrm rot="5400000" flipH="1" flipV="1">
            <a:off x="3048000" y="2400300"/>
            <a:ext cx="914400" cy="1600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3" idx="0"/>
            <a:endCxn id="35" idx="2"/>
          </p:cNvCxnSpPr>
          <p:nvPr/>
        </p:nvCxnSpPr>
        <p:spPr>
          <a:xfrm rot="16200000" flipV="1">
            <a:off x="1752600" y="2705100"/>
            <a:ext cx="914400" cy="9906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3" idx="3"/>
            <a:endCxn id="25" idx="1"/>
          </p:cNvCxnSpPr>
          <p:nvPr/>
        </p:nvCxnSpPr>
        <p:spPr>
          <a:xfrm>
            <a:off x="3581400" y="4305300"/>
            <a:ext cx="17526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5" idx="3"/>
            <a:endCxn id="33" idx="1"/>
          </p:cNvCxnSpPr>
          <p:nvPr/>
        </p:nvCxnSpPr>
        <p:spPr>
          <a:xfrm>
            <a:off x="2438400" y="2095500"/>
            <a:ext cx="990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3" idx="3"/>
            <a:endCxn id="31" idx="1"/>
          </p:cNvCxnSpPr>
          <p:nvPr/>
        </p:nvCxnSpPr>
        <p:spPr>
          <a:xfrm>
            <a:off x="5181600" y="2095500"/>
            <a:ext cx="914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fontScale="90000"/>
          </a:bodyPr>
          <a:lstStyle/>
          <a:p>
            <a:pPr algn="l">
              <a:defRPr/>
            </a:pPr>
            <a:r>
              <a:rPr lang="en-US" b="1" dirty="0" smtClean="0">
                <a:solidFill>
                  <a:srgbClr val="C00000"/>
                </a:solidFill>
                <a:latin typeface="Tempus Sans ITC" pitchFamily="82" charset="0"/>
              </a:rPr>
              <a:t>Mentor Responsibilities: </a:t>
            </a:r>
            <a:br>
              <a:rPr lang="en-US" b="1" dirty="0" smtClean="0">
                <a:solidFill>
                  <a:srgbClr val="C00000"/>
                </a:solidFill>
                <a:latin typeface="Tempus Sans ITC" pitchFamily="82" charset="0"/>
              </a:rPr>
            </a:br>
            <a:r>
              <a:rPr lang="en-US" b="1" dirty="0" smtClean="0">
                <a:solidFill>
                  <a:srgbClr val="C00000"/>
                </a:solidFill>
                <a:latin typeface="Tempus Sans ITC" pitchFamily="82" charset="0"/>
              </a:rPr>
              <a:t>Competing ISSUES</a:t>
            </a:r>
            <a:endParaRPr lang="en-US" b="1" dirty="0">
              <a:solidFill>
                <a:srgbClr val="C00000"/>
              </a:solidFill>
              <a:latin typeface="Tempus Sans ITC" pitchFamily="82" charset="0"/>
            </a:endParaRPr>
          </a:p>
        </p:txBody>
      </p:sp>
      <p:sp>
        <p:nvSpPr>
          <p:cNvPr id="41987" name="Slide Number Placeholder 3"/>
          <p:cNvSpPr>
            <a:spLocks noGrp="1"/>
          </p:cNvSpPr>
          <p:nvPr>
            <p:ph type="sldNum" sz="quarter" idx="12"/>
          </p:nvPr>
        </p:nvSpPr>
        <p:spPr>
          <a:noFill/>
        </p:spPr>
        <p:txBody>
          <a:bodyPr/>
          <a:lstStyle/>
          <a:p>
            <a:fld id="{01DDB965-1269-47A0-8204-29D466929765}" type="slidenum">
              <a:rPr lang="en-US" smtClean="0"/>
              <a:pPr/>
              <a:t>12</a:t>
            </a:fld>
            <a:endParaRPr lang="en-US" smtClean="0"/>
          </a:p>
        </p:txBody>
      </p:sp>
      <p:sp>
        <p:nvSpPr>
          <p:cNvPr id="5" name="Oval 4"/>
          <p:cNvSpPr/>
          <p:nvPr/>
        </p:nvSpPr>
        <p:spPr>
          <a:xfrm>
            <a:off x="4419600" y="838200"/>
            <a:ext cx="17526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Advising</a:t>
            </a:r>
          </a:p>
        </p:txBody>
      </p:sp>
      <p:sp>
        <p:nvSpPr>
          <p:cNvPr id="6" name="Oval 5"/>
          <p:cNvSpPr/>
          <p:nvPr/>
        </p:nvSpPr>
        <p:spPr>
          <a:xfrm>
            <a:off x="381000" y="5562600"/>
            <a:ext cx="16764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Personal Time</a:t>
            </a:r>
          </a:p>
        </p:txBody>
      </p:sp>
      <p:sp>
        <p:nvSpPr>
          <p:cNvPr id="7" name="Oval 6"/>
          <p:cNvSpPr/>
          <p:nvPr/>
        </p:nvSpPr>
        <p:spPr>
          <a:xfrm>
            <a:off x="381000" y="4495800"/>
            <a:ext cx="19812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Academic Travel</a:t>
            </a:r>
          </a:p>
        </p:txBody>
      </p:sp>
      <p:sp>
        <p:nvSpPr>
          <p:cNvPr id="8" name="Oval 7"/>
          <p:cNvSpPr/>
          <p:nvPr/>
        </p:nvSpPr>
        <p:spPr>
          <a:xfrm>
            <a:off x="381000" y="2286000"/>
            <a:ext cx="17526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Advocacy</a:t>
            </a:r>
          </a:p>
        </p:txBody>
      </p:sp>
      <p:sp>
        <p:nvSpPr>
          <p:cNvPr id="10" name="Oval 9"/>
          <p:cNvSpPr/>
          <p:nvPr/>
        </p:nvSpPr>
        <p:spPr>
          <a:xfrm>
            <a:off x="6934200" y="5334000"/>
            <a:ext cx="18288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Grant</a:t>
            </a:r>
          </a:p>
          <a:p>
            <a:pPr>
              <a:defRPr/>
            </a:pPr>
            <a:r>
              <a:rPr lang="en-US" dirty="0"/>
              <a:t>Proposals</a:t>
            </a:r>
          </a:p>
        </p:txBody>
      </p:sp>
      <p:sp>
        <p:nvSpPr>
          <p:cNvPr id="11" name="Oval 10"/>
          <p:cNvSpPr/>
          <p:nvPr/>
        </p:nvSpPr>
        <p:spPr>
          <a:xfrm>
            <a:off x="3505200" y="1676400"/>
            <a:ext cx="1524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Family</a:t>
            </a:r>
          </a:p>
        </p:txBody>
      </p:sp>
      <p:sp>
        <p:nvSpPr>
          <p:cNvPr id="12" name="Oval 11"/>
          <p:cNvSpPr/>
          <p:nvPr/>
        </p:nvSpPr>
        <p:spPr>
          <a:xfrm>
            <a:off x="381000" y="3429000"/>
            <a:ext cx="15240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Clinical Service</a:t>
            </a:r>
          </a:p>
        </p:txBody>
      </p:sp>
      <p:sp>
        <p:nvSpPr>
          <p:cNvPr id="13" name="Oval 12"/>
          <p:cNvSpPr/>
          <p:nvPr/>
        </p:nvSpPr>
        <p:spPr>
          <a:xfrm>
            <a:off x="1371600" y="1371600"/>
            <a:ext cx="22098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Community Involvement</a:t>
            </a:r>
          </a:p>
        </p:txBody>
      </p:sp>
      <p:sp>
        <p:nvSpPr>
          <p:cNvPr id="14" name="Oval 13"/>
          <p:cNvSpPr/>
          <p:nvPr/>
        </p:nvSpPr>
        <p:spPr>
          <a:xfrm>
            <a:off x="7162800" y="4267200"/>
            <a:ext cx="16764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Research</a:t>
            </a:r>
          </a:p>
        </p:txBody>
      </p:sp>
      <p:sp>
        <p:nvSpPr>
          <p:cNvPr id="15" name="Oval 14"/>
          <p:cNvSpPr/>
          <p:nvPr/>
        </p:nvSpPr>
        <p:spPr>
          <a:xfrm>
            <a:off x="6705600" y="2057400"/>
            <a:ext cx="16764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Spiritual</a:t>
            </a:r>
          </a:p>
        </p:txBody>
      </p:sp>
      <p:sp>
        <p:nvSpPr>
          <p:cNvPr id="16" name="Oval 15"/>
          <p:cNvSpPr/>
          <p:nvPr/>
        </p:nvSpPr>
        <p:spPr>
          <a:xfrm>
            <a:off x="7010400" y="3124200"/>
            <a:ext cx="17526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Teaching Students</a:t>
            </a:r>
            <a:endParaRPr lang="en-US" dirty="0"/>
          </a:p>
        </p:txBody>
      </p:sp>
      <p:sp>
        <p:nvSpPr>
          <p:cNvPr id="17" name="Oval 16"/>
          <p:cNvSpPr/>
          <p:nvPr/>
        </p:nvSpPr>
        <p:spPr>
          <a:xfrm>
            <a:off x="6096000" y="0"/>
            <a:ext cx="3048000" cy="2057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Mentoring?</a:t>
            </a:r>
          </a:p>
        </p:txBody>
      </p:sp>
      <p:pic>
        <p:nvPicPr>
          <p:cNvPr id="42000" name="Picture 2" descr="C:\Documents and Settings\walkerrd\Desktop\IMG_1129.JPG"/>
          <p:cNvPicPr>
            <a:picLocks noChangeAspect="1" noChangeArrowheads="1"/>
          </p:cNvPicPr>
          <p:nvPr/>
        </p:nvPicPr>
        <p:blipFill>
          <a:blip r:embed="rId3" cstate="print"/>
          <a:srcRect l="34602" t="25462" r="15625" b="7411"/>
          <a:stretch>
            <a:fillRect/>
          </a:stretch>
        </p:blipFill>
        <p:spPr bwMode="auto">
          <a:xfrm>
            <a:off x="2438400" y="2755900"/>
            <a:ext cx="4054475" cy="4102100"/>
          </a:xfrm>
          <a:prstGeom prst="rect">
            <a:avLst/>
          </a:prstGeom>
          <a:noFill/>
          <a:ln w="9525">
            <a:noFill/>
            <a:miter lim="800000"/>
            <a:headEnd/>
            <a:tailEnd/>
          </a:ln>
        </p:spPr>
      </p:pic>
      <p:sp>
        <p:nvSpPr>
          <p:cNvPr id="19" name="Oval 18"/>
          <p:cNvSpPr/>
          <p:nvPr/>
        </p:nvSpPr>
        <p:spPr>
          <a:xfrm>
            <a:off x="5334000" y="1752600"/>
            <a:ext cx="1447800" cy="990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Tribal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0-#ppt_w/2"/>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9441"/>
          </a:xfrm>
        </p:spPr>
        <p:txBody>
          <a:bodyPr wrap="square">
            <a:spAutoFit/>
          </a:bodyPr>
          <a:lstStyle/>
          <a:p>
            <a:r>
              <a:rPr lang="en-US" b="1" dirty="0" smtClean="0">
                <a:solidFill>
                  <a:srgbClr val="C00000"/>
                </a:solidFill>
                <a:latin typeface="Tempus Sans ITC" pitchFamily="82" charset="0"/>
              </a:rPr>
              <a:t>Students</a:t>
            </a:r>
            <a:endParaRPr lang="en-US" b="1" dirty="0">
              <a:solidFill>
                <a:srgbClr val="C00000"/>
              </a:solidFill>
              <a:latin typeface="Tempus Sans ITC" pitchFamily="82" charset="0"/>
            </a:endParaRPr>
          </a:p>
        </p:txBody>
      </p:sp>
      <p:sp>
        <p:nvSpPr>
          <p:cNvPr id="3" name="Text Placeholder 2"/>
          <p:cNvSpPr>
            <a:spLocks noGrp="1"/>
          </p:cNvSpPr>
          <p:nvPr>
            <p:ph type="body" idx="1"/>
          </p:nvPr>
        </p:nvSpPr>
        <p:spPr>
          <a:xfrm>
            <a:off x="304800" y="990600"/>
            <a:ext cx="8686800" cy="5638800"/>
          </a:xfrm>
        </p:spPr>
        <p:txBody>
          <a:bodyPr>
            <a:normAutofit/>
          </a:bodyPr>
          <a:lstStyle/>
          <a:p>
            <a:pPr marL="514350" indent="-514350">
              <a:buFont typeface="+mj-lt"/>
              <a:buAutoNum type="arabicPeriod"/>
            </a:pPr>
            <a:r>
              <a:rPr lang="en-US" sz="1800" b="1" dirty="0" smtClean="0">
                <a:latin typeface="Arial" pitchFamily="34" charset="0"/>
                <a:cs typeface="Arial" pitchFamily="34" charset="0"/>
              </a:rPr>
              <a:t>Michael Dekker, </a:t>
            </a:r>
            <a:r>
              <a:rPr lang="en-US" sz="1800" dirty="0" smtClean="0">
                <a:latin typeface="Arial" pitchFamily="34" charset="0"/>
                <a:cs typeface="Arial" pitchFamily="34" charset="0"/>
              </a:rPr>
              <a:t>DO, Resident in Psychiatry. Phoenix, Arizona</a:t>
            </a:r>
          </a:p>
          <a:p>
            <a:pPr marL="514350" indent="-514350">
              <a:buFont typeface="+mj-lt"/>
              <a:buAutoNum type="arabicPeriod"/>
            </a:pPr>
            <a:r>
              <a:rPr lang="en-US" sz="1800" b="1" dirty="0" smtClean="0">
                <a:latin typeface="Arial" pitchFamily="34" charset="0"/>
                <a:cs typeface="Arial" pitchFamily="34" charset="0"/>
              </a:rPr>
              <a:t>Dan Dickerson</a:t>
            </a:r>
            <a:r>
              <a:rPr lang="en-US" sz="1800" dirty="0" smtClean="0">
                <a:latin typeface="Arial" pitchFamily="34" charset="0"/>
                <a:cs typeface="Arial" pitchFamily="34" charset="0"/>
              </a:rPr>
              <a:t>, DO, MPH. General Psychiatry and Addictions Psychiatry. Assistant Research Psychiatrist, U.C.L.A. Los Angeles, California</a:t>
            </a:r>
          </a:p>
          <a:p>
            <a:pPr marL="514350" indent="-514350">
              <a:buFont typeface="+mj-lt"/>
              <a:buAutoNum type="arabicPeriod"/>
            </a:pPr>
            <a:r>
              <a:rPr lang="en-US" sz="1800" b="1" dirty="0" smtClean="0">
                <a:latin typeface="Arial" pitchFamily="34" charset="0"/>
                <a:cs typeface="Arial" pitchFamily="34" charset="0"/>
              </a:rPr>
              <a:t>Jordan Lewis</a:t>
            </a:r>
            <a:r>
              <a:rPr lang="en-US" sz="1800" dirty="0" smtClean="0">
                <a:latin typeface="Arial" pitchFamily="34" charset="0"/>
                <a:cs typeface="Arial" pitchFamily="34" charset="0"/>
              </a:rPr>
              <a:t>, MSW. Doctoral student, Interdisciplinary PhD, Dept. of Psychology. Resilience and Adaptation Program. University of Alaska, Fairbanks, Alaska</a:t>
            </a:r>
          </a:p>
          <a:p>
            <a:pPr marL="457200" indent="-457200">
              <a:buFont typeface="+mj-lt"/>
              <a:buAutoNum type="arabicPeriod"/>
            </a:pPr>
            <a:r>
              <a:rPr lang="en-US" sz="1800" b="1" dirty="0" smtClean="0">
                <a:latin typeface="Arial" pitchFamily="34" charset="0"/>
                <a:cs typeface="Arial" pitchFamily="34" charset="0"/>
              </a:rPr>
              <a:t>Sandra (Sandy) L. Momper</a:t>
            </a:r>
            <a:r>
              <a:rPr lang="en-US" sz="1800" dirty="0" smtClean="0">
                <a:latin typeface="Arial" pitchFamily="34" charset="0"/>
                <a:cs typeface="Arial" pitchFamily="34" charset="0"/>
              </a:rPr>
              <a:t>, PhD. Assistant Professor of Social Work. School of Social Work. University of Michigan. Ann Arbor, Michigan </a:t>
            </a:r>
          </a:p>
          <a:p>
            <a:pPr marL="514350" indent="-514350">
              <a:buFont typeface="+mj-lt"/>
              <a:buAutoNum type="arabicPeriod"/>
            </a:pPr>
            <a:r>
              <a:rPr lang="en-US" sz="1800" b="1" dirty="0" smtClean="0">
                <a:latin typeface="Arial" pitchFamily="34" charset="0"/>
                <a:cs typeface="Arial" pitchFamily="34" charset="0"/>
              </a:rPr>
              <a:t>Olivia Belen Sloan,</a:t>
            </a:r>
            <a:r>
              <a:rPr lang="en-US" sz="1800" dirty="0" smtClean="0">
                <a:latin typeface="Arial" pitchFamily="34" charset="0"/>
                <a:cs typeface="Arial" pitchFamily="34" charset="0"/>
              </a:rPr>
              <a:t> BA, Social Sciences, International Management and Culture. Masters student, and Coordinator, Training &amp; Scholarship Program. Johns Hopkins Bloomberg School of Public Health, Center for American Indian Health. Baltimore, MD. </a:t>
            </a:r>
          </a:p>
          <a:p>
            <a:pPr marL="514350" indent="-514350">
              <a:buFont typeface="+mj-lt"/>
              <a:buAutoNum type="arabicPeriod"/>
            </a:pPr>
            <a:r>
              <a:rPr lang="en-US" sz="1800" b="1" dirty="0" smtClean="0">
                <a:latin typeface="Arial" pitchFamily="34" charset="0"/>
                <a:cs typeface="Arial" pitchFamily="34" charset="0"/>
              </a:rPr>
              <a:t>Melissa L Walls, </a:t>
            </a:r>
            <a:r>
              <a:rPr lang="en-US" sz="1800" dirty="0" smtClean="0">
                <a:latin typeface="Arial" pitchFamily="34" charset="0"/>
                <a:cs typeface="Arial" pitchFamily="34" charset="0"/>
              </a:rPr>
              <a:t>PhD. Assistant Professor, Department of Sociology-Anthropology, University of Minnesota-Duluth, Minnesota </a:t>
            </a:r>
          </a:p>
          <a:p>
            <a:pPr marL="514350" indent="-514350">
              <a:buFont typeface="+mj-lt"/>
              <a:buAutoNum type="arabicPeriod"/>
            </a:pPr>
            <a:r>
              <a:rPr lang="en-US" sz="1800" b="1" dirty="0" smtClean="0">
                <a:latin typeface="Arial" pitchFamily="34" charset="0"/>
                <a:cs typeface="Arial" pitchFamily="34" charset="0"/>
              </a:rPr>
              <a:t>Erick Willie</a:t>
            </a:r>
            <a:r>
              <a:rPr lang="en-US" sz="1800" dirty="0" smtClean="0">
                <a:latin typeface="Arial" pitchFamily="34" charset="0"/>
                <a:cs typeface="Arial" pitchFamily="34" charset="0"/>
              </a:rPr>
              <a:t>, BS, Psychology. Working on Masters Degree. Studying to be a medicine man. Gallup, New Mexico</a:t>
            </a:r>
          </a:p>
          <a:p>
            <a:pPr marL="457200" indent="-457200">
              <a:buFont typeface="+mj-lt"/>
              <a:buAutoNum type="arabicPeriod"/>
            </a:pPr>
            <a:r>
              <a:rPr lang="en-US" sz="1800" b="1" dirty="0" smtClean="0">
                <a:latin typeface="Arial" pitchFamily="34" charset="0"/>
                <a:cs typeface="Arial" pitchFamily="34" charset="0"/>
              </a:rPr>
              <a:t>James Wood,  </a:t>
            </a:r>
            <a:r>
              <a:rPr lang="en-US" sz="1800" dirty="0" smtClean="0">
                <a:latin typeface="Arial" pitchFamily="34" charset="0"/>
                <a:cs typeface="Arial" pitchFamily="34" charset="0"/>
              </a:rPr>
              <a:t>MS. Psychology. Doctoral student. Colorado State University. Fort Collins, Colorado</a:t>
            </a:r>
          </a:p>
          <a:p>
            <a:endParaRPr lang="en-US" sz="1800" dirty="0" smtClean="0">
              <a:latin typeface="Arial"/>
            </a:endParaRPr>
          </a:p>
          <a:p>
            <a:endParaRPr lang="en-US" sz="1800" dirty="0" smtClean="0">
              <a:latin typeface="Arial"/>
            </a:endParaRPr>
          </a:p>
          <a:p>
            <a:endParaRPr lang="en-US" sz="1800"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C00000"/>
                </a:solidFill>
                <a:latin typeface="Tempus Sans ITC" pitchFamily="82" charset="0"/>
              </a:rPr>
              <a:t>Types of Contact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latin typeface="Arial" pitchFamily="34" charset="0"/>
                <a:cs typeface="Arial" pitchFamily="34" charset="0"/>
              </a:rPr>
              <a:t>Face-to-Face</a:t>
            </a:r>
          </a:p>
          <a:p>
            <a:r>
              <a:rPr lang="en-US" dirty="0" smtClean="0">
                <a:latin typeface="Arial" pitchFamily="34" charset="0"/>
                <a:cs typeface="Arial" pitchFamily="34" charset="0"/>
              </a:rPr>
              <a:t>Especially for important and/or confidential issues</a:t>
            </a:r>
          </a:p>
          <a:p>
            <a:r>
              <a:rPr lang="en-US" dirty="0" smtClean="0">
                <a:latin typeface="Arial" pitchFamily="34" charset="0"/>
                <a:cs typeface="Arial" pitchFamily="34" charset="0"/>
              </a:rPr>
              <a:t>Have lunch/break together</a:t>
            </a:r>
          </a:p>
          <a:p>
            <a:pPr>
              <a:buNone/>
            </a:pPr>
            <a:r>
              <a:rPr lang="en-US" b="1" dirty="0" smtClean="0">
                <a:latin typeface="Arial" pitchFamily="34" charset="0"/>
                <a:cs typeface="Arial" pitchFamily="34" charset="0"/>
              </a:rPr>
              <a:t>Email</a:t>
            </a:r>
          </a:p>
          <a:p>
            <a:r>
              <a:rPr lang="en-US" dirty="0" smtClean="0">
                <a:latin typeface="Arial" pitchFamily="34" charset="0"/>
                <a:cs typeface="Arial" pitchFamily="34" charset="0"/>
              </a:rPr>
              <a:t>Alert mentees to programs and new information</a:t>
            </a:r>
          </a:p>
          <a:p>
            <a:r>
              <a:rPr lang="en-US" dirty="0" smtClean="0">
                <a:latin typeface="Arial" pitchFamily="34" charset="0"/>
                <a:cs typeface="Arial" pitchFamily="34" charset="0"/>
              </a:rPr>
              <a:t>For mentees to ask quick questions, seek direction</a:t>
            </a:r>
          </a:p>
          <a:p>
            <a:r>
              <a:rPr lang="en-US" dirty="0" smtClean="0">
                <a:latin typeface="Arial" pitchFamily="34" charset="0"/>
                <a:cs typeface="Arial" pitchFamily="34" charset="0"/>
              </a:rPr>
              <a:t>Reminders about programs, etc.</a:t>
            </a:r>
          </a:p>
          <a:p>
            <a:pPr>
              <a:buNone/>
            </a:pPr>
            <a:r>
              <a:rPr lang="en-US" b="1" dirty="0" smtClean="0">
                <a:latin typeface="Arial" pitchFamily="34" charset="0"/>
                <a:cs typeface="Arial" pitchFamily="34" charset="0"/>
              </a:rPr>
              <a:t>Phone</a:t>
            </a:r>
          </a:p>
          <a:p>
            <a:r>
              <a:rPr lang="en-US" dirty="0" smtClean="0">
                <a:latin typeface="Arial" pitchFamily="34" charset="0"/>
                <a:cs typeface="Arial" pitchFamily="34" charset="0"/>
              </a:rPr>
              <a:t>Setting up strategy meetings and touching base</a:t>
            </a:r>
          </a:p>
          <a:p>
            <a:r>
              <a:rPr lang="en-US" dirty="0" smtClean="0">
                <a:latin typeface="Arial" pitchFamily="34" charset="0"/>
                <a:cs typeface="Arial" pitchFamily="34" charset="0"/>
              </a:rPr>
              <a:t>When confidentiality and tone of voice are critical and email won’t do</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6574DFD-821B-4E4C-980E-44312DD4E45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Mentorship </a:t>
            </a:r>
            <a:r>
              <a:rPr lang="en-US" b="1" dirty="0" smtClean="0">
                <a:solidFill>
                  <a:srgbClr val="C00000"/>
                </a:solidFill>
                <a:latin typeface="Tempus Sans ITC" pitchFamily="82" charset="0"/>
              </a:rPr>
              <a:t>Activities</a:t>
            </a:r>
            <a:endParaRPr lang="en-US" b="1" dirty="0">
              <a:solidFill>
                <a:srgbClr val="C00000"/>
              </a:solidFill>
              <a:latin typeface="Tempus Sans ITC" pitchFamily="82" charset="0"/>
            </a:endParaRPr>
          </a:p>
        </p:txBody>
      </p:sp>
      <p:sp>
        <p:nvSpPr>
          <p:cNvPr id="3" name="Content Placeholder 2"/>
          <p:cNvSpPr>
            <a:spLocks noGrp="1"/>
          </p:cNvSpPr>
          <p:nvPr>
            <p:ph idx="1"/>
          </p:nvPr>
        </p:nvSpPr>
        <p:spPr>
          <a:xfrm>
            <a:off x="228600" y="1600200"/>
            <a:ext cx="8915400" cy="4525963"/>
          </a:xfrm>
        </p:spPr>
        <p:txBody>
          <a:bodyPr>
            <a:normAutofit fontScale="92500" lnSpcReduction="20000"/>
          </a:bodyPr>
          <a:lstStyle/>
          <a:p>
            <a:pPr marL="514350" indent="-514350">
              <a:buFont typeface="+mj-lt"/>
              <a:buAutoNum type="arabicPeriod"/>
            </a:pPr>
            <a:r>
              <a:rPr lang="en-US" sz="2800" dirty="0" smtClean="0">
                <a:latin typeface="Arial" pitchFamily="34" charset="0"/>
                <a:cs typeface="Arial" pitchFamily="34" charset="0"/>
              </a:rPr>
              <a:t>Attend scientific conferences with Native researchers and Native/Community themes and policy</a:t>
            </a:r>
          </a:p>
          <a:p>
            <a:pPr marL="514350" indent="-514350">
              <a:buFont typeface="+mj-lt"/>
              <a:buAutoNum type="arabicPeriod"/>
            </a:pPr>
            <a:r>
              <a:rPr lang="en-US" sz="2800" dirty="0" smtClean="0">
                <a:latin typeface="Arial" pitchFamily="34" charset="0"/>
                <a:cs typeface="Arial" pitchFamily="34" charset="0"/>
              </a:rPr>
              <a:t>Discuss research methods tailored to individual needs</a:t>
            </a:r>
          </a:p>
          <a:p>
            <a:pPr marL="514350" indent="-514350">
              <a:buNone/>
            </a:pPr>
            <a:r>
              <a:rPr lang="en-US" sz="2800" dirty="0" smtClean="0">
                <a:latin typeface="Arial" pitchFamily="34" charset="0"/>
                <a:cs typeface="Arial" pitchFamily="34" charset="0"/>
              </a:rPr>
              <a:t>          A. Questions, design, statistics, ethics</a:t>
            </a:r>
          </a:p>
          <a:p>
            <a:pPr marL="514350" indent="-514350">
              <a:buNone/>
            </a:pPr>
            <a:r>
              <a:rPr lang="en-US" sz="2800" dirty="0" smtClean="0">
                <a:latin typeface="Arial" pitchFamily="34" charset="0"/>
                <a:cs typeface="Arial" pitchFamily="34" charset="0"/>
              </a:rPr>
              <a:t>          B. Methods in community based research </a:t>
            </a:r>
          </a:p>
          <a:p>
            <a:pPr marL="514350" indent="-514350">
              <a:buNone/>
            </a:pPr>
            <a:r>
              <a:rPr lang="en-US" sz="2800" dirty="0" smtClean="0">
                <a:latin typeface="Arial" pitchFamily="34" charset="0"/>
                <a:cs typeface="Arial" pitchFamily="34" charset="0"/>
              </a:rPr>
              <a:t>3.   Discuss grant applications and management</a:t>
            </a:r>
          </a:p>
          <a:p>
            <a:pPr marL="514350" indent="-514350">
              <a:buNone/>
            </a:pPr>
            <a:r>
              <a:rPr lang="en-US" sz="2800" dirty="0" smtClean="0">
                <a:latin typeface="Arial" pitchFamily="34" charset="0"/>
                <a:cs typeface="Arial" pitchFamily="34" charset="0"/>
              </a:rPr>
              <a:t>          A. Writing proposals, find funding, career </a:t>
            </a:r>
          </a:p>
          <a:p>
            <a:pPr marL="514350" indent="-514350">
              <a:buNone/>
            </a:pPr>
            <a:r>
              <a:rPr lang="en-US" sz="2800" dirty="0" smtClean="0">
                <a:latin typeface="Arial" pitchFamily="34" charset="0"/>
                <a:cs typeface="Arial" pitchFamily="34" charset="0"/>
              </a:rPr>
              <a:t>              development, writing papers, networking</a:t>
            </a:r>
          </a:p>
          <a:p>
            <a:pPr marL="514350" indent="-514350">
              <a:buNone/>
            </a:pPr>
            <a:r>
              <a:rPr lang="en-US" sz="2800" dirty="0" smtClean="0">
                <a:latin typeface="Arial" pitchFamily="34" charset="0"/>
                <a:cs typeface="Arial" pitchFamily="34" charset="0"/>
              </a:rPr>
              <a:t>          B. Budgeting time, effort, and funds</a:t>
            </a:r>
          </a:p>
          <a:p>
            <a:pPr marL="514350" indent="-514350">
              <a:buNone/>
            </a:pPr>
            <a:r>
              <a:rPr lang="en-US" sz="2800" dirty="0" smtClean="0">
                <a:latin typeface="Arial" pitchFamily="34" charset="0"/>
                <a:cs typeface="Arial" pitchFamily="34" charset="0"/>
              </a:rPr>
              <a:t>          C. Mock NIMH review sessions</a:t>
            </a:r>
          </a:p>
          <a:p>
            <a:pPr marL="514350" indent="-514350">
              <a:buNone/>
            </a:pPr>
            <a:r>
              <a:rPr lang="en-US" sz="2800" dirty="0" smtClean="0">
                <a:latin typeface="Arial" pitchFamily="34" charset="0"/>
                <a:cs typeface="Arial" pitchFamily="34" charset="0"/>
              </a:rPr>
              <a:t>4.   Develop a scientific paper writing workshop</a:t>
            </a:r>
          </a:p>
          <a:p>
            <a:pPr>
              <a:buNone/>
            </a:pPr>
            <a:endParaRPr lang="en-US" sz="2800" dirty="0" smtClean="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86574DFD-821B-4E4C-980E-44312DD4E45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2616101"/>
          </a:xfrm>
        </p:spPr>
        <p:txBody>
          <a:bodyPr wrap="square">
            <a:spAutoFit/>
          </a:bodyPr>
          <a:lstStyle/>
          <a:p>
            <a:r>
              <a:rPr lang="en-US" sz="4000" b="1" dirty="0" smtClean="0">
                <a:solidFill>
                  <a:srgbClr val="C00000"/>
                </a:solidFill>
                <a:latin typeface="Tempus Sans ITC" pitchFamily="82" charset="0"/>
              </a:rPr>
              <a:t>Attend Association of American Indian Physicians 38th Annual Meeting &amp; National Health Conference</a:t>
            </a:r>
            <a:r>
              <a:rPr lang="en-US" dirty="0" smtClean="0"/>
              <a:t/>
            </a:r>
            <a:br>
              <a:rPr lang="en-US" dirty="0" smtClean="0"/>
            </a:br>
            <a:endParaRPr lang="en-US" dirty="0">
              <a:solidFill>
                <a:srgbClr val="000000"/>
              </a:solidFill>
              <a:latin typeface="Arial"/>
            </a:endParaRPr>
          </a:p>
        </p:txBody>
      </p:sp>
      <p:sp>
        <p:nvSpPr>
          <p:cNvPr id="3" name="Subtitle 2"/>
          <p:cNvSpPr>
            <a:spLocks noGrp="1"/>
          </p:cNvSpPr>
          <p:nvPr>
            <p:ph type="subTitle" idx="1"/>
          </p:nvPr>
        </p:nvSpPr>
        <p:spPr>
          <a:xfrm>
            <a:off x="228600" y="2362200"/>
            <a:ext cx="8915400" cy="4114800"/>
          </a:xfrm>
        </p:spPr>
        <p:txBody>
          <a:bodyPr>
            <a:noAutofit/>
          </a:bodyPr>
          <a:lstStyle/>
          <a:p>
            <a:r>
              <a:rPr lang="en-US" dirty="0" smtClean="0">
                <a:solidFill>
                  <a:schemeClr val="tx1"/>
                </a:solidFill>
                <a:latin typeface="Arial" pitchFamily="34" charset="0"/>
                <a:cs typeface="Arial" pitchFamily="34" charset="0"/>
              </a:rPr>
              <a:t>“Critical Issues in Indian Health: Science and Solutions for the Health of Our People”</a:t>
            </a:r>
          </a:p>
          <a:p>
            <a:endParaRPr lang="en-US" b="1" dirty="0" smtClean="0">
              <a:solidFill>
                <a:schemeClr val="tx1"/>
              </a:solidFill>
              <a:latin typeface="Arial" pitchFamily="34" charset="0"/>
              <a:cs typeface="Arial" pitchFamily="34" charset="0"/>
            </a:endParaRPr>
          </a:p>
          <a:p>
            <a:pPr algn="l"/>
            <a:r>
              <a:rPr lang="en-US" sz="2400" dirty="0" smtClean="0">
                <a:solidFill>
                  <a:schemeClr val="tx1"/>
                </a:solidFill>
                <a:latin typeface="Arial" pitchFamily="34" charset="0"/>
                <a:cs typeface="Arial" pitchFamily="34" charset="0"/>
              </a:rPr>
              <a:t>          1. N= 350, with 80 pre and med students</a:t>
            </a:r>
          </a:p>
          <a:p>
            <a:pPr algn="l"/>
            <a:r>
              <a:rPr lang="en-US" sz="2400" dirty="0" smtClean="0">
                <a:solidFill>
                  <a:schemeClr val="tx1"/>
                </a:solidFill>
                <a:latin typeface="Arial" pitchFamily="34" charset="0"/>
                <a:cs typeface="Arial" pitchFamily="34" charset="0"/>
              </a:rPr>
              <a:t>          2. Reservation Community Setting </a:t>
            </a:r>
          </a:p>
          <a:p>
            <a:pPr algn="l"/>
            <a:r>
              <a:rPr lang="en-US" sz="2400" dirty="0" smtClean="0">
                <a:solidFill>
                  <a:schemeClr val="tx1"/>
                </a:solidFill>
                <a:latin typeface="Arial" pitchFamily="34" charset="0"/>
                <a:cs typeface="Arial" pitchFamily="34" charset="0"/>
              </a:rPr>
              <a:t>          3. Alexandria, Virginia</a:t>
            </a:r>
          </a:p>
          <a:p>
            <a:pPr algn="l"/>
            <a:r>
              <a:rPr lang="en-US" sz="2400" dirty="0" smtClean="0">
                <a:solidFill>
                  <a:schemeClr val="tx1"/>
                </a:solidFill>
                <a:latin typeface="Arial" pitchFamily="34" charset="0"/>
                <a:cs typeface="Arial" pitchFamily="34" charset="0"/>
              </a:rPr>
              <a:t>          4. July 22-26, 2009 </a:t>
            </a:r>
            <a:endParaRPr lang="en-US" sz="2400"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6574DFD-821B-4E4C-980E-44312DD4E45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Agenda for Group</a:t>
            </a:r>
            <a:endParaRPr lang="en-US" dirty="0"/>
          </a:p>
        </p:txBody>
      </p:sp>
      <p:sp>
        <p:nvSpPr>
          <p:cNvPr id="3" name="Content Placeholder 2"/>
          <p:cNvSpPr>
            <a:spLocks noGrp="1"/>
          </p:cNvSpPr>
          <p:nvPr>
            <p:ph sz="half" idx="1"/>
          </p:nvPr>
        </p:nvSpPr>
        <p:spPr>
          <a:xfrm>
            <a:off x="304800" y="1600200"/>
            <a:ext cx="4648200" cy="4953000"/>
          </a:xfrm>
        </p:spPr>
        <p:txBody>
          <a:bodyPr>
            <a:normAutofit fontScale="62500" lnSpcReduction="20000"/>
          </a:bodyPr>
          <a:lstStyle/>
          <a:p>
            <a:r>
              <a:rPr lang="en-US" sz="3800" dirty="0" smtClean="0">
                <a:latin typeface="Arial" pitchFamily="34" charset="0"/>
                <a:cs typeface="Arial" pitchFamily="34" charset="0"/>
              </a:rPr>
              <a:t>Participate in orientation meeting</a:t>
            </a:r>
          </a:p>
          <a:p>
            <a:r>
              <a:rPr lang="en-US" sz="3800" dirty="0" smtClean="0">
                <a:latin typeface="Arial" pitchFamily="34" charset="0"/>
                <a:cs typeface="Arial" pitchFamily="34" charset="0"/>
              </a:rPr>
              <a:t>Attend conference and community activities</a:t>
            </a:r>
          </a:p>
          <a:p>
            <a:r>
              <a:rPr lang="en-US" sz="3800" dirty="0" smtClean="0">
                <a:latin typeface="Arial" pitchFamily="34" charset="0"/>
                <a:cs typeface="Arial" pitchFamily="34" charset="0"/>
              </a:rPr>
              <a:t>Meet throughout the conference with mentors, mentees, and others </a:t>
            </a:r>
          </a:p>
          <a:p>
            <a:r>
              <a:rPr lang="en-US" sz="3800" dirty="0" smtClean="0">
                <a:latin typeface="Arial" pitchFamily="34" charset="0"/>
                <a:cs typeface="Arial" pitchFamily="34" charset="0"/>
              </a:rPr>
              <a:t>Goal 1: Learn mentee-mentor personal goals and directions</a:t>
            </a:r>
          </a:p>
          <a:p>
            <a:r>
              <a:rPr lang="en-US" sz="3800" dirty="0" smtClean="0">
                <a:latin typeface="Arial" pitchFamily="34" charset="0"/>
                <a:cs typeface="Arial" pitchFamily="34" charset="0"/>
              </a:rPr>
              <a:t>Goal 2: Search for potential students and mentors</a:t>
            </a:r>
          </a:p>
          <a:p>
            <a:r>
              <a:rPr lang="en-US" sz="3800" dirty="0" smtClean="0">
                <a:latin typeface="Arial" pitchFamily="34" charset="0"/>
                <a:cs typeface="Arial" pitchFamily="34" charset="0"/>
              </a:rPr>
              <a:t>Goal 3: Experience a large Native/Scientific meeting with Federal officials, advisors</a:t>
            </a:r>
          </a:p>
          <a:p>
            <a:endParaRPr lang="en-US"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17</a:t>
            </a:fld>
            <a:endParaRPr lang="en-US"/>
          </a:p>
        </p:txBody>
      </p:sp>
      <p:pic>
        <p:nvPicPr>
          <p:cNvPr id="95234" name="Picture 2"/>
          <p:cNvPicPr>
            <a:picLocks noGrp="1" noChangeAspect="1" noChangeArrowheads="1"/>
          </p:cNvPicPr>
          <p:nvPr>
            <p:ph sz="half" idx="2"/>
          </p:nvPr>
        </p:nvPicPr>
        <p:blipFill>
          <a:blip r:embed="rId3" cstate="print"/>
          <a:srcRect/>
          <a:stretch>
            <a:fillRect/>
          </a:stretch>
        </p:blipFill>
        <p:spPr bwMode="auto">
          <a:xfrm>
            <a:off x="5191203" y="1600200"/>
            <a:ext cx="295259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46550"/>
          </a:xfrm>
        </p:spPr>
        <p:txBody>
          <a:bodyPr wrap="square">
            <a:spAutoFit/>
          </a:bodyPr>
          <a:lstStyle/>
          <a:p>
            <a:r>
              <a:rPr lang="en-US" b="1" dirty="0" smtClean="0">
                <a:solidFill>
                  <a:srgbClr val="C00000"/>
                </a:solidFill>
                <a:latin typeface="Tempus Sans ITC" pitchFamily="82" charset="0"/>
              </a:rPr>
              <a:t>Attend 21</a:t>
            </a:r>
            <a:r>
              <a:rPr lang="en-US" b="1" baseline="30000" dirty="0" smtClean="0">
                <a:solidFill>
                  <a:srgbClr val="C00000"/>
                </a:solidFill>
                <a:latin typeface="Tempus Sans ITC" pitchFamily="82" charset="0"/>
              </a:rPr>
              <a:t>st</a:t>
            </a:r>
            <a:r>
              <a:rPr lang="en-US" b="1" dirty="0" smtClean="0">
                <a:solidFill>
                  <a:srgbClr val="C00000"/>
                </a:solidFill>
                <a:latin typeface="Tempus Sans ITC" pitchFamily="82" charset="0"/>
              </a:rPr>
              <a:t>  Annual Native Health Research Conference</a:t>
            </a:r>
            <a:endParaRPr lang="en-US" b="1" dirty="0">
              <a:solidFill>
                <a:srgbClr val="C00000"/>
              </a:solidFill>
              <a:latin typeface="Tempus Sans ITC" pitchFamily="82" charset="0"/>
            </a:endParaRPr>
          </a:p>
        </p:txBody>
      </p:sp>
      <p:sp>
        <p:nvSpPr>
          <p:cNvPr id="3" name="Text Placeholder 2"/>
          <p:cNvSpPr>
            <a:spLocks noGrp="1"/>
          </p:cNvSpPr>
          <p:nvPr>
            <p:ph type="body" idx="1"/>
          </p:nvPr>
        </p:nvSpPr>
        <p:spPr>
          <a:xfrm>
            <a:off x="0" y="2286000"/>
            <a:ext cx="9144000" cy="4765259"/>
          </a:xfrm>
        </p:spPr>
        <p:txBody>
          <a:bodyPr>
            <a:normAutofit/>
          </a:bodyPr>
          <a:lstStyle/>
          <a:p>
            <a:pPr algn="ctr">
              <a:buNone/>
            </a:pPr>
            <a:r>
              <a:rPr lang="en-US" sz="3600" dirty="0" smtClean="0"/>
              <a:t>“Science </a:t>
            </a:r>
            <a:r>
              <a:rPr lang="en-US" sz="3600" u="sng" dirty="0" smtClean="0"/>
              <a:t>AS</a:t>
            </a:r>
            <a:r>
              <a:rPr lang="en-US" sz="3600" dirty="0" smtClean="0"/>
              <a:t> Storytelling and the </a:t>
            </a:r>
          </a:p>
          <a:p>
            <a:pPr algn="ctr">
              <a:buNone/>
            </a:pPr>
            <a:r>
              <a:rPr lang="en-US" sz="3600" dirty="0" smtClean="0"/>
              <a:t>Science </a:t>
            </a:r>
            <a:r>
              <a:rPr lang="en-US" sz="3600" u="sng" dirty="0" smtClean="0"/>
              <a:t>OF</a:t>
            </a:r>
            <a:r>
              <a:rPr lang="en-US" sz="3600" dirty="0" smtClean="0"/>
              <a:t> Storytelling”</a:t>
            </a:r>
            <a:endParaRPr lang="en-US" sz="3600" dirty="0" smtClean="0">
              <a:latin typeface="Arial" pitchFamily="34" charset="0"/>
              <a:cs typeface="Arial" pitchFamily="34" charset="0"/>
            </a:endParaRPr>
          </a:p>
          <a:p>
            <a:pPr>
              <a:buNone/>
            </a:pPr>
            <a:r>
              <a:rPr lang="en-US" dirty="0" smtClean="0">
                <a:latin typeface="Arial" pitchFamily="34" charset="0"/>
                <a:cs typeface="Arial" pitchFamily="34" charset="0"/>
              </a:rPr>
              <a:t>             </a:t>
            </a:r>
            <a:r>
              <a:rPr lang="en-US" sz="2800" dirty="0" smtClean="0">
                <a:latin typeface="Arial" pitchFamily="34" charset="0"/>
                <a:cs typeface="Arial" pitchFamily="34" charset="0"/>
              </a:rPr>
              <a:t>1. N=600</a:t>
            </a:r>
          </a:p>
          <a:p>
            <a:pPr>
              <a:buNone/>
            </a:pPr>
            <a:r>
              <a:rPr lang="en-US" sz="2800" dirty="0" smtClean="0">
                <a:latin typeface="Arial" pitchFamily="34" charset="0"/>
                <a:cs typeface="Arial" pitchFamily="34" charset="0"/>
              </a:rPr>
              <a:t>               2. Primary Native research meeting</a:t>
            </a:r>
          </a:p>
          <a:p>
            <a:pPr>
              <a:buNone/>
            </a:pPr>
            <a:r>
              <a:rPr lang="en-US" sz="2800" dirty="0" smtClean="0">
                <a:latin typeface="Arial" pitchFamily="34" charset="0"/>
                <a:cs typeface="Arial" pitchFamily="34" charset="0"/>
              </a:rPr>
              <a:t>               3. National leaders in Native research</a:t>
            </a:r>
          </a:p>
          <a:p>
            <a:pPr>
              <a:buNone/>
            </a:pPr>
            <a:endParaRPr lang="en-US" dirty="0" smtClean="0">
              <a:latin typeface="Arial" pitchFamily="34" charset="0"/>
              <a:cs typeface="Arial" pitchFamily="34" charset="0"/>
            </a:endParaRPr>
          </a:p>
          <a:p>
            <a:pPr algn="ctr">
              <a:buNone/>
            </a:pPr>
            <a:r>
              <a:rPr lang="en-US" dirty="0" smtClean="0">
                <a:solidFill>
                  <a:srgbClr val="000000"/>
                </a:solidFill>
                <a:latin typeface="Arial" pitchFamily="34" charset="0"/>
                <a:cs typeface="Arial" pitchFamily="34" charset="0"/>
              </a:rPr>
              <a:t>Portland, Oregon August 3-6, 2009</a:t>
            </a:r>
            <a:endParaRPr lang="en-US" dirty="0" smtClean="0">
              <a:latin typeface="Arial" pitchFamily="34" charset="0"/>
              <a:cs typeface="Arial" pitchFamily="34" charset="0"/>
            </a:endParaRPr>
          </a:p>
          <a:p>
            <a:endParaRPr lang="en-US" dirty="0" smtClean="0">
              <a:latin typeface="Arial"/>
            </a:endParaRPr>
          </a:p>
          <a:p>
            <a:endParaRPr lang="en-US"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Agenda for Group</a:t>
            </a:r>
            <a:endParaRPr lang="en-US" dirty="0"/>
          </a:p>
        </p:txBody>
      </p:sp>
      <p:sp>
        <p:nvSpPr>
          <p:cNvPr id="3" name="Content Placeholder 2"/>
          <p:cNvSpPr>
            <a:spLocks noGrp="1"/>
          </p:cNvSpPr>
          <p:nvPr>
            <p:ph sz="half" idx="1"/>
          </p:nvPr>
        </p:nvSpPr>
        <p:spPr>
          <a:xfrm>
            <a:off x="381000" y="1600200"/>
            <a:ext cx="4343400" cy="4525963"/>
          </a:xfrm>
        </p:spPr>
        <p:txBody>
          <a:bodyPr>
            <a:normAutofit fontScale="85000" lnSpcReduction="10000"/>
          </a:bodyPr>
          <a:lstStyle/>
          <a:p>
            <a:r>
              <a:rPr lang="en-US" dirty="0" smtClean="0">
                <a:latin typeface="Arial" pitchFamily="34" charset="0"/>
                <a:cs typeface="Arial" pitchFamily="34" charset="0"/>
              </a:rPr>
              <a:t>Meet throughout the conference with mentors, mentees, and students</a:t>
            </a:r>
          </a:p>
          <a:p>
            <a:r>
              <a:rPr lang="en-US" dirty="0" smtClean="0">
                <a:latin typeface="Arial" pitchFamily="34" charset="0"/>
                <a:cs typeface="Arial" pitchFamily="34" charset="0"/>
              </a:rPr>
              <a:t>Goal 1: Continue discussion of mentee-mentor personal goals and directions</a:t>
            </a:r>
          </a:p>
          <a:p>
            <a:r>
              <a:rPr lang="en-US" dirty="0" smtClean="0">
                <a:latin typeface="Arial" pitchFamily="34" charset="0"/>
                <a:cs typeface="Arial" pitchFamily="34" charset="0"/>
              </a:rPr>
              <a:t>Goal 2: Search for other potential students and mentors</a:t>
            </a:r>
          </a:p>
          <a:p>
            <a:r>
              <a:rPr lang="en-US" dirty="0" smtClean="0">
                <a:latin typeface="Arial" pitchFamily="34" charset="0"/>
                <a:cs typeface="Arial" pitchFamily="34" charset="0"/>
              </a:rPr>
              <a:t>Goal 3: Experience a large Native/Scientific meeting in a Native community setting</a:t>
            </a:r>
          </a:p>
        </p:txBody>
      </p:sp>
      <p:sp>
        <p:nvSpPr>
          <p:cNvPr id="5" name="Slide Number Placeholder 4"/>
          <p:cNvSpPr>
            <a:spLocks noGrp="1"/>
          </p:cNvSpPr>
          <p:nvPr>
            <p:ph type="sldNum" sz="quarter" idx="12"/>
          </p:nvPr>
        </p:nvSpPr>
        <p:spPr/>
        <p:txBody>
          <a:bodyPr/>
          <a:lstStyle/>
          <a:p>
            <a:fld id="{86574DFD-821B-4E4C-980E-44312DD4E45B}" type="slidenum">
              <a:rPr lang="en-US" smtClean="0"/>
              <a:pPr/>
              <a:t>19</a:t>
            </a:fld>
            <a:endParaRPr lang="en-US"/>
          </a:p>
        </p:txBody>
      </p:sp>
      <p:pic>
        <p:nvPicPr>
          <p:cNvPr id="96258" name="Picture 2" descr="C:\Documents and Settings\walkerrd\Desktop\IMG_0249_edited-1.jpg"/>
          <p:cNvPicPr>
            <a:picLocks noGrp="1" noChangeAspect="1" noChangeArrowheads="1"/>
          </p:cNvPicPr>
          <p:nvPr>
            <p:ph sz="half" idx="2"/>
          </p:nvPr>
        </p:nvPicPr>
        <p:blipFill>
          <a:blip r:embed="rId3" cstate="print"/>
          <a:srcRect r="4008"/>
          <a:stretch>
            <a:fillRect/>
          </a:stretch>
        </p:blipFill>
        <p:spPr bwMode="auto">
          <a:xfrm>
            <a:off x="4808220" y="1752600"/>
            <a:ext cx="3802380" cy="393938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441"/>
          </a:xfrm>
        </p:spPr>
        <p:txBody>
          <a:bodyPr>
            <a:spAutoFit/>
          </a:bodyPr>
          <a:lstStyle/>
          <a:p>
            <a:r>
              <a:rPr lang="en-US" b="1" dirty="0" smtClean="0">
                <a:solidFill>
                  <a:srgbClr val="C00000"/>
                </a:solidFill>
                <a:latin typeface="Tempus Sans ITC" pitchFamily="82" charset="0"/>
              </a:rPr>
              <a:t>NIDA Native Scholars Workgroup</a:t>
            </a:r>
            <a:endParaRPr lang="en-US" b="1" dirty="0">
              <a:solidFill>
                <a:srgbClr val="C00000"/>
              </a:solidFill>
              <a:latin typeface="Tempus Sans ITC" pitchFamily="82" charset="0"/>
            </a:endParaRPr>
          </a:p>
        </p:txBody>
      </p:sp>
      <p:sp>
        <p:nvSpPr>
          <p:cNvPr id="3" name="Text Placeholder 2"/>
          <p:cNvSpPr>
            <a:spLocks noGrp="1"/>
          </p:cNvSpPr>
          <p:nvPr>
            <p:ph type="body" idx="1"/>
          </p:nvPr>
        </p:nvSpPr>
        <p:spPr>
          <a:xfrm>
            <a:off x="914400" y="1219200"/>
            <a:ext cx="7772400" cy="5105400"/>
          </a:xfrm>
        </p:spPr>
        <p:txBody>
          <a:bodyPr>
            <a:normAutofit fontScale="70000" lnSpcReduction="20000"/>
          </a:bodyPr>
          <a:lstStyle/>
          <a:p>
            <a:pPr marL="514350" indent="-514350">
              <a:buFont typeface="+mj-lt"/>
              <a:buAutoNum type="arabicPeriod"/>
            </a:pPr>
            <a:r>
              <a:rPr lang="en-US" dirty="0" smtClean="0">
                <a:latin typeface="Arial" pitchFamily="34" charset="0"/>
                <a:cs typeface="Arial" pitchFamily="34" charset="0"/>
              </a:rPr>
              <a:t>Ray </a:t>
            </a:r>
            <a:r>
              <a:rPr lang="en-US" dirty="0" err="1" smtClean="0">
                <a:latin typeface="Arial" pitchFamily="34" charset="0"/>
                <a:cs typeface="Arial" pitchFamily="34" charset="0"/>
              </a:rPr>
              <a:t>Daw</a:t>
            </a:r>
            <a:r>
              <a:rPr lang="en-US" dirty="0" smtClean="0">
                <a:latin typeface="Arial" pitchFamily="34" charset="0"/>
                <a:cs typeface="Arial" pitchFamily="34" charset="0"/>
              </a:rPr>
              <a:t>, MA  New Mexico</a:t>
            </a:r>
          </a:p>
          <a:p>
            <a:pPr marL="514350" indent="-514350">
              <a:buFont typeface="+mj-lt"/>
              <a:buAutoNum type="arabicPeriod"/>
            </a:pPr>
            <a:r>
              <a:rPr lang="en-US" dirty="0" smtClean="0">
                <a:latin typeface="Arial" pitchFamily="34" charset="0"/>
                <a:cs typeface="Arial" pitchFamily="34" charset="0"/>
              </a:rPr>
              <a:t>Joseph Gone, PhD Michigan</a:t>
            </a:r>
          </a:p>
          <a:p>
            <a:pPr marL="514350" indent="-514350">
              <a:buFont typeface="+mj-lt"/>
              <a:buAutoNum type="arabicPeriod"/>
            </a:pPr>
            <a:r>
              <a:rPr lang="en-US" dirty="0" smtClean="0">
                <a:latin typeface="Arial" pitchFamily="34" charset="0"/>
                <a:cs typeface="Arial" pitchFamily="34" charset="0"/>
              </a:rPr>
              <a:t>Clyde McCoy, PhD Florida</a:t>
            </a:r>
          </a:p>
          <a:p>
            <a:pPr marL="514350" indent="-514350">
              <a:buFont typeface="+mj-lt"/>
              <a:buAutoNum type="arabicPeriod"/>
            </a:pPr>
            <a:r>
              <a:rPr lang="en-US" dirty="0" smtClean="0">
                <a:latin typeface="Arial" pitchFamily="34" charset="0"/>
                <a:cs typeface="Arial" pitchFamily="34" charset="0"/>
              </a:rPr>
              <a:t>Bernard Segal, PhD Alaska</a:t>
            </a:r>
          </a:p>
          <a:p>
            <a:pPr marL="514350" indent="-514350">
              <a:buFont typeface="+mj-lt"/>
              <a:buAutoNum type="arabicPeriod"/>
            </a:pPr>
            <a:r>
              <a:rPr lang="nb-NO" dirty="0" smtClean="0">
                <a:latin typeface="Arial" pitchFamily="34" charset="0"/>
                <a:cs typeface="Arial" pitchFamily="34" charset="0"/>
              </a:rPr>
              <a:t>Sallie Stevens, PhD Arizona</a:t>
            </a:r>
            <a:endParaRPr lang="en-US" dirty="0" smtClean="0">
              <a:latin typeface="Arial" pitchFamily="34" charset="0"/>
              <a:cs typeface="Arial" pitchFamily="34" charset="0"/>
            </a:endParaRPr>
          </a:p>
          <a:p>
            <a:pPr marL="514350" indent="-514350">
              <a:buFont typeface="+mj-lt"/>
              <a:buAutoNum type="arabicPeriod"/>
            </a:pPr>
            <a:r>
              <a:rPr lang="en-US" dirty="0" smtClean="0">
                <a:latin typeface="Arial" pitchFamily="34" charset="0"/>
                <a:cs typeface="Arial" pitchFamily="34" charset="0"/>
              </a:rPr>
              <a:t>Pamela Jumper Thurman, PhD Colorado</a:t>
            </a:r>
          </a:p>
          <a:p>
            <a:pPr marL="514350" indent="-514350">
              <a:buFont typeface="+mj-lt"/>
              <a:buAutoNum type="arabicPeriod"/>
            </a:pPr>
            <a:r>
              <a:rPr lang="en-US" dirty="0" smtClean="0">
                <a:latin typeface="Arial" pitchFamily="34" charset="0"/>
                <a:cs typeface="Arial" pitchFamily="34" charset="0"/>
              </a:rPr>
              <a:t>Kamilla Venner, PhD New Mexico </a:t>
            </a:r>
          </a:p>
          <a:p>
            <a:pPr marL="514350" indent="-514350">
              <a:buFont typeface="+mj-lt"/>
              <a:buAutoNum type="arabicPeriod"/>
            </a:pPr>
            <a:r>
              <a:rPr lang="en-US" dirty="0" smtClean="0">
                <a:latin typeface="Arial" pitchFamily="34" charset="0"/>
                <a:cs typeface="Arial" pitchFamily="34" charset="0"/>
              </a:rPr>
              <a:t>R Dale Walker, MD Oregon</a:t>
            </a:r>
          </a:p>
          <a:p>
            <a:pPr marL="514350" indent="-514350">
              <a:buFont typeface="+mj-lt"/>
              <a:buAutoNum type="arabicPeriod"/>
            </a:pPr>
            <a:r>
              <a:rPr lang="de-DE" dirty="0" smtClean="0">
                <a:latin typeface="Arial" pitchFamily="34" charset="0"/>
                <a:cs typeface="Arial" pitchFamily="34" charset="0"/>
              </a:rPr>
              <a:t>Karina Walters, PhD Washington</a:t>
            </a:r>
          </a:p>
          <a:p>
            <a:pPr>
              <a:buNone/>
            </a:pPr>
            <a:endParaRPr lang="de-DE" dirty="0" smtClean="0">
              <a:latin typeface="Arial" pitchFamily="34" charset="0"/>
              <a:cs typeface="Arial" pitchFamily="34" charset="0"/>
            </a:endParaRPr>
          </a:p>
          <a:p>
            <a:pPr>
              <a:buFont typeface="Wingdings" pitchFamily="2" charset="2"/>
              <a:buChar char="q"/>
            </a:pPr>
            <a:r>
              <a:rPr lang="de-DE" dirty="0" smtClean="0">
                <a:latin typeface="Arial" pitchFamily="34" charset="0"/>
                <a:cs typeface="Arial" pitchFamily="34" charset="0"/>
              </a:rPr>
              <a:t>Deloris Big Foot, PhD Oklahoma</a:t>
            </a:r>
          </a:p>
          <a:p>
            <a:pPr>
              <a:buFont typeface="Wingdings" pitchFamily="2" charset="2"/>
              <a:buChar char="q"/>
            </a:pPr>
            <a:r>
              <a:rPr lang="de-DE" dirty="0" smtClean="0">
                <a:latin typeface="Arial" pitchFamily="34" charset="0"/>
                <a:cs typeface="Arial" pitchFamily="34" charset="0"/>
              </a:rPr>
              <a:t>Dennis Norman, PhD Harvard</a:t>
            </a:r>
          </a:p>
          <a:p>
            <a:pPr>
              <a:buFont typeface="Wingdings" pitchFamily="2" charset="2"/>
              <a:buChar char="q"/>
            </a:pPr>
            <a:r>
              <a:rPr lang="de-DE" dirty="0" smtClean="0">
                <a:latin typeface="Arial" pitchFamily="34" charset="0"/>
                <a:cs typeface="Arial" pitchFamily="34" charset="0"/>
              </a:rPr>
              <a:t>Associates</a:t>
            </a:r>
          </a:p>
          <a:p>
            <a:pPr>
              <a:buNone/>
            </a:pPr>
            <a:r>
              <a:rPr lang="en-US" sz="2200" dirty="0" smtClean="0">
                <a:latin typeface="Arial"/>
              </a:rPr>
              <a:t>  </a:t>
            </a:r>
          </a:p>
          <a:p>
            <a:endParaRPr lang="en-US" sz="2200"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900" b="1" dirty="0" smtClean="0">
                <a:solidFill>
                  <a:srgbClr val="C00000"/>
                </a:solidFill>
                <a:latin typeface="Tempus Sans ITC" pitchFamily="82" charset="0"/>
              </a:rPr>
              <a:t>Trainee </a:t>
            </a:r>
            <a:r>
              <a:rPr lang="en-US" sz="4900" b="1" dirty="0" smtClean="0">
                <a:solidFill>
                  <a:srgbClr val="C00000"/>
                </a:solidFill>
                <a:latin typeface="Tempus Sans ITC" pitchFamily="82" charset="0"/>
              </a:rPr>
              <a:t>Self-assessment </a:t>
            </a:r>
            <a:r>
              <a:rPr lang="en-US" dirty="0" smtClean="0"/>
              <a:t/>
            </a:r>
            <a:br>
              <a:rPr lang="en-US" dirty="0" smtClean="0"/>
            </a:br>
            <a:endParaRPr lang="en-US" dirty="0"/>
          </a:p>
        </p:txBody>
      </p:sp>
      <p:sp>
        <p:nvSpPr>
          <p:cNvPr id="70659" name="Content Placeholder 2"/>
          <p:cNvSpPr>
            <a:spLocks noGrp="1"/>
          </p:cNvSpPr>
          <p:nvPr>
            <p:ph idx="1"/>
          </p:nvPr>
        </p:nvSpPr>
        <p:spPr>
          <a:xfrm>
            <a:off x="304800" y="1600200"/>
            <a:ext cx="8686800" cy="4479925"/>
          </a:xfrm>
        </p:spPr>
        <p:txBody>
          <a:bodyPr/>
          <a:lstStyle/>
          <a:p>
            <a:r>
              <a:rPr lang="en-US" sz="2800" dirty="0" smtClean="0">
                <a:latin typeface="Arial" pitchFamily="34" charset="0"/>
                <a:cs typeface="Arial" pitchFamily="34" charset="0"/>
              </a:rPr>
              <a:t>What are my research ambitions?</a:t>
            </a:r>
          </a:p>
          <a:p>
            <a:r>
              <a:rPr lang="en-US" sz="2800" dirty="0" smtClean="0">
                <a:latin typeface="Arial" pitchFamily="34" charset="0"/>
                <a:cs typeface="Arial" pitchFamily="34" charset="0"/>
              </a:rPr>
              <a:t>What are my current research skills and  knowledge?</a:t>
            </a:r>
          </a:p>
          <a:p>
            <a:r>
              <a:rPr lang="en-US" sz="2800" dirty="0" smtClean="0">
                <a:latin typeface="Arial" pitchFamily="34" charset="0"/>
                <a:cs typeface="Arial" pitchFamily="34" charset="0"/>
              </a:rPr>
              <a:t>What are some possible research interests I have?</a:t>
            </a:r>
          </a:p>
          <a:p>
            <a:r>
              <a:rPr lang="en-US" sz="2800" dirty="0" smtClean="0">
                <a:latin typeface="Arial" pitchFamily="34" charset="0"/>
                <a:cs typeface="Arial" pitchFamily="34" charset="0"/>
              </a:rPr>
              <a:t>What support do I need to pursue those research interests responsibly?</a:t>
            </a:r>
          </a:p>
          <a:p>
            <a:r>
              <a:rPr lang="en-US" sz="2800" dirty="0" smtClean="0">
                <a:latin typeface="Arial" pitchFamily="34" charset="0"/>
                <a:cs typeface="Arial" pitchFamily="34" charset="0"/>
              </a:rPr>
              <a:t>What is the timetable to completing my education/training?</a:t>
            </a:r>
          </a:p>
          <a:p>
            <a:endParaRPr lang="en-US" dirty="0" smtClean="0"/>
          </a:p>
        </p:txBody>
      </p:sp>
      <p:sp>
        <p:nvSpPr>
          <p:cNvPr id="4" name="Slide Number Placeholder 3"/>
          <p:cNvSpPr>
            <a:spLocks noGrp="1"/>
          </p:cNvSpPr>
          <p:nvPr>
            <p:ph type="sldNum" sz="quarter" idx="12"/>
          </p:nvPr>
        </p:nvSpPr>
        <p:spPr/>
        <p:txBody>
          <a:bodyPr/>
          <a:lstStyle/>
          <a:p>
            <a:pPr>
              <a:defRPr/>
            </a:pPr>
            <a:fld id="{E8F0CE98-9823-4D6D-BCF3-8A2958532168}" type="slidenum">
              <a:rPr lang="en-US" smtClean="0">
                <a:solidFill>
                  <a:srgbClr val="F0A22E">
                    <a:shade val="75000"/>
                  </a:srgbClr>
                </a:solidFill>
              </a:rPr>
              <a:pPr>
                <a:defRPr/>
              </a:pPr>
              <a:t>20</a:t>
            </a:fld>
            <a:endParaRPr lang="en-US">
              <a:solidFill>
                <a:srgbClr val="F0A22E">
                  <a:shade val="75000"/>
                </a:srgb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C00000"/>
                </a:solidFill>
                <a:latin typeface="Tempus Sans ITC" pitchFamily="82" charset="0"/>
              </a:rPr>
              <a:t>Medical Student Elective at the </a:t>
            </a:r>
            <a:r>
              <a:rPr lang="en-US" b="1" dirty="0" err="1" smtClean="0">
                <a:solidFill>
                  <a:srgbClr val="C00000"/>
                </a:solidFill>
                <a:latin typeface="Tempus Sans ITC" pitchFamily="82" charset="0"/>
              </a:rPr>
              <a:t>Nimiipuu</a:t>
            </a:r>
            <a:r>
              <a:rPr lang="en-US" b="1" dirty="0" smtClean="0">
                <a:solidFill>
                  <a:srgbClr val="C00000"/>
                </a:solidFill>
                <a:latin typeface="Tempus Sans ITC" pitchFamily="82" charset="0"/>
              </a:rPr>
              <a:t> Health Clinic </a:t>
            </a:r>
            <a:r>
              <a:rPr lang="en-US" b="1" dirty="0" err="1" smtClean="0">
                <a:solidFill>
                  <a:srgbClr val="C00000"/>
                </a:solidFill>
                <a:latin typeface="Tempus Sans ITC" pitchFamily="82" charset="0"/>
              </a:rPr>
              <a:t>Lapwai</a:t>
            </a:r>
            <a:r>
              <a:rPr lang="en-US" b="1" dirty="0" smtClean="0">
                <a:solidFill>
                  <a:srgbClr val="C00000"/>
                </a:solidFill>
                <a:latin typeface="Tempus Sans ITC" pitchFamily="82" charset="0"/>
              </a:rPr>
              <a:t>, Idaho</a:t>
            </a:r>
            <a:endParaRPr lang="en-US" b="1" dirty="0">
              <a:solidFill>
                <a:srgbClr val="C00000"/>
              </a:solidFill>
              <a:latin typeface="Tempus Sans ITC" pitchFamily="82" charset="0"/>
            </a:endParaRPr>
          </a:p>
        </p:txBody>
      </p:sp>
      <p:sp>
        <p:nvSpPr>
          <p:cNvPr id="3" name="Content Placeholder 2"/>
          <p:cNvSpPr>
            <a:spLocks noGrp="1"/>
          </p:cNvSpPr>
          <p:nvPr>
            <p:ph sz="half" idx="1"/>
          </p:nvPr>
        </p:nvSpPr>
        <p:spPr>
          <a:xfrm>
            <a:off x="457200" y="1600200"/>
            <a:ext cx="4495800" cy="4525963"/>
          </a:xfrm>
        </p:spPr>
        <p:txBody>
          <a:bodyPr>
            <a:normAutofit fontScale="92500" lnSpcReduction="10000"/>
          </a:bodyPr>
          <a:lstStyle/>
          <a:p>
            <a:r>
              <a:rPr lang="en-US" sz="2400" dirty="0" smtClean="0">
                <a:latin typeface="Arial" pitchFamily="34" charset="0"/>
                <a:cs typeface="Arial" pitchFamily="34" charset="0"/>
              </a:rPr>
              <a:t>Work directly with a Native physician in a primary health center</a:t>
            </a:r>
          </a:p>
          <a:p>
            <a:r>
              <a:rPr lang="en-US" sz="2400" dirty="0" smtClean="0">
                <a:latin typeface="Arial" pitchFamily="34" charset="0"/>
                <a:cs typeface="Arial" pitchFamily="34" charset="0"/>
              </a:rPr>
              <a:t>Goal to better understand the overall needs of Native communities on reservations</a:t>
            </a:r>
          </a:p>
          <a:p>
            <a:r>
              <a:rPr lang="en-US" sz="2400" dirty="0" smtClean="0">
                <a:latin typeface="Arial" pitchFamily="34" charset="0"/>
                <a:cs typeface="Arial" pitchFamily="34" charset="0"/>
              </a:rPr>
              <a:t>Learn to assess for alcohol and drug problems</a:t>
            </a:r>
          </a:p>
          <a:p>
            <a:r>
              <a:rPr lang="en-US" sz="2400" dirty="0" smtClean="0">
                <a:latin typeface="Arial" pitchFamily="34" charset="0"/>
                <a:cs typeface="Arial" pitchFamily="34" charset="0"/>
              </a:rPr>
              <a:t>C</a:t>
            </a:r>
            <a:r>
              <a:rPr lang="en-US" sz="2400" dirty="0" smtClean="0">
                <a:latin typeface="Arial" pitchFamily="34" charset="0"/>
                <a:cs typeface="Arial" pitchFamily="34" charset="0"/>
              </a:rPr>
              <a:t>onduct </a:t>
            </a:r>
            <a:r>
              <a:rPr lang="en-US" sz="2400" dirty="0" smtClean="0">
                <a:latin typeface="Arial" pitchFamily="34" charset="0"/>
                <a:cs typeface="Arial" pitchFamily="34" charset="0"/>
              </a:rPr>
              <a:t>literature searches to learn more about methamphetamine addiction, depression, and suicide among Native populations</a:t>
            </a:r>
            <a:endParaRPr lang="en-US" sz="2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6574DFD-821B-4E4C-980E-44312DD4E45B}" type="slidenum">
              <a:rPr lang="en-US" smtClean="0"/>
              <a:pPr/>
              <a:t>21</a:t>
            </a:fld>
            <a:endParaRPr lang="en-US"/>
          </a:p>
        </p:txBody>
      </p:sp>
      <p:pic>
        <p:nvPicPr>
          <p:cNvPr id="6" name="Picture 1" descr="I:\10-13&amp;14-2009 NIDA Scholars Wa DC\walt.jpg"/>
          <p:cNvPicPr>
            <a:picLocks noGrp="1" noChangeAspect="1" noChangeArrowheads="1"/>
          </p:cNvPicPr>
          <p:nvPr>
            <p:ph sz="half" idx="2"/>
          </p:nvPr>
        </p:nvPicPr>
        <p:blipFill>
          <a:blip r:embed="rId3" cstate="print"/>
          <a:srcRect/>
          <a:stretch>
            <a:fillRect/>
          </a:stretch>
        </p:blipFill>
        <p:spPr bwMode="auto">
          <a:xfrm>
            <a:off x="5257800" y="2667000"/>
            <a:ext cx="3438698" cy="223534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Mentee 1</a:t>
            </a:r>
            <a:endParaRPr lang="en-US" b="1" dirty="0">
              <a:solidFill>
                <a:srgbClr val="C00000"/>
              </a:solidFill>
              <a:latin typeface="Tempus Sans ITC" pitchFamily="82" charset="0"/>
            </a:endParaRPr>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Monthly meeting with primary mentor</a:t>
            </a:r>
          </a:p>
          <a:p>
            <a:r>
              <a:rPr lang="en-US" sz="2800" dirty="0" smtClean="0">
                <a:latin typeface="Arial" pitchFamily="34" charset="0"/>
                <a:cs typeface="Arial" pitchFamily="34" charset="0"/>
              </a:rPr>
              <a:t>Regular email/phone contact with other mentors and mentees is great</a:t>
            </a:r>
          </a:p>
          <a:p>
            <a:r>
              <a:rPr lang="en-US" sz="2800" dirty="0" smtClean="0">
                <a:latin typeface="Arial" pitchFamily="34" charset="0"/>
                <a:cs typeface="Arial" pitchFamily="34" charset="0"/>
              </a:rPr>
              <a:t>2 conferences; met other Native professionals and wealth of valuable information, inspired my own research ideas</a:t>
            </a:r>
          </a:p>
          <a:p>
            <a:r>
              <a:rPr lang="en-US" sz="2800" dirty="0" smtClean="0">
                <a:latin typeface="Arial" pitchFamily="34" charset="0"/>
                <a:cs typeface="Arial" pitchFamily="34" charset="0"/>
              </a:rPr>
              <a:t>Now more interested in academics, making connections with leaders in the field</a:t>
            </a:r>
          </a:p>
          <a:p>
            <a:r>
              <a:rPr lang="en-US" sz="2800" dirty="0" smtClean="0">
                <a:latin typeface="Arial" pitchFamily="34" charset="0"/>
                <a:cs typeface="Arial" pitchFamily="34" charset="0"/>
              </a:rPr>
              <a:t>Have a specific plan for academic achievement</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6574DFD-821B-4E4C-980E-44312DD4E45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Mentee 2</a:t>
            </a: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r>
              <a:rPr lang="en-US" sz="2800" dirty="0" smtClean="0">
                <a:latin typeface="Arial" pitchFamily="34" charset="0"/>
                <a:cs typeface="Arial" pitchFamily="34" charset="0"/>
              </a:rPr>
              <a:t>This year: 2 grants;R-21 Nov 09, RO1 Mar 2010, almost complete.</a:t>
            </a:r>
          </a:p>
          <a:p>
            <a:r>
              <a:rPr lang="en-US" sz="2800" dirty="0" smtClean="0">
                <a:latin typeface="Arial" pitchFamily="34" charset="0"/>
                <a:cs typeface="Arial" pitchFamily="34" charset="0"/>
              </a:rPr>
              <a:t>Want to work with mentor to strategize toward funding possibilities and find opportunities outside of NIH</a:t>
            </a:r>
          </a:p>
          <a:p>
            <a:r>
              <a:rPr lang="en-US" sz="2800" dirty="0" smtClean="0">
                <a:latin typeface="Arial" pitchFamily="34" charset="0"/>
                <a:cs typeface="Arial" pitchFamily="34" charset="0"/>
              </a:rPr>
              <a:t>Publish at least 2 new manuscripts during the next year</a:t>
            </a:r>
          </a:p>
          <a:p>
            <a:r>
              <a:rPr lang="en-US" sz="2800" dirty="0" smtClean="0">
                <a:latin typeface="Arial" pitchFamily="34" charset="0"/>
                <a:cs typeface="Arial" pitchFamily="34" charset="0"/>
              </a:rPr>
              <a:t>Set to go up for tenure in 2012, Department wants mentee to go up early </a:t>
            </a:r>
          </a:p>
          <a:p>
            <a:r>
              <a:rPr lang="en-US" sz="2800" dirty="0" smtClean="0">
                <a:latin typeface="Arial" pitchFamily="34" charset="0"/>
                <a:cs typeface="Arial" pitchFamily="34" charset="0"/>
              </a:rPr>
              <a:t>A major stressor is teaching workload, University without major interest in grants and writing.</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6574DFD-821B-4E4C-980E-44312DD4E45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Mentee 3</a:t>
            </a:r>
            <a:endParaRPr lang="en-US" dirty="0"/>
          </a:p>
        </p:txBody>
      </p:sp>
      <p:sp>
        <p:nvSpPr>
          <p:cNvPr id="3" name="Content Placeholder 2"/>
          <p:cNvSpPr>
            <a:spLocks noGrp="1"/>
          </p:cNvSpPr>
          <p:nvPr>
            <p:ph idx="1"/>
          </p:nvPr>
        </p:nvSpPr>
        <p:spPr/>
        <p:txBody>
          <a:bodyPr>
            <a:normAutofit lnSpcReduction="10000"/>
          </a:bodyPr>
          <a:lstStyle/>
          <a:p>
            <a:r>
              <a:rPr lang="en-US" sz="2800" dirty="0" smtClean="0">
                <a:latin typeface="Arial" pitchFamily="34" charset="0"/>
                <a:cs typeface="Arial" pitchFamily="34" charset="0"/>
              </a:rPr>
              <a:t>Attended 2 conferences, presented a lecture and workshop. Received feedback from mentors</a:t>
            </a:r>
          </a:p>
          <a:p>
            <a:r>
              <a:rPr lang="en-US" sz="2800" dirty="0" smtClean="0">
                <a:latin typeface="Arial" pitchFamily="34" charset="0"/>
                <a:cs typeface="Arial" pitchFamily="34" charset="0"/>
              </a:rPr>
              <a:t>Exposure to excellent mentors with time and follow-up, provided reading  and review of grant proposal</a:t>
            </a:r>
          </a:p>
          <a:p>
            <a:r>
              <a:rPr lang="en-US" sz="2800" dirty="0" smtClean="0">
                <a:latin typeface="Arial" pitchFamily="34" charset="0"/>
                <a:cs typeface="Arial" pitchFamily="34" charset="0"/>
              </a:rPr>
              <a:t>Traveled to New Mexico to meet with 2 mentors and one other mentee in CTN project</a:t>
            </a:r>
          </a:p>
          <a:p>
            <a:r>
              <a:rPr lang="en-US" sz="2800" dirty="0" smtClean="0">
                <a:latin typeface="Arial" pitchFamily="34" charset="0"/>
                <a:cs typeface="Arial" pitchFamily="34" charset="0"/>
              </a:rPr>
              <a:t>Submitted an R-21 grant this year with encouraging score, will resubmit after work with mentors </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6574DFD-821B-4E4C-980E-44312DD4E45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C00000"/>
                </a:solidFill>
                <a:latin typeface="Tempus Sans ITC" pitchFamily="82" charset="0"/>
              </a:rPr>
              <a:t>What Mentees May Gain:</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latin typeface="Arial" pitchFamily="34" charset="0"/>
                <a:cs typeface="Arial" pitchFamily="34" charset="0"/>
              </a:rPr>
              <a:t>Understanding of </a:t>
            </a:r>
            <a:r>
              <a:rPr lang="en-US" dirty="0" smtClean="0">
                <a:latin typeface="Arial" pitchFamily="34" charset="0"/>
                <a:cs typeface="Arial" pitchFamily="34" charset="0"/>
              </a:rPr>
              <a:t>identity </a:t>
            </a:r>
            <a:r>
              <a:rPr lang="en-US" dirty="0" smtClean="0">
                <a:latin typeface="Arial" pitchFamily="34" charset="0"/>
                <a:cs typeface="Arial" pitchFamily="34" charset="0"/>
              </a:rPr>
              <a:t>issues</a:t>
            </a:r>
          </a:p>
          <a:p>
            <a:r>
              <a:rPr lang="en-US" dirty="0" smtClean="0">
                <a:latin typeface="Arial" pitchFamily="34" charset="0"/>
                <a:cs typeface="Arial" pitchFamily="34" charset="0"/>
              </a:rPr>
              <a:t>Strategies for community problem solving</a:t>
            </a:r>
          </a:p>
          <a:p>
            <a:r>
              <a:rPr lang="en-US" dirty="0" smtClean="0">
                <a:latin typeface="Arial" pitchFamily="34" charset="0"/>
                <a:cs typeface="Arial" pitchFamily="34" charset="0"/>
              </a:rPr>
              <a:t>Greater chances for success in academics </a:t>
            </a:r>
          </a:p>
          <a:p>
            <a:r>
              <a:rPr lang="en-US" dirty="0" smtClean="0">
                <a:latin typeface="Arial" pitchFamily="34" charset="0"/>
                <a:cs typeface="Arial" pitchFamily="34" charset="0"/>
              </a:rPr>
              <a:t>Increased resilience through increased</a:t>
            </a:r>
          </a:p>
          <a:p>
            <a:pPr>
              <a:buNone/>
            </a:pPr>
            <a:r>
              <a:rPr lang="en-US" dirty="0" smtClean="0">
                <a:latin typeface="Arial" pitchFamily="34" charset="0"/>
                <a:cs typeface="Arial" pitchFamily="34" charset="0"/>
              </a:rPr>
              <a:t>   resources</a:t>
            </a:r>
          </a:p>
          <a:p>
            <a:r>
              <a:rPr lang="en-US" dirty="0" smtClean="0">
                <a:latin typeface="Arial" pitchFamily="34" charset="0"/>
                <a:cs typeface="Arial" pitchFamily="34" charset="0"/>
              </a:rPr>
              <a:t>Gaining skills of learning in another mode</a:t>
            </a:r>
          </a:p>
          <a:p>
            <a:r>
              <a:rPr lang="en-US" dirty="0" smtClean="0">
                <a:latin typeface="Arial" pitchFamily="34" charset="0"/>
                <a:cs typeface="Arial" pitchFamily="34" charset="0"/>
              </a:rPr>
              <a:t>Valuing and understanding benefits of</a:t>
            </a:r>
          </a:p>
          <a:p>
            <a:pPr>
              <a:buNone/>
            </a:pPr>
            <a:r>
              <a:rPr lang="en-US" dirty="0" smtClean="0">
                <a:latin typeface="Arial" pitchFamily="34" charset="0"/>
                <a:cs typeface="Arial" pitchFamily="34" charset="0"/>
              </a:rPr>
              <a:t>   mentor/protégé relationship</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6574DFD-821B-4E4C-980E-44312DD4E45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C00000"/>
                </a:solidFill>
                <a:latin typeface="Tempus Sans ITC" pitchFamily="82" charset="0"/>
              </a:rPr>
              <a:t>Mentorship: Areas for Discussion</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Autofit/>
          </a:bodyPr>
          <a:lstStyle/>
          <a:p>
            <a:r>
              <a:rPr lang="en-US" sz="2400" dirty="0" smtClean="0">
                <a:latin typeface="Arial" pitchFamily="34" charset="0"/>
                <a:cs typeface="Arial" pitchFamily="34" charset="0"/>
              </a:rPr>
              <a:t>Culture, politics, and identity</a:t>
            </a:r>
          </a:p>
          <a:p>
            <a:r>
              <a:rPr lang="en-US" sz="2400" dirty="0" smtClean="0">
                <a:latin typeface="Arial" pitchFamily="34" charset="0"/>
                <a:cs typeface="Arial" pitchFamily="34" charset="0"/>
              </a:rPr>
              <a:t>How to set special research plans (short and long)</a:t>
            </a:r>
          </a:p>
          <a:p>
            <a:r>
              <a:rPr lang="en-US" sz="2400" dirty="0" smtClean="0">
                <a:latin typeface="Arial" pitchFamily="34" charset="0"/>
                <a:cs typeface="Arial" pitchFamily="34" charset="0"/>
              </a:rPr>
              <a:t>Schedule for submitting articles and grant proposals</a:t>
            </a:r>
          </a:p>
          <a:p>
            <a:r>
              <a:rPr lang="en-US" sz="2400" dirty="0" smtClean="0">
                <a:latin typeface="Arial" pitchFamily="34" charset="0"/>
                <a:cs typeface="Arial" pitchFamily="34" charset="0"/>
              </a:rPr>
              <a:t>The publication process</a:t>
            </a:r>
          </a:p>
          <a:p>
            <a:r>
              <a:rPr lang="en-US" sz="2400" dirty="0" smtClean="0">
                <a:latin typeface="Arial" pitchFamily="34" charset="0"/>
                <a:cs typeface="Arial" pitchFamily="34" charset="0"/>
              </a:rPr>
              <a:t>Course planning, teaching strategies, mentoring students</a:t>
            </a:r>
          </a:p>
          <a:p>
            <a:r>
              <a:rPr lang="en-US" sz="2400" dirty="0" smtClean="0">
                <a:latin typeface="Arial" pitchFamily="34" charset="0"/>
                <a:cs typeface="Arial" pitchFamily="34" charset="0"/>
              </a:rPr>
              <a:t>Departmental relations</a:t>
            </a:r>
          </a:p>
          <a:p>
            <a:r>
              <a:rPr lang="en-US" sz="2400" dirty="0" smtClean="0">
                <a:latin typeface="Arial" pitchFamily="34" charset="0"/>
                <a:cs typeface="Arial" pitchFamily="34" charset="0"/>
              </a:rPr>
              <a:t>Time management and professional/personal balance</a:t>
            </a:r>
          </a:p>
          <a:p>
            <a:r>
              <a:rPr lang="en-US" sz="2400" dirty="0" smtClean="0">
                <a:latin typeface="Arial" pitchFamily="34" charset="0"/>
                <a:cs typeface="Arial" pitchFamily="34" charset="0"/>
              </a:rPr>
              <a:t>Tenure and promotion process and expectations</a:t>
            </a:r>
          </a:p>
          <a:p>
            <a:r>
              <a:rPr lang="en-US" sz="2400" dirty="0" smtClean="0">
                <a:latin typeface="Arial" pitchFamily="34" charset="0"/>
                <a:cs typeface="Arial" pitchFamily="34" charset="0"/>
              </a:rPr>
              <a:t>Substantive, theoretical and methodological interests</a:t>
            </a:r>
            <a:endParaRPr lang="en-US" sz="2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6574DFD-821B-4E4C-980E-44312DD4E45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One Sky Center Website</a:t>
            </a:r>
            <a:endParaRPr lang="en-US" dirty="0"/>
          </a:p>
        </p:txBody>
      </p:sp>
      <p:sp>
        <p:nvSpPr>
          <p:cNvPr id="4" name="Slide Number Placeholder 3"/>
          <p:cNvSpPr>
            <a:spLocks noGrp="1"/>
          </p:cNvSpPr>
          <p:nvPr>
            <p:ph type="sldNum" sz="quarter" idx="12"/>
          </p:nvPr>
        </p:nvSpPr>
        <p:spPr/>
        <p:txBody>
          <a:bodyPr/>
          <a:lstStyle/>
          <a:p>
            <a:fld id="{86574DFD-821B-4E4C-980E-44312DD4E45B}" type="slidenum">
              <a:rPr lang="en-US" smtClean="0"/>
              <a:pPr/>
              <a:t>27</a:t>
            </a:fld>
            <a:endParaRPr lang="en-US"/>
          </a:p>
        </p:txBody>
      </p:sp>
      <p:pic>
        <p:nvPicPr>
          <p:cNvPr id="5" name="Picture 4" descr="OSC home page.gif"/>
          <p:cNvPicPr>
            <a:picLocks noChangeAspect="1"/>
          </p:cNvPicPr>
          <p:nvPr/>
        </p:nvPicPr>
        <p:blipFill>
          <a:blip r:embed="rId3" cstate="print"/>
          <a:stretch>
            <a:fillRect/>
          </a:stretch>
        </p:blipFill>
        <p:spPr>
          <a:xfrm>
            <a:off x="1219200" y="1371600"/>
            <a:ext cx="6705600" cy="50469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9441"/>
          </a:xfrm>
        </p:spPr>
        <p:txBody>
          <a:bodyPr wrap="square">
            <a:spAutoFit/>
          </a:bodyPr>
          <a:lstStyle/>
          <a:p>
            <a:r>
              <a:rPr lang="en-US" b="1" dirty="0" smtClean="0">
                <a:solidFill>
                  <a:srgbClr val="C00000"/>
                </a:solidFill>
                <a:latin typeface="Tempus Sans ITC" pitchFamily="82" charset="0"/>
              </a:rPr>
              <a:t>Mentorship Section</a:t>
            </a:r>
            <a:endParaRPr lang="en-US" b="1" dirty="0">
              <a:solidFill>
                <a:srgbClr val="C00000"/>
              </a:solidFill>
              <a:latin typeface="Tempus Sans ITC" pitchFamily="82" charset="0"/>
            </a:endParaRPr>
          </a:p>
        </p:txBody>
      </p:sp>
      <p:sp>
        <p:nvSpPr>
          <p:cNvPr id="5" name="Slide Number Placeholder 4"/>
          <p:cNvSpPr>
            <a:spLocks noGrp="1"/>
          </p:cNvSpPr>
          <p:nvPr>
            <p:ph type="sldNum" sz="quarter" idx="12"/>
          </p:nvPr>
        </p:nvSpPr>
        <p:spPr/>
        <p:txBody>
          <a:bodyPr/>
          <a:lstStyle/>
          <a:p>
            <a:fld id="{86574DFD-821B-4E4C-980E-44312DD4E45B}" type="slidenum">
              <a:rPr lang="en-US" smtClean="0"/>
              <a:pPr/>
              <a:t>28</a:t>
            </a:fld>
            <a:endParaRPr lang="en-US"/>
          </a:p>
        </p:txBody>
      </p:sp>
      <p:pic>
        <p:nvPicPr>
          <p:cNvPr id="8" name="Picture 7" descr="nida page mock up.gif"/>
          <p:cNvPicPr>
            <a:picLocks noChangeAspect="1"/>
          </p:cNvPicPr>
          <p:nvPr/>
        </p:nvPicPr>
        <p:blipFill>
          <a:blip r:embed="rId3" cstate="print"/>
          <a:stretch>
            <a:fillRect/>
          </a:stretch>
        </p:blipFill>
        <p:spPr>
          <a:xfrm>
            <a:off x="685800" y="1017906"/>
            <a:ext cx="7844828" cy="532798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empus Sans ITC" pitchFamily="82" charset="0"/>
              </a:rPr>
              <a:t>Future Plans</a:t>
            </a:r>
            <a:endParaRPr lang="en-US" b="1" dirty="0">
              <a:solidFill>
                <a:srgbClr val="C00000"/>
              </a:solidFill>
              <a:latin typeface="Tempus Sans ITC" pitchFamily="82" charset="0"/>
            </a:endParaRPr>
          </a:p>
        </p:txBody>
      </p:sp>
      <p:sp>
        <p:nvSpPr>
          <p:cNvPr id="3" name="Content Placeholder 2"/>
          <p:cNvSpPr>
            <a:spLocks noGrp="1"/>
          </p:cNvSpPr>
          <p:nvPr>
            <p:ph sz="half" idx="1"/>
          </p:nvPr>
        </p:nvSpPr>
        <p:spPr>
          <a:xfrm>
            <a:off x="228600" y="1447800"/>
            <a:ext cx="4724400" cy="4876800"/>
          </a:xfrm>
        </p:spPr>
        <p:txBody>
          <a:bodyPr>
            <a:normAutofit fontScale="85000" lnSpcReduction="10000"/>
          </a:bodyPr>
          <a:lstStyle/>
          <a:p>
            <a:r>
              <a:rPr lang="en-US" dirty="0" smtClean="0">
                <a:latin typeface="Arial" pitchFamily="34" charset="0"/>
                <a:cs typeface="Arial" pitchFamily="34" charset="0"/>
              </a:rPr>
              <a:t>Select four more mentees</a:t>
            </a:r>
          </a:p>
          <a:p>
            <a:r>
              <a:rPr lang="en-US" dirty="0" smtClean="0">
                <a:latin typeface="Arial" pitchFamily="34" charset="0"/>
                <a:cs typeface="Arial" pitchFamily="34" charset="0"/>
              </a:rPr>
              <a:t>Further refine the mentor role</a:t>
            </a:r>
          </a:p>
          <a:p>
            <a:r>
              <a:rPr lang="en-US" dirty="0" smtClean="0">
                <a:latin typeface="Arial" pitchFamily="34" charset="0"/>
                <a:cs typeface="Arial" pitchFamily="34" charset="0"/>
              </a:rPr>
              <a:t>Recruit senior non-Native researchers as associates</a:t>
            </a:r>
          </a:p>
          <a:p>
            <a:r>
              <a:rPr lang="en-US" dirty="0" smtClean="0">
                <a:latin typeface="Arial" pitchFamily="34" charset="0"/>
                <a:cs typeface="Arial" pitchFamily="34" charset="0"/>
              </a:rPr>
              <a:t>Continue to develop relationships with the IHS and professional health organizations</a:t>
            </a:r>
          </a:p>
          <a:p>
            <a:r>
              <a:rPr lang="en-US" dirty="0" smtClean="0">
                <a:latin typeface="Arial" pitchFamily="34" charset="0"/>
                <a:cs typeface="Arial" pitchFamily="34" charset="0"/>
              </a:rPr>
              <a:t>Develop a National University Consortium for Native Health Research</a:t>
            </a:r>
          </a:p>
          <a:p>
            <a:r>
              <a:rPr lang="en-US" dirty="0" smtClean="0">
                <a:latin typeface="Arial" pitchFamily="34" charset="0"/>
                <a:cs typeface="Arial" pitchFamily="34" charset="0"/>
              </a:rPr>
              <a:t>Apply for National Mentoring Network Grant</a:t>
            </a:r>
          </a:p>
        </p:txBody>
      </p:sp>
      <p:sp>
        <p:nvSpPr>
          <p:cNvPr id="5" name="Slide Number Placeholder 4"/>
          <p:cNvSpPr>
            <a:spLocks noGrp="1"/>
          </p:cNvSpPr>
          <p:nvPr>
            <p:ph type="sldNum" sz="quarter" idx="12"/>
          </p:nvPr>
        </p:nvSpPr>
        <p:spPr/>
        <p:txBody>
          <a:bodyPr/>
          <a:lstStyle/>
          <a:p>
            <a:fld id="{86574DFD-821B-4E4C-980E-44312DD4E45B}" type="slidenum">
              <a:rPr lang="en-US" smtClean="0"/>
              <a:pPr/>
              <a:t>29</a:t>
            </a:fld>
            <a:endParaRPr lang="en-US"/>
          </a:p>
        </p:txBody>
      </p:sp>
      <p:pic>
        <p:nvPicPr>
          <p:cNvPr id="90114" name="Picture 2"/>
          <p:cNvPicPr>
            <a:picLocks noGrp="1" noChangeAspect="1" noChangeArrowheads="1"/>
          </p:cNvPicPr>
          <p:nvPr>
            <p:ph sz="half" idx="2"/>
          </p:nvPr>
        </p:nvPicPr>
        <p:blipFill>
          <a:blip r:embed="rId3" cstate="print"/>
          <a:srcRect/>
          <a:stretch>
            <a:fillRect/>
          </a:stretch>
        </p:blipFill>
        <p:spPr bwMode="auto">
          <a:xfrm>
            <a:off x="5181600" y="3672618"/>
            <a:ext cx="3222653" cy="2575781"/>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a:stretch>
            <a:fillRect/>
          </a:stretch>
        </p:blipFill>
        <p:spPr bwMode="auto">
          <a:xfrm>
            <a:off x="5562600" y="1371600"/>
            <a:ext cx="2279650" cy="2075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441"/>
          </a:xfrm>
        </p:spPr>
        <p:txBody>
          <a:bodyPr>
            <a:spAutoFit/>
          </a:bodyPr>
          <a:lstStyle/>
          <a:p>
            <a:r>
              <a:rPr lang="en-US" b="1" dirty="0" smtClean="0">
                <a:solidFill>
                  <a:srgbClr val="C00000"/>
                </a:solidFill>
                <a:latin typeface="Tempus Sans ITC" pitchFamily="82" charset="0"/>
              </a:rPr>
              <a:t>NIDA Support Staff</a:t>
            </a:r>
            <a:endParaRPr lang="en-US" b="1" dirty="0">
              <a:solidFill>
                <a:srgbClr val="C00000"/>
              </a:solidFill>
              <a:latin typeface="Tempus Sans ITC" pitchFamily="82" charset="0"/>
            </a:endParaRPr>
          </a:p>
        </p:txBody>
      </p:sp>
      <p:sp>
        <p:nvSpPr>
          <p:cNvPr id="3" name="Text Placeholder 2"/>
          <p:cNvSpPr>
            <a:spLocks noGrp="1"/>
          </p:cNvSpPr>
          <p:nvPr>
            <p:ph type="body" idx="1"/>
          </p:nvPr>
        </p:nvSpPr>
        <p:spPr>
          <a:xfrm>
            <a:off x="457200" y="1905000"/>
            <a:ext cx="8229600" cy="4221163"/>
          </a:xfrm>
        </p:spPr>
        <p:txBody>
          <a:bodyPr>
            <a:normAutofit/>
          </a:bodyPr>
          <a:lstStyle/>
          <a:p>
            <a:r>
              <a:rPr lang="en-US" sz="2000" b="1" dirty="0" smtClean="0">
                <a:latin typeface="Arial" pitchFamily="34" charset="0"/>
                <a:cs typeface="Arial" pitchFamily="34" charset="0"/>
              </a:rPr>
              <a:t>Lula A. Beatty</a:t>
            </a:r>
            <a:r>
              <a:rPr lang="en-US" sz="2000" dirty="0" smtClean="0">
                <a:latin typeface="Arial" pitchFamily="34" charset="0"/>
                <a:cs typeface="Arial" pitchFamily="34" charset="0"/>
              </a:rPr>
              <a:t>, Ph.D. Chief, Special Populations Office National Institute on Drug Abuse/NIH 301-443-0441 </a:t>
            </a:r>
            <a:r>
              <a:rPr lang="en-US" sz="2000" dirty="0" smtClean="0">
                <a:latin typeface="Arial" pitchFamily="34" charset="0"/>
                <a:cs typeface="Arial" pitchFamily="34" charset="0"/>
                <a:hlinkClick r:id="rId3"/>
              </a:rPr>
              <a:t>lbeatty@nida.nih.gov</a:t>
            </a:r>
            <a:r>
              <a:rPr lang="en-US" sz="2000" dirty="0" smtClean="0">
                <a:latin typeface="Arial" pitchFamily="34" charset="0"/>
                <a:cs typeface="Arial" pitchFamily="34" charset="0"/>
              </a:rPr>
              <a:t> </a:t>
            </a:r>
          </a:p>
          <a:p>
            <a:r>
              <a:rPr lang="en-US" sz="2000" b="1" dirty="0" smtClean="0">
                <a:latin typeface="Arial" pitchFamily="34" charset="0"/>
                <a:cs typeface="Arial" pitchFamily="34" charset="0"/>
              </a:rPr>
              <a:t>Kathy Etz</a:t>
            </a:r>
            <a:r>
              <a:rPr lang="en-US" sz="2000" dirty="0" smtClean="0">
                <a:latin typeface="Arial" pitchFamily="34" charset="0"/>
                <a:cs typeface="Arial" pitchFamily="34" charset="0"/>
              </a:rPr>
              <a:t>, PhD, Epidemiology Research Branch. 301-402-1749 </a:t>
            </a:r>
            <a:r>
              <a:rPr lang="en-US" sz="2000" dirty="0" smtClean="0">
                <a:latin typeface="Arial" pitchFamily="34" charset="0"/>
                <a:cs typeface="Arial" pitchFamily="34" charset="0"/>
                <a:hlinkClick r:id="rId4"/>
              </a:rPr>
              <a:t>ketz@mail.nih.gov</a:t>
            </a:r>
            <a:r>
              <a:rPr lang="en-US" sz="2000" dirty="0" smtClean="0">
                <a:latin typeface="Arial" pitchFamily="34" charset="0"/>
                <a:cs typeface="Arial" pitchFamily="34" charset="0"/>
              </a:rPr>
              <a:t> </a:t>
            </a:r>
          </a:p>
          <a:p>
            <a:r>
              <a:rPr lang="en-US" sz="2000" b="1" dirty="0" smtClean="0">
                <a:latin typeface="Arial" pitchFamily="34" charset="0"/>
                <a:cs typeface="Arial" pitchFamily="34" charset="0"/>
              </a:rPr>
              <a:t>Wilson M Compton</a:t>
            </a:r>
            <a:r>
              <a:rPr lang="en-US" sz="2000" dirty="0" smtClean="0">
                <a:latin typeface="Arial" pitchFamily="34" charset="0"/>
                <a:cs typeface="Arial" pitchFamily="34" charset="0"/>
              </a:rPr>
              <a:t>, MD, MPE, Director,</a:t>
            </a:r>
            <a:r>
              <a:rPr lang="fr-FR" sz="2000" dirty="0" smtClean="0">
                <a:latin typeface="Arial" pitchFamily="34" charset="0"/>
                <a:cs typeface="Arial" pitchFamily="34" charset="0"/>
              </a:rPr>
              <a:t> </a:t>
            </a:r>
            <a:r>
              <a:rPr lang="en-US" sz="2000" dirty="0" smtClean="0">
                <a:latin typeface="Arial" pitchFamily="34" charset="0"/>
                <a:cs typeface="Arial" pitchFamily="34" charset="0"/>
              </a:rPr>
              <a:t>Division of Epidemiology, Services and Prevention Research</a:t>
            </a:r>
          </a:p>
          <a:p>
            <a:pPr>
              <a:buNone/>
            </a:pPr>
            <a:endParaRPr lang="en-US" sz="1700" dirty="0"/>
          </a:p>
        </p:txBody>
      </p:sp>
      <p:sp>
        <p:nvSpPr>
          <p:cNvPr id="5" name="Slide Number Placeholder 4"/>
          <p:cNvSpPr>
            <a:spLocks noGrp="1"/>
          </p:cNvSpPr>
          <p:nvPr>
            <p:ph type="sldNum" sz="quarter" idx="12"/>
          </p:nvPr>
        </p:nvSpPr>
        <p:spPr/>
        <p:txBody>
          <a:bodyPr/>
          <a:lstStyle/>
          <a:p>
            <a:fld id="{86574DFD-821B-4E4C-980E-44312DD4E45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1"/>
          </p:nvPr>
        </p:nvSpPr>
        <p:spPr>
          <a:noFill/>
        </p:spPr>
        <p:txBody>
          <a:bodyPr/>
          <a:lstStyle/>
          <a:p>
            <a:fld id="{850DB559-CC6B-4B01-88AD-7031EA2386E8}" type="slidenum">
              <a:rPr lang="en-US" smtClean="0"/>
              <a:pPr/>
              <a:t>30</a:t>
            </a:fld>
            <a:endParaRPr lang="en-US" smtClean="0"/>
          </a:p>
        </p:txBody>
      </p:sp>
      <p:graphicFrame>
        <p:nvGraphicFramePr>
          <p:cNvPr id="6146" name="Object 2"/>
          <p:cNvGraphicFramePr>
            <a:graphicFrameLocks noChangeAspect="1"/>
          </p:cNvGraphicFramePr>
          <p:nvPr/>
        </p:nvGraphicFramePr>
        <p:xfrm>
          <a:off x="3462754" y="1447800"/>
          <a:ext cx="4995445" cy="4497388"/>
        </p:xfrm>
        <a:graphic>
          <a:graphicData uri="http://schemas.openxmlformats.org/presentationml/2006/ole">
            <p:oleObj spid="_x0000_s1026" name="Slide" r:id="rId4" imgW="4572000" imgH="3429000" progId="PowerPoint.Slide.8">
              <p:embed/>
            </p:oleObj>
          </a:graphicData>
        </a:graphic>
      </p:graphicFrame>
      <p:sp>
        <p:nvSpPr>
          <p:cNvPr id="6148" name="Rectangle 3"/>
          <p:cNvSpPr>
            <a:spLocks noChangeArrowheads="1"/>
          </p:cNvSpPr>
          <p:nvPr/>
        </p:nvSpPr>
        <p:spPr bwMode="auto">
          <a:xfrm>
            <a:off x="0" y="2057400"/>
            <a:ext cx="3200400" cy="3924151"/>
          </a:xfrm>
          <a:prstGeom prst="rect">
            <a:avLst/>
          </a:prstGeom>
          <a:noFill/>
          <a:ln w="9525">
            <a:noFill/>
            <a:miter lim="800000"/>
            <a:headEnd/>
            <a:tailEnd/>
          </a:ln>
        </p:spPr>
        <p:txBody>
          <a:bodyPr wrap="square">
            <a:spAutoFit/>
          </a:bodyPr>
          <a:lstStyle/>
          <a:p>
            <a:pPr algn="r">
              <a:lnSpc>
                <a:spcPct val="150000"/>
              </a:lnSpc>
            </a:pPr>
            <a:r>
              <a:rPr lang="en-US" sz="2400" b="1" dirty="0">
                <a:solidFill>
                  <a:srgbClr val="C00000"/>
                </a:solidFill>
                <a:latin typeface="Tempus Sans ITC" pitchFamily="82" charset="0"/>
              </a:rPr>
              <a:t>Contact us at</a:t>
            </a:r>
          </a:p>
          <a:p>
            <a:pPr algn="r">
              <a:lnSpc>
                <a:spcPct val="150000"/>
              </a:lnSpc>
            </a:pPr>
            <a:r>
              <a:rPr lang="en-US" sz="2400" b="1" dirty="0">
                <a:solidFill>
                  <a:srgbClr val="C00000"/>
                </a:solidFill>
                <a:latin typeface="Tempus Sans ITC" pitchFamily="82" charset="0"/>
              </a:rPr>
              <a:t>503-494-3703</a:t>
            </a:r>
          </a:p>
          <a:p>
            <a:pPr algn="r">
              <a:lnSpc>
                <a:spcPct val="150000"/>
              </a:lnSpc>
            </a:pPr>
            <a:r>
              <a:rPr lang="en-US" sz="2400" b="1" dirty="0">
                <a:solidFill>
                  <a:srgbClr val="C00000"/>
                </a:solidFill>
                <a:latin typeface="Tempus Sans ITC" pitchFamily="82" charset="0"/>
              </a:rPr>
              <a:t>E-mail</a:t>
            </a:r>
          </a:p>
          <a:p>
            <a:pPr algn="r">
              <a:lnSpc>
                <a:spcPct val="150000"/>
              </a:lnSpc>
            </a:pPr>
            <a:r>
              <a:rPr lang="en-US" sz="2400" b="1" dirty="0" smtClean="0">
                <a:solidFill>
                  <a:srgbClr val="C00000"/>
                </a:solidFill>
                <a:latin typeface="Tempus Sans ITC" pitchFamily="82" charset="0"/>
              </a:rPr>
              <a:t>Dale </a:t>
            </a:r>
            <a:r>
              <a:rPr lang="en-US" sz="2400" b="1" dirty="0">
                <a:solidFill>
                  <a:srgbClr val="C00000"/>
                </a:solidFill>
                <a:latin typeface="Tempus Sans ITC" pitchFamily="82" charset="0"/>
              </a:rPr>
              <a:t>Walker, MD</a:t>
            </a:r>
          </a:p>
          <a:p>
            <a:pPr algn="r">
              <a:lnSpc>
                <a:spcPct val="150000"/>
              </a:lnSpc>
            </a:pPr>
            <a:r>
              <a:rPr lang="en-US" sz="2400" b="1" dirty="0">
                <a:solidFill>
                  <a:srgbClr val="C00000"/>
                </a:solidFill>
                <a:latin typeface="Tempus Sans ITC" pitchFamily="82" charset="0"/>
              </a:rPr>
              <a:t>onesky@ohsu.edu</a:t>
            </a:r>
          </a:p>
          <a:p>
            <a:pPr algn="r">
              <a:lnSpc>
                <a:spcPct val="150000"/>
              </a:lnSpc>
            </a:pPr>
            <a:r>
              <a:rPr lang="en-US" sz="2400" b="1" dirty="0">
                <a:solidFill>
                  <a:srgbClr val="C00000"/>
                </a:solidFill>
                <a:latin typeface="Tempus Sans ITC" pitchFamily="82" charset="0"/>
              </a:rPr>
              <a:t>Or visit our website:</a:t>
            </a:r>
          </a:p>
          <a:p>
            <a:pPr algn="r">
              <a:lnSpc>
                <a:spcPct val="150000"/>
              </a:lnSpc>
            </a:pPr>
            <a:r>
              <a:rPr lang="en-US" sz="2400" b="1" dirty="0">
                <a:solidFill>
                  <a:srgbClr val="C00000"/>
                </a:solidFill>
                <a:latin typeface="Tempus Sans ITC" pitchFamily="82" charset="0"/>
              </a:rPr>
              <a:t>www.oneskycenter.org</a:t>
            </a:r>
          </a:p>
        </p:txBody>
      </p:sp>
      <p:pic>
        <p:nvPicPr>
          <p:cNvPr id="6" name="Picture 15" descr="OneSkyCenterLogoblackbkrd"/>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152400" y="152400"/>
            <a:ext cx="161575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solidFill>
                  <a:srgbClr val="C00000"/>
                </a:solidFill>
                <a:latin typeface="Tempus Sans ITC" pitchFamily="82" charset="0"/>
              </a:rPr>
              <a:t>Workgroup Objectives</a:t>
            </a:r>
            <a:endParaRPr lang="en-US" dirty="0"/>
          </a:p>
        </p:txBody>
      </p:sp>
      <p:sp>
        <p:nvSpPr>
          <p:cNvPr id="38915" name="Content Placeholder 2"/>
          <p:cNvSpPr>
            <a:spLocks noGrp="1"/>
          </p:cNvSpPr>
          <p:nvPr>
            <p:ph idx="1"/>
          </p:nvPr>
        </p:nvSpPr>
        <p:spPr>
          <a:xfrm>
            <a:off x="304800" y="1447800"/>
            <a:ext cx="8686800" cy="4632325"/>
          </a:xfrm>
        </p:spPr>
        <p:txBody>
          <a:bodyPr/>
          <a:lstStyle/>
          <a:p>
            <a:r>
              <a:rPr lang="en-US" sz="2800" dirty="0" smtClean="0">
                <a:latin typeface="Arial" pitchFamily="34" charset="0"/>
                <a:cs typeface="Arial" pitchFamily="34" charset="0"/>
              </a:rPr>
              <a:t>Education of public, students, health practitioners and researchers on addiction in the AI/AN/NH population as well as associated co-morbidities</a:t>
            </a:r>
          </a:p>
          <a:p>
            <a:r>
              <a:rPr lang="en-US" sz="2800" dirty="0" smtClean="0">
                <a:latin typeface="Arial" pitchFamily="34" charset="0"/>
                <a:cs typeface="Arial" pitchFamily="34" charset="0"/>
              </a:rPr>
              <a:t>Enhancing research competency</a:t>
            </a:r>
          </a:p>
          <a:p>
            <a:r>
              <a:rPr lang="en-US" sz="2800" dirty="0" smtClean="0">
                <a:latin typeface="Arial" pitchFamily="34" charset="0"/>
                <a:cs typeface="Arial" pitchFamily="34" charset="0"/>
              </a:rPr>
              <a:t>Developing research concepts</a:t>
            </a:r>
          </a:p>
          <a:p>
            <a:r>
              <a:rPr lang="en-US" sz="2800" dirty="0" smtClean="0">
                <a:latin typeface="Arial" pitchFamily="34" charset="0"/>
                <a:cs typeface="Arial" pitchFamily="34" charset="0"/>
              </a:rPr>
              <a:t>Grant application process</a:t>
            </a:r>
          </a:p>
          <a:p>
            <a:r>
              <a:rPr lang="en-US" sz="2800" dirty="0" smtClean="0">
                <a:latin typeface="Arial" pitchFamily="34" charset="0"/>
                <a:cs typeface="Arial" pitchFamily="34" charset="0"/>
              </a:rPr>
              <a:t>Understand maintain Native community based research</a:t>
            </a:r>
          </a:p>
          <a:p>
            <a:r>
              <a:rPr lang="en-US" sz="2800" dirty="0" smtClean="0">
                <a:latin typeface="Arial" pitchFamily="34" charset="0"/>
                <a:cs typeface="Arial" pitchFamily="34" charset="0"/>
              </a:rPr>
              <a:t>Mentoring</a:t>
            </a:r>
          </a:p>
          <a:p>
            <a:endParaRPr lang="en-US" sz="2800" dirty="0" smtClean="0">
              <a:latin typeface="Arial" pitchFamily="34" charset="0"/>
              <a:cs typeface="Arial" pitchFamily="34" charset="0"/>
            </a:endParaRPr>
          </a:p>
          <a:p>
            <a:endParaRPr lang="en-US" dirty="0" smtClean="0"/>
          </a:p>
        </p:txBody>
      </p:sp>
      <p:sp>
        <p:nvSpPr>
          <p:cNvPr id="4" name="Slide Number Placeholder 3"/>
          <p:cNvSpPr>
            <a:spLocks noGrp="1"/>
          </p:cNvSpPr>
          <p:nvPr>
            <p:ph type="sldNum" sz="quarter" idx="12"/>
          </p:nvPr>
        </p:nvSpPr>
        <p:spPr/>
        <p:txBody>
          <a:bodyPr/>
          <a:lstStyle/>
          <a:p>
            <a:pPr>
              <a:defRPr/>
            </a:pPr>
            <a:fld id="{91C34119-9438-46AD-92E1-87A7C1D9579D}"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defRPr/>
            </a:pPr>
            <a:r>
              <a:rPr lang="en-US" b="1" kern="0" dirty="0" smtClean="0">
                <a:solidFill>
                  <a:srgbClr val="C00000"/>
                </a:solidFill>
                <a:latin typeface="Tempus Sans ITC"/>
              </a:rPr>
              <a:t>Presentation Objectives</a:t>
            </a:r>
            <a:endParaRPr lang="en-US" dirty="0">
              <a:solidFill>
                <a:srgbClr val="C00000"/>
              </a:solidFill>
            </a:endParaRPr>
          </a:p>
        </p:txBody>
      </p:sp>
      <p:sp>
        <p:nvSpPr>
          <p:cNvPr id="61443" name="Content Placeholder 2"/>
          <p:cNvSpPr>
            <a:spLocks noGrp="1"/>
          </p:cNvSpPr>
          <p:nvPr>
            <p:ph idx="1"/>
          </p:nvPr>
        </p:nvSpPr>
        <p:spPr>
          <a:xfrm>
            <a:off x="1752600" y="1524000"/>
            <a:ext cx="6934200" cy="4602163"/>
          </a:xfrm>
        </p:spPr>
        <p:txBody>
          <a:bodyPr>
            <a:normAutofit/>
          </a:bodyPr>
          <a:lstStyle/>
          <a:p>
            <a:r>
              <a:rPr lang="en-US" dirty="0" smtClean="0">
                <a:latin typeface="Arial" pitchFamily="34" charset="0"/>
                <a:cs typeface="Arial" pitchFamily="34" charset="0"/>
              </a:rPr>
              <a:t>Need for Mentoring</a:t>
            </a:r>
          </a:p>
          <a:p>
            <a:r>
              <a:rPr lang="en-US" dirty="0" smtClean="0">
                <a:latin typeface="Arial" pitchFamily="34" charset="0"/>
                <a:cs typeface="Arial" pitchFamily="34" charset="0"/>
              </a:rPr>
              <a:t>Logic Model  </a:t>
            </a:r>
          </a:p>
          <a:p>
            <a:r>
              <a:rPr lang="en-US" dirty="0" smtClean="0">
                <a:latin typeface="Arial" pitchFamily="34" charset="0"/>
                <a:cs typeface="Arial" pitchFamily="34" charset="0"/>
              </a:rPr>
              <a:t>Expectations, Goals, Objectives </a:t>
            </a:r>
          </a:p>
          <a:p>
            <a:r>
              <a:rPr lang="en-US" dirty="0" smtClean="0">
                <a:latin typeface="Arial" pitchFamily="34" charset="0"/>
                <a:cs typeface="Arial" pitchFamily="34" charset="0"/>
              </a:rPr>
              <a:t>Establishing the Relationship </a:t>
            </a:r>
          </a:p>
          <a:p>
            <a:r>
              <a:rPr lang="en-US" dirty="0" smtClean="0">
                <a:latin typeface="Arial" pitchFamily="34" charset="0"/>
                <a:cs typeface="Arial" pitchFamily="34" charset="0"/>
              </a:rPr>
              <a:t>Working Together </a:t>
            </a:r>
          </a:p>
          <a:p>
            <a:r>
              <a:rPr lang="en-US" dirty="0" smtClean="0">
                <a:latin typeface="Arial" pitchFamily="34" charset="0"/>
                <a:cs typeface="Arial" pitchFamily="34" charset="0"/>
              </a:rPr>
              <a:t>Mentorship Webpage</a:t>
            </a:r>
          </a:p>
        </p:txBody>
      </p:sp>
      <p:sp>
        <p:nvSpPr>
          <p:cNvPr id="4" name="Slide Number Placeholder 3"/>
          <p:cNvSpPr>
            <a:spLocks noGrp="1"/>
          </p:cNvSpPr>
          <p:nvPr>
            <p:ph type="sldNum" sz="quarter" idx="12"/>
          </p:nvPr>
        </p:nvSpPr>
        <p:spPr/>
        <p:txBody>
          <a:bodyPr/>
          <a:lstStyle/>
          <a:p>
            <a:pPr>
              <a:defRPr/>
            </a:pPr>
            <a:fld id="{1EB1DFC8-BA33-4349-9FD3-3AA712B0524E}" type="slidenum">
              <a:rPr lang="en-US" smtClean="0">
                <a:solidFill>
                  <a:srgbClr val="F0A22E">
                    <a:shade val="75000"/>
                  </a:srgbClr>
                </a:solidFill>
              </a:rPr>
              <a:pPr>
                <a:defRPr/>
              </a:pPr>
              <a:t>5</a:t>
            </a:fld>
            <a:endParaRPr lang="en-US">
              <a:solidFill>
                <a:srgbClr val="F0A22E">
                  <a:shade val="75000"/>
                </a:srgb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effectLst>
                  <a:outerShdw blurRad="38100" dist="38100" dir="2700000" algn="tl">
                    <a:srgbClr val="FFFFFF"/>
                  </a:outerShdw>
                </a:effectLst>
                <a:latin typeface="Tempus Sans ITC" pitchFamily="82" charset="0"/>
              </a:rPr>
              <a:t>Specific Native Disparity Concerns</a:t>
            </a:r>
            <a:r>
              <a:rPr lang="en-US" dirty="0" smtClean="0">
                <a:solidFill>
                  <a:srgbClr val="C00000"/>
                </a:solidFill>
                <a:latin typeface="Tempus Sans ITC" pitchFamily="82" charset="0"/>
              </a:rPr>
              <a:t/>
            </a:r>
            <a:br>
              <a:rPr lang="en-US" dirty="0" smtClean="0">
                <a:solidFill>
                  <a:srgbClr val="C00000"/>
                </a:solidFill>
                <a:latin typeface="Tempus Sans ITC" pitchFamily="82" charset="0"/>
              </a:rPr>
            </a:br>
            <a:endParaRPr lang="en-US" dirty="0"/>
          </a:p>
        </p:txBody>
      </p:sp>
      <p:sp>
        <p:nvSpPr>
          <p:cNvPr id="3" name="Content Placeholder 2"/>
          <p:cNvSpPr>
            <a:spLocks noGrp="1"/>
          </p:cNvSpPr>
          <p:nvPr>
            <p:ph sz="half" idx="1"/>
          </p:nvPr>
        </p:nvSpPr>
        <p:spPr/>
        <p:txBody>
          <a:bodyPr/>
          <a:lstStyle/>
          <a:p>
            <a:pPr>
              <a:spcBef>
                <a:spcPct val="50000"/>
              </a:spcBef>
              <a:buFont typeface="Arial" pitchFamily="34" charset="0"/>
              <a:buChar char="•"/>
            </a:pPr>
            <a:r>
              <a:rPr lang="en-US" sz="2000" dirty="0" smtClean="0">
                <a:solidFill>
                  <a:prstClr val="black"/>
                </a:solidFill>
                <a:latin typeface="Tahoma" pitchFamily="34" charset="0"/>
              </a:rPr>
              <a:t> &gt;50%</a:t>
            </a:r>
            <a:r>
              <a:rPr lang="en-US" sz="2000" dirty="0" smtClean="0">
                <a:solidFill>
                  <a:prstClr val="black"/>
                </a:solidFill>
                <a:latin typeface="Arial" pitchFamily="34" charset="0"/>
                <a:cs typeface="Arial" pitchFamily="34" charset="0"/>
              </a:rPr>
              <a:t> Native Americans entering as college freshman will leave after their first year.</a:t>
            </a:r>
          </a:p>
          <a:p>
            <a:pPr>
              <a:spcBef>
                <a:spcPct val="50000"/>
              </a:spcBef>
              <a:buFont typeface="Arial" pitchFamily="34" charset="0"/>
              <a:buChar char="•"/>
            </a:pPr>
            <a:r>
              <a:rPr lang="en-US" sz="2000" dirty="0" smtClean="0">
                <a:solidFill>
                  <a:prstClr val="black"/>
                </a:solidFill>
                <a:latin typeface="Arial" pitchFamily="34" charset="0"/>
                <a:cs typeface="Arial" pitchFamily="34" charset="0"/>
              </a:rPr>
              <a:t> Native American retention rate is 15% below the national average.</a:t>
            </a:r>
          </a:p>
          <a:p>
            <a:pPr>
              <a:spcBef>
                <a:spcPct val="50000"/>
              </a:spcBef>
              <a:buFont typeface="Arial" pitchFamily="34" charset="0"/>
              <a:buChar char="•"/>
            </a:pPr>
            <a:r>
              <a:rPr lang="en-US" sz="2000" dirty="0" smtClean="0">
                <a:solidFill>
                  <a:prstClr val="black"/>
                </a:solidFill>
                <a:latin typeface="Arial" pitchFamily="34" charset="0"/>
                <a:cs typeface="Arial" pitchFamily="34" charset="0"/>
              </a:rPr>
              <a:t>About 20 will enter college and only 3 will graduate with a four-year degree</a:t>
            </a:r>
          </a:p>
          <a:p>
            <a:pPr>
              <a:spcBef>
                <a:spcPct val="50000"/>
              </a:spcBef>
            </a:pPr>
            <a:endParaRPr lang="en-US" sz="2000" dirty="0" smtClean="0">
              <a:solidFill>
                <a:prstClr val="black"/>
              </a:solidFill>
              <a:latin typeface="Arial" pitchFamily="34" charset="0"/>
              <a:cs typeface="Arial" pitchFamily="34" charset="0"/>
            </a:endParaRPr>
          </a:p>
          <a:p>
            <a:pPr>
              <a:spcBef>
                <a:spcPct val="50000"/>
              </a:spcBef>
              <a:buNone/>
            </a:pPr>
            <a:r>
              <a:rPr lang="en-US" sz="1600" dirty="0" smtClean="0">
                <a:solidFill>
                  <a:prstClr val="black"/>
                </a:solidFill>
                <a:latin typeface="Arial" pitchFamily="34" charset="0"/>
                <a:cs typeface="Arial" pitchFamily="34" charset="0"/>
              </a:rPr>
              <a:t>      Source: National Institute for Native Leadership in Higher Education, 2002 </a:t>
            </a:r>
          </a:p>
          <a:p>
            <a:endParaRPr lang="en-US" dirty="0"/>
          </a:p>
        </p:txBody>
      </p:sp>
      <p:sp>
        <p:nvSpPr>
          <p:cNvPr id="5" name="Slide Number Placeholder 4"/>
          <p:cNvSpPr>
            <a:spLocks noGrp="1"/>
          </p:cNvSpPr>
          <p:nvPr>
            <p:ph type="sldNum" sz="quarter" idx="12"/>
          </p:nvPr>
        </p:nvSpPr>
        <p:spPr/>
        <p:txBody>
          <a:bodyPr/>
          <a:lstStyle/>
          <a:p>
            <a:pPr algn="r" rtl="0" fontAlgn="base">
              <a:spcBef>
                <a:spcPct val="0"/>
              </a:spcBef>
              <a:spcAft>
                <a:spcPct val="0"/>
              </a:spcAft>
              <a:defRPr/>
            </a:pPr>
            <a:fld id="{063E3565-7D86-4D22-8A0C-07F90B7A5800}" type="slidenum">
              <a:rPr lang="en-US" sz="1400" kern="1200" smtClean="0">
                <a:solidFill>
                  <a:srgbClr val="000000"/>
                </a:solidFill>
                <a:latin typeface="Arial" charset="0"/>
                <a:ea typeface="+mn-ea"/>
                <a:cs typeface="+mn-cs"/>
              </a:rPr>
              <a:pPr algn="r" rtl="0" fontAlgn="base">
                <a:spcBef>
                  <a:spcPct val="0"/>
                </a:spcBef>
                <a:spcAft>
                  <a:spcPct val="0"/>
                </a:spcAft>
                <a:defRPr/>
              </a:pPr>
              <a:t>6</a:t>
            </a:fld>
            <a:endParaRPr lang="en-US" sz="1400" kern="1200" dirty="0">
              <a:solidFill>
                <a:srgbClr val="000000"/>
              </a:solidFill>
              <a:latin typeface="Arial" charset="0"/>
              <a:ea typeface="+mn-ea"/>
              <a:cs typeface="+mn-cs"/>
            </a:endParaRPr>
          </a:p>
        </p:txBody>
      </p:sp>
      <p:pic>
        <p:nvPicPr>
          <p:cNvPr id="6" name="Picture 5"/>
          <p:cNvPicPr>
            <a:picLocks noChangeAspect="1" noChangeArrowheads="1"/>
          </p:cNvPicPr>
          <p:nvPr/>
        </p:nvPicPr>
        <p:blipFill>
          <a:blip r:embed="rId3" cstate="print"/>
          <a:srcRect/>
          <a:stretch>
            <a:fillRect/>
          </a:stretch>
        </p:blipFill>
        <p:spPr bwMode="auto">
          <a:xfrm>
            <a:off x="4495800" y="1676400"/>
            <a:ext cx="4419600" cy="3743043"/>
          </a:xfrm>
          <a:prstGeom prst="rect">
            <a:avLst/>
          </a:prstGeom>
          <a:noFill/>
          <a:ln w="9525">
            <a:noFill/>
            <a:miter lim="800000"/>
            <a:headEnd/>
            <a:tailEnd/>
          </a:ln>
          <a:effectLst/>
        </p:spPr>
      </p:pic>
      <p:sp>
        <p:nvSpPr>
          <p:cNvPr id="7" name="Text Placeholder 6"/>
          <p:cNvSpPr>
            <a:spLocks noGrp="1"/>
          </p:cNvSpPr>
          <p:nvPr>
            <p:ph type="body" sz="half" idx="2"/>
          </p:nvPr>
        </p:nvSpPr>
        <p:spPr>
          <a:xfrm>
            <a:off x="4495800" y="5410200"/>
            <a:ext cx="4419600" cy="715963"/>
          </a:xfrm>
          <a:prstGeom prst="rect">
            <a:avLst/>
          </a:prstGeom>
          <a:solidFill>
            <a:srgbClr val="3C0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b="1" dirty="0" smtClean="0"/>
              <a:t>Major Shortage of American Indian Health Professionals</a:t>
            </a: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95400"/>
          </a:xfrm>
        </p:spPr>
        <p:txBody>
          <a:bodyPr>
            <a:noAutofit/>
          </a:bodyPr>
          <a:lstStyle/>
          <a:p>
            <a:pPr algn="ctr">
              <a:defRPr/>
            </a:pPr>
            <a:r>
              <a:rPr lang="en-US" sz="4000" b="1" dirty="0" smtClean="0">
                <a:solidFill>
                  <a:srgbClr val="C00000"/>
                </a:solidFill>
                <a:latin typeface="Tempus Sans ITC" pitchFamily="82" charset="0"/>
              </a:rPr>
              <a:t>Why Develop a </a:t>
            </a:r>
            <a:r>
              <a:rPr lang="en-US" b="1" u="sng" dirty="0" smtClean="0">
                <a:solidFill>
                  <a:srgbClr val="C00000"/>
                </a:solidFill>
                <a:latin typeface="Tempus Sans ITC" pitchFamily="82" charset="0"/>
              </a:rPr>
              <a:t>Native</a:t>
            </a:r>
            <a:r>
              <a:rPr lang="en-US" sz="4000" b="1" dirty="0" smtClean="0">
                <a:solidFill>
                  <a:srgbClr val="C00000"/>
                </a:solidFill>
                <a:latin typeface="Tempus Sans ITC" pitchFamily="82" charset="0"/>
              </a:rPr>
              <a:t> Mentoring Program? </a:t>
            </a:r>
            <a:endParaRPr lang="en-US" sz="4000" b="1" dirty="0">
              <a:solidFill>
                <a:srgbClr val="C00000"/>
              </a:solidFill>
              <a:latin typeface="Tempus Sans ITC" pitchFamily="82" charset="0"/>
            </a:endParaRPr>
          </a:p>
        </p:txBody>
      </p:sp>
      <p:sp>
        <p:nvSpPr>
          <p:cNvPr id="60419" name="Content Placeholder 2"/>
          <p:cNvSpPr>
            <a:spLocks noGrp="1"/>
          </p:cNvSpPr>
          <p:nvPr>
            <p:ph idx="1"/>
          </p:nvPr>
        </p:nvSpPr>
        <p:spPr>
          <a:xfrm>
            <a:off x="304800" y="1295400"/>
            <a:ext cx="8686800" cy="4784725"/>
          </a:xfrm>
        </p:spPr>
        <p:txBody>
          <a:bodyPr/>
          <a:lstStyle/>
          <a:p>
            <a:pPr>
              <a:buFont typeface="Arial" pitchFamily="34" charset="0"/>
              <a:buChar char="•"/>
            </a:pPr>
            <a:r>
              <a:rPr lang="en-US" sz="2800" dirty="0" smtClean="0">
                <a:solidFill>
                  <a:schemeClr val="tx1"/>
                </a:solidFill>
              </a:rPr>
              <a:t>Provide instruction on conducting research</a:t>
            </a:r>
          </a:p>
          <a:p>
            <a:pPr>
              <a:buFont typeface="Arial" pitchFamily="34" charset="0"/>
              <a:buChar char="•"/>
            </a:pPr>
            <a:r>
              <a:rPr lang="en-US" sz="2800" b="1" dirty="0" smtClean="0"/>
              <a:t>Provide insight into Native identity – Personal and Community</a:t>
            </a:r>
            <a:endParaRPr lang="en-US" sz="2800" b="1" dirty="0" smtClean="0">
              <a:solidFill>
                <a:schemeClr val="tx1"/>
              </a:solidFill>
            </a:endParaRPr>
          </a:p>
          <a:p>
            <a:pPr>
              <a:buFont typeface="Arial" pitchFamily="34" charset="0"/>
              <a:buChar char="•"/>
            </a:pPr>
            <a:r>
              <a:rPr lang="en-US" sz="2800" dirty="0" smtClean="0">
                <a:solidFill>
                  <a:schemeClr val="tx1"/>
                </a:solidFill>
              </a:rPr>
              <a:t>Improve trainee's </a:t>
            </a:r>
            <a:r>
              <a:rPr lang="en-US" sz="2800" b="1" dirty="0" smtClean="0">
                <a:solidFill>
                  <a:schemeClr val="tx1"/>
                </a:solidFill>
              </a:rPr>
              <a:t>self-confidence</a:t>
            </a:r>
            <a:r>
              <a:rPr lang="en-US" sz="2800" dirty="0" smtClean="0">
                <a:solidFill>
                  <a:schemeClr val="tx1"/>
                </a:solidFill>
              </a:rPr>
              <a:t> </a:t>
            </a:r>
          </a:p>
          <a:p>
            <a:pPr>
              <a:buFont typeface="Arial" pitchFamily="34" charset="0"/>
              <a:buChar char="•"/>
            </a:pPr>
            <a:r>
              <a:rPr lang="en-US" sz="2800" dirty="0" smtClean="0">
                <a:solidFill>
                  <a:schemeClr val="tx1"/>
                </a:solidFill>
              </a:rPr>
              <a:t>Critique and </a:t>
            </a:r>
            <a:r>
              <a:rPr lang="en-US" sz="2800" b="1" dirty="0" smtClean="0">
                <a:solidFill>
                  <a:schemeClr val="tx1"/>
                </a:solidFill>
              </a:rPr>
              <a:t>support trainee's research </a:t>
            </a:r>
          </a:p>
          <a:p>
            <a:pPr>
              <a:buFont typeface="Arial" pitchFamily="34" charset="0"/>
              <a:buChar char="•"/>
            </a:pPr>
            <a:r>
              <a:rPr lang="en-US" sz="2800" dirty="0" smtClean="0">
                <a:solidFill>
                  <a:schemeClr val="tx1"/>
                </a:solidFill>
              </a:rPr>
              <a:t>Assist in </a:t>
            </a:r>
            <a:r>
              <a:rPr lang="en-US" sz="2800" b="1" dirty="0" smtClean="0">
                <a:solidFill>
                  <a:schemeClr val="tx1"/>
                </a:solidFill>
              </a:rPr>
              <a:t>defining and achieving career goals </a:t>
            </a:r>
          </a:p>
          <a:p>
            <a:pPr>
              <a:buFont typeface="Arial" pitchFamily="34" charset="0"/>
              <a:buChar char="•"/>
            </a:pPr>
            <a:r>
              <a:rPr lang="en-US" sz="2800" b="1" dirty="0" smtClean="0">
                <a:solidFill>
                  <a:schemeClr val="tx1"/>
                </a:solidFill>
              </a:rPr>
              <a:t>Socialize trainee </a:t>
            </a:r>
            <a:r>
              <a:rPr lang="en-US" sz="2800" dirty="0" smtClean="0">
                <a:solidFill>
                  <a:schemeClr val="tx1"/>
                </a:solidFill>
              </a:rPr>
              <a:t>into the profession </a:t>
            </a:r>
          </a:p>
          <a:p>
            <a:pPr>
              <a:buFont typeface="Arial" pitchFamily="34" charset="0"/>
              <a:buChar char="•"/>
            </a:pPr>
            <a:r>
              <a:rPr lang="en-US" sz="2800" dirty="0" smtClean="0">
                <a:solidFill>
                  <a:schemeClr val="tx1"/>
                </a:solidFill>
              </a:rPr>
              <a:t>Assist in development of </a:t>
            </a:r>
            <a:r>
              <a:rPr lang="en-US" sz="2800" b="1" dirty="0" smtClean="0">
                <a:solidFill>
                  <a:schemeClr val="tx1"/>
                </a:solidFill>
              </a:rPr>
              <a:t>collegial networks </a:t>
            </a:r>
          </a:p>
          <a:p>
            <a:pPr>
              <a:buFont typeface="Arial" pitchFamily="34" charset="0"/>
              <a:buChar char="•"/>
            </a:pPr>
            <a:r>
              <a:rPr lang="en-US" sz="2800" dirty="0" smtClean="0">
                <a:solidFill>
                  <a:schemeClr val="tx1"/>
                </a:solidFill>
              </a:rPr>
              <a:t>Advise how to </a:t>
            </a:r>
            <a:r>
              <a:rPr lang="en-US" sz="2800" b="1" dirty="0" smtClean="0">
                <a:solidFill>
                  <a:schemeClr val="tx1"/>
                </a:solidFill>
              </a:rPr>
              <a:t>balance work and personal life </a:t>
            </a:r>
          </a:p>
          <a:p>
            <a:pPr>
              <a:buFont typeface="Arial" pitchFamily="34" charset="0"/>
              <a:buChar char="•"/>
            </a:pPr>
            <a:r>
              <a:rPr lang="en-US" sz="2800" dirty="0" smtClean="0">
                <a:solidFill>
                  <a:schemeClr val="tx1"/>
                </a:solidFill>
              </a:rPr>
              <a:t>Assist in the development of </a:t>
            </a:r>
            <a:r>
              <a:rPr lang="en-US" sz="2800" b="1" dirty="0" smtClean="0">
                <a:solidFill>
                  <a:schemeClr val="tx1"/>
                </a:solidFill>
              </a:rPr>
              <a:t>future colleagues</a:t>
            </a:r>
            <a:r>
              <a:rPr lang="en-US" sz="2800" dirty="0" smtClean="0">
                <a:solidFill>
                  <a:schemeClr val="tx1"/>
                </a:solidFill>
              </a:rPr>
              <a:t> </a:t>
            </a:r>
          </a:p>
          <a:p>
            <a:endParaRPr lang="en-US" sz="2800" dirty="0" smtClean="0"/>
          </a:p>
        </p:txBody>
      </p:sp>
      <p:sp>
        <p:nvSpPr>
          <p:cNvPr id="4" name="Slide Number Placeholder 3"/>
          <p:cNvSpPr>
            <a:spLocks noGrp="1"/>
          </p:cNvSpPr>
          <p:nvPr>
            <p:ph type="sldNum" sz="quarter" idx="12"/>
          </p:nvPr>
        </p:nvSpPr>
        <p:spPr/>
        <p:txBody>
          <a:bodyPr/>
          <a:lstStyle/>
          <a:p>
            <a:pPr>
              <a:defRPr/>
            </a:pPr>
            <a:fld id="{2FCBF853-3665-4DC9-BAF6-325C7E21CD87}" type="slidenum">
              <a:rPr lang="en-US" smtClean="0">
                <a:solidFill>
                  <a:srgbClr val="F0A22E">
                    <a:shade val="75000"/>
                  </a:srgbClr>
                </a:solidFill>
              </a:rPr>
              <a:pPr>
                <a:defRPr/>
              </a:pPr>
              <a:t>7</a:t>
            </a:fld>
            <a:endParaRPr lang="en-US" dirty="0">
              <a:solidFill>
                <a:srgbClr val="F0A22E">
                  <a:shade val="75000"/>
                </a:srgb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00000"/>
                </a:solidFill>
                <a:latin typeface="Tempus Sans ITC" pitchFamily="82" charset="0"/>
              </a:rPr>
              <a:t>NIDA Goals</a:t>
            </a:r>
            <a:endParaRPr lang="en-US" b="1" dirty="0">
              <a:solidFill>
                <a:srgbClr val="C00000"/>
              </a:solidFill>
              <a:latin typeface="Tempus Sans ITC" pitchFamily="82" charset="0"/>
            </a:endParaRPr>
          </a:p>
        </p:txBody>
      </p:sp>
      <p:sp>
        <p:nvSpPr>
          <p:cNvPr id="39939" name="Content Placeholder 2"/>
          <p:cNvSpPr>
            <a:spLocks noGrp="1"/>
          </p:cNvSpPr>
          <p:nvPr>
            <p:ph idx="1"/>
          </p:nvPr>
        </p:nvSpPr>
        <p:spPr/>
        <p:txBody>
          <a:bodyPr>
            <a:normAutofit lnSpcReduction="10000"/>
          </a:bodyPr>
          <a:lstStyle/>
          <a:p>
            <a:r>
              <a:rPr lang="en-US" dirty="0" smtClean="0"/>
              <a:t>Increase and retain underrepresented minority investigators (American Indian, Alaska Native and Native Hawaiian) conducting substance abuse and </a:t>
            </a:r>
            <a:r>
              <a:rPr lang="en-US" dirty="0" smtClean="0"/>
              <a:t>addiction </a:t>
            </a:r>
            <a:r>
              <a:rPr lang="en-US" dirty="0" smtClean="0"/>
              <a:t>research</a:t>
            </a:r>
          </a:p>
          <a:p>
            <a:r>
              <a:rPr lang="en-US" dirty="0" smtClean="0"/>
              <a:t>Establish effective communication pathways for recruitment of new investigators or candidates for training positions at NIDA</a:t>
            </a:r>
          </a:p>
        </p:txBody>
      </p:sp>
      <p:sp>
        <p:nvSpPr>
          <p:cNvPr id="4" name="Slide Number Placeholder 3"/>
          <p:cNvSpPr>
            <a:spLocks noGrp="1"/>
          </p:cNvSpPr>
          <p:nvPr>
            <p:ph type="sldNum" sz="quarter" idx="12"/>
          </p:nvPr>
        </p:nvSpPr>
        <p:spPr/>
        <p:txBody>
          <a:bodyPr/>
          <a:lstStyle/>
          <a:p>
            <a:pPr>
              <a:defRPr/>
            </a:pPr>
            <a:fld id="{DA48F3F5-227D-4229-8C1B-1CB93568287B}"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00000"/>
                </a:solidFill>
                <a:latin typeface="Tempus Sans ITC" pitchFamily="82" charset="0"/>
              </a:rPr>
              <a:t>Mentorship Goals</a:t>
            </a:r>
            <a:endParaRPr lang="en-US" b="1" dirty="0">
              <a:solidFill>
                <a:srgbClr val="C00000"/>
              </a:solidFill>
              <a:latin typeface="Tempus Sans ITC" pitchFamily="82" charset="0"/>
            </a:endParaRPr>
          </a:p>
        </p:txBody>
      </p:sp>
      <p:sp>
        <p:nvSpPr>
          <p:cNvPr id="40963" name="Content Placeholder 2"/>
          <p:cNvSpPr>
            <a:spLocks noGrp="1"/>
          </p:cNvSpPr>
          <p:nvPr>
            <p:ph idx="1"/>
          </p:nvPr>
        </p:nvSpPr>
        <p:spPr/>
        <p:txBody>
          <a:bodyPr>
            <a:normAutofit fontScale="92500" lnSpcReduction="20000"/>
          </a:bodyPr>
          <a:lstStyle/>
          <a:p>
            <a:r>
              <a:rPr lang="en-US" sz="2800" dirty="0" smtClean="0"/>
              <a:t>Mentor </a:t>
            </a:r>
            <a:r>
              <a:rPr lang="en-US" sz="2800" dirty="0" smtClean="0"/>
              <a:t>and </a:t>
            </a:r>
            <a:r>
              <a:rPr lang="en-US" sz="2800" dirty="0" smtClean="0"/>
              <a:t>train </a:t>
            </a:r>
            <a:r>
              <a:rPr lang="en-US" sz="2800" dirty="0" smtClean="0"/>
              <a:t>underrepresented minorities interested in substance abuse and addictions research </a:t>
            </a:r>
          </a:p>
          <a:p>
            <a:r>
              <a:rPr lang="en-US" sz="2800" dirty="0" smtClean="0"/>
              <a:t>Pair Mentees with Mentors and encourage training, site visits, and professional development</a:t>
            </a:r>
          </a:p>
          <a:p>
            <a:r>
              <a:rPr lang="en-US" sz="2800" dirty="0" smtClean="0"/>
              <a:t>Assist in identification and recruitment of candidates for NIDA training opportunities</a:t>
            </a:r>
          </a:p>
          <a:p>
            <a:r>
              <a:rPr lang="en-US" sz="2800" dirty="0" smtClean="0"/>
              <a:t>Establish a website at oneskycenter.org to identify Mentors, Mentees, faculty/student interests and projects, and NIDA agenda.</a:t>
            </a:r>
          </a:p>
          <a:p>
            <a:r>
              <a:rPr lang="en-US" sz="2800" dirty="0" smtClean="0"/>
              <a:t>Enhance Native community awareness and involvement</a:t>
            </a:r>
          </a:p>
          <a:p>
            <a:endParaRPr lang="en-US" sz="2800" dirty="0" smtClean="0"/>
          </a:p>
          <a:p>
            <a:endParaRPr lang="en-US" dirty="0" smtClean="0"/>
          </a:p>
        </p:txBody>
      </p:sp>
      <p:sp>
        <p:nvSpPr>
          <p:cNvPr id="4" name="Slide Number Placeholder 3"/>
          <p:cNvSpPr>
            <a:spLocks noGrp="1"/>
          </p:cNvSpPr>
          <p:nvPr>
            <p:ph type="sldNum" sz="quarter" idx="12"/>
          </p:nvPr>
        </p:nvSpPr>
        <p:spPr/>
        <p:txBody>
          <a:bodyPr/>
          <a:lstStyle/>
          <a:p>
            <a:pPr>
              <a:defRPr/>
            </a:pPr>
            <a:fld id="{BEDE73C2-F5DC-4A0E-A4C8-D88C7E1EA196}"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Tempus Sans IT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1723</Words>
  <Application>Microsoft Office PowerPoint</Application>
  <PresentationFormat>On-screen Show (4:3)</PresentationFormat>
  <Paragraphs>287</Paragraphs>
  <Slides>30</Slides>
  <Notes>30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1" baseType="lpstr">
      <vt:lpstr>Arial</vt:lpstr>
      <vt:lpstr>Papyrus</vt:lpstr>
      <vt:lpstr>Tempus Sans ITC</vt:lpstr>
      <vt:lpstr>Lucida Sans Unicode</vt:lpstr>
      <vt:lpstr>Wingdings</vt:lpstr>
      <vt:lpstr>Tahoma</vt:lpstr>
      <vt:lpstr>Wingdings 2</vt:lpstr>
      <vt:lpstr>Calibri</vt:lpstr>
      <vt:lpstr>Office Theme</vt:lpstr>
      <vt:lpstr>Default Design</vt:lpstr>
      <vt:lpstr>Slide</vt:lpstr>
      <vt:lpstr>Slide 1</vt:lpstr>
      <vt:lpstr>NIDA Native Scholars Workgroup</vt:lpstr>
      <vt:lpstr>NIDA Support Staff</vt:lpstr>
      <vt:lpstr>Workgroup Objectives</vt:lpstr>
      <vt:lpstr>Presentation Objectives</vt:lpstr>
      <vt:lpstr>Specific Native Disparity Concerns </vt:lpstr>
      <vt:lpstr>Why Develop a Native Mentoring Program? </vt:lpstr>
      <vt:lpstr>NIDA Goals</vt:lpstr>
      <vt:lpstr>Mentorship Goals</vt:lpstr>
      <vt:lpstr>The 5 Elements of Mentoring Program</vt:lpstr>
      <vt:lpstr>Mentoring Logic Model</vt:lpstr>
      <vt:lpstr>Mentor Responsibilities:  Competing ISSUES</vt:lpstr>
      <vt:lpstr>Students</vt:lpstr>
      <vt:lpstr>Types of Contact </vt:lpstr>
      <vt:lpstr>Mentorship Activities</vt:lpstr>
      <vt:lpstr>Attend Association of American Indian Physicians 38th Annual Meeting &amp; National Health Conference </vt:lpstr>
      <vt:lpstr>Agenda for Group</vt:lpstr>
      <vt:lpstr>Attend 21st  Annual Native Health Research Conference</vt:lpstr>
      <vt:lpstr>Agenda for Group</vt:lpstr>
      <vt:lpstr>Trainee Self-assessment  </vt:lpstr>
      <vt:lpstr>Medical Student Elective at the Nimiipuu Health Clinic Lapwai, Idaho</vt:lpstr>
      <vt:lpstr>Mentee 1</vt:lpstr>
      <vt:lpstr>Mentee 2</vt:lpstr>
      <vt:lpstr>Mentee 3</vt:lpstr>
      <vt:lpstr>What Mentees May Gain: </vt:lpstr>
      <vt:lpstr>Mentorship: Areas for Discussion </vt:lpstr>
      <vt:lpstr>One Sky Center Website</vt:lpstr>
      <vt:lpstr>Mentorship Section</vt:lpstr>
      <vt:lpstr>Future Plans</vt:lpstr>
      <vt:lpstr>Slide 30</vt:lpstr>
    </vt:vector>
  </TitlesOfParts>
  <Company>OHSU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NIDA American Indian and Alaskan Native Research Scholars Mentorship Program</dc:title>
  <dc:creator>walkerrd</dc:creator>
  <cp:lastModifiedBy>Laura Loudon</cp:lastModifiedBy>
  <cp:revision>144</cp:revision>
  <dcterms:created xsi:type="dcterms:W3CDTF">2008-09-12T18:30:20Z</dcterms:created>
  <dcterms:modified xsi:type="dcterms:W3CDTF">2009-10-12T19:19:20Z</dcterms:modified>
</cp:coreProperties>
</file>