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Default Extension="xlsx" ContentType="application/vnd.openxmlformats-officedocument.spreadsheetml.sheet"/>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 id="2147483661" r:id="rId2"/>
  </p:sldMasterIdLst>
  <p:notesMasterIdLst>
    <p:notesMasterId r:id="rId23"/>
  </p:notesMasterIdLst>
  <p:handoutMasterIdLst>
    <p:handoutMasterId r:id="rId24"/>
  </p:handoutMasterIdLst>
  <p:sldIdLst>
    <p:sldId id="299" r:id="rId3"/>
    <p:sldId id="351" r:id="rId4"/>
    <p:sldId id="402" r:id="rId5"/>
    <p:sldId id="401" r:id="rId6"/>
    <p:sldId id="398" r:id="rId7"/>
    <p:sldId id="362" r:id="rId8"/>
    <p:sldId id="409" r:id="rId9"/>
    <p:sldId id="365" r:id="rId10"/>
    <p:sldId id="348" r:id="rId11"/>
    <p:sldId id="349" r:id="rId12"/>
    <p:sldId id="309" r:id="rId13"/>
    <p:sldId id="294" r:id="rId14"/>
    <p:sldId id="368" r:id="rId15"/>
    <p:sldId id="404" r:id="rId16"/>
    <p:sldId id="405" r:id="rId17"/>
    <p:sldId id="406" r:id="rId18"/>
    <p:sldId id="388" r:id="rId19"/>
    <p:sldId id="298" r:id="rId20"/>
    <p:sldId id="408" r:id="rId21"/>
    <p:sldId id="407" r:id="rId22"/>
  </p:sldIdLst>
  <p:sldSz cx="9144000" cy="6858000" type="screen4x3"/>
  <p:notesSz cx="6858000" cy="9296400"/>
  <p:embeddedFontLst>
    <p:embeddedFont>
      <p:font typeface="Tempus Sans ITC" pitchFamily="82" charset="0"/>
      <p:regular r:id="rId25"/>
    </p:embeddedFont>
    <p:embeddedFont>
      <p:font typeface="Papyrus" pitchFamily="66" charset="0"/>
      <p:regular r:id="rId26"/>
    </p:embeddedFont>
    <p:embeddedFont>
      <p:font typeface="Lucida Sans Unicode" pitchFamily="34" charset="0"/>
      <p:regular r:id="rId27"/>
    </p:embeddedFont>
    <p:embeddedFont>
      <p:font typeface="Arial Narrow" pitchFamily="34" charset="0"/>
      <p:regular r:id="rId28"/>
      <p:bold r:id="rId29"/>
      <p:italic r:id="rId30"/>
      <p:boldItalic r:id="rId31"/>
    </p:embeddedFont>
    <p:embeddedFont>
      <p:font typeface="Wingdings 2" pitchFamily="18" charset="2"/>
      <p:regular r:id="rId32"/>
    </p:embeddedFont>
    <p:embeddedFont>
      <p:font typeface="Calibri" pitchFamily="34"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02C6"/>
    <a:srgbClr val="3C0FF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82" autoAdjust="0"/>
    <p:restoredTop sz="88180" autoAdjust="0"/>
  </p:normalViewPr>
  <p:slideViewPr>
    <p:cSldViewPr>
      <p:cViewPr>
        <p:scale>
          <a:sx n="57" d="100"/>
          <a:sy n="57" d="100"/>
        </p:scale>
        <p:origin x="-1404" y="-19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83" d="100"/>
          <a:sy n="83" d="100"/>
        </p:scale>
        <p:origin x="-2346" y="-8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0.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0.19634380771847976"/>
          <c:y val="3.0866359269839383E-2"/>
          <c:w val="0.55580125400991565"/>
          <c:h val="0.85716829766394464"/>
        </c:manualLayout>
      </c:layout>
      <c:barChart>
        <c:barDir val="bar"/>
        <c:grouping val="clustered"/>
        <c:ser>
          <c:idx val="0"/>
          <c:order val="0"/>
          <c:tx>
            <c:strRef>
              <c:f>Sheet1!$B$1</c:f>
              <c:strCache>
                <c:ptCount val="1"/>
                <c:pt idx="0">
                  <c:v>Total</c:v>
                </c:pt>
              </c:strCache>
            </c:strRef>
          </c:tx>
          <c:cat>
            <c:strRef>
              <c:f>Sheet1!$A$2:$A$6</c:f>
              <c:strCache>
                <c:ptCount val="5"/>
                <c:pt idx="0">
                  <c:v>All institutions </c:v>
                </c:pt>
                <c:pt idx="1">
                  <c:v>Public 4-year </c:v>
                </c:pt>
                <c:pt idx="2">
                  <c:v>Private 4-year </c:v>
                </c:pt>
                <c:pt idx="3">
                  <c:v>Public 2-year </c:v>
                </c:pt>
                <c:pt idx="4">
                  <c:v>Private 2-year</c:v>
                </c:pt>
              </c:strCache>
            </c:strRef>
          </c:cat>
          <c:val>
            <c:numRef>
              <c:f>Sheet1!$B$2:$B$6</c:f>
              <c:numCache>
                <c:formatCode>General</c:formatCode>
                <c:ptCount val="5"/>
              </c:numCache>
            </c:numRef>
          </c:val>
        </c:ser>
        <c:ser>
          <c:idx val="1"/>
          <c:order val="1"/>
          <c:tx>
            <c:strRef>
              <c:f>Sheet1!$C$1</c:f>
              <c:strCache>
                <c:ptCount val="1"/>
                <c:pt idx="0">
                  <c:v>Black</c:v>
                </c:pt>
              </c:strCache>
            </c:strRef>
          </c:tx>
          <c:cat>
            <c:strRef>
              <c:f>Sheet1!$A$2:$A$6</c:f>
              <c:strCache>
                <c:ptCount val="5"/>
                <c:pt idx="0">
                  <c:v>All institutions </c:v>
                </c:pt>
                <c:pt idx="1">
                  <c:v>Public 4-year </c:v>
                </c:pt>
                <c:pt idx="2">
                  <c:v>Private 4-year </c:v>
                </c:pt>
                <c:pt idx="3">
                  <c:v>Public 2-year </c:v>
                </c:pt>
                <c:pt idx="4">
                  <c:v>Private 2-year</c:v>
                </c:pt>
              </c:strCache>
            </c:strRef>
          </c:cat>
          <c:val>
            <c:numRef>
              <c:f>Sheet1!$C$2:$C$6</c:f>
              <c:numCache>
                <c:formatCode>#,##0</c:formatCode>
                <c:ptCount val="5"/>
                <c:pt idx="0">
                  <c:v>95095</c:v>
                </c:pt>
                <c:pt idx="1">
                  <c:v>28449</c:v>
                </c:pt>
                <c:pt idx="2">
                  <c:v>33921</c:v>
                </c:pt>
                <c:pt idx="3">
                  <c:v>29235</c:v>
                </c:pt>
                <c:pt idx="4">
                  <c:v>3490</c:v>
                </c:pt>
              </c:numCache>
            </c:numRef>
          </c:val>
        </c:ser>
        <c:ser>
          <c:idx val="2"/>
          <c:order val="2"/>
          <c:tx>
            <c:strRef>
              <c:f>Sheet1!$D$1</c:f>
              <c:strCache>
                <c:ptCount val="1"/>
                <c:pt idx="0">
                  <c:v>Hispanic</c:v>
                </c:pt>
              </c:strCache>
            </c:strRef>
          </c:tx>
          <c:cat>
            <c:strRef>
              <c:f>Sheet1!$A$2:$A$6</c:f>
              <c:strCache>
                <c:ptCount val="5"/>
                <c:pt idx="0">
                  <c:v>All institutions </c:v>
                </c:pt>
                <c:pt idx="1">
                  <c:v>Public 4-year </c:v>
                </c:pt>
                <c:pt idx="2">
                  <c:v>Private 4-year </c:v>
                </c:pt>
                <c:pt idx="3">
                  <c:v>Public 2-year </c:v>
                </c:pt>
                <c:pt idx="4">
                  <c:v>Private 2-year</c:v>
                </c:pt>
              </c:strCache>
            </c:strRef>
          </c:cat>
          <c:val>
            <c:numRef>
              <c:f>Sheet1!$D$2:$D$6</c:f>
              <c:numCache>
                <c:formatCode>#,##0</c:formatCode>
                <c:ptCount val="5"/>
                <c:pt idx="0">
                  <c:v>57811</c:v>
                </c:pt>
                <c:pt idx="1">
                  <c:v>21464</c:v>
                </c:pt>
                <c:pt idx="2">
                  <c:v>16166</c:v>
                </c:pt>
                <c:pt idx="3">
                  <c:v>18170</c:v>
                </c:pt>
                <c:pt idx="4">
                  <c:v>2011</c:v>
                </c:pt>
              </c:numCache>
            </c:numRef>
          </c:val>
        </c:ser>
        <c:ser>
          <c:idx val="3"/>
          <c:order val="3"/>
          <c:tx>
            <c:strRef>
              <c:f>Sheet1!$E$1</c:f>
              <c:strCache>
                <c:ptCount val="1"/>
                <c:pt idx="0">
                  <c:v>Asian</c:v>
                </c:pt>
              </c:strCache>
            </c:strRef>
          </c:tx>
          <c:cat>
            <c:strRef>
              <c:f>Sheet1!$A$2:$A$6</c:f>
              <c:strCache>
                <c:ptCount val="5"/>
                <c:pt idx="0">
                  <c:v>All institutions </c:v>
                </c:pt>
                <c:pt idx="1">
                  <c:v>Public 4-year </c:v>
                </c:pt>
                <c:pt idx="2">
                  <c:v>Private 4-year </c:v>
                </c:pt>
                <c:pt idx="3">
                  <c:v>Public 2-year </c:v>
                </c:pt>
                <c:pt idx="4">
                  <c:v>Private 2-year</c:v>
                </c:pt>
              </c:strCache>
            </c:strRef>
          </c:cat>
          <c:val>
            <c:numRef>
              <c:f>Sheet1!$E$2:$E$6</c:f>
              <c:numCache>
                <c:formatCode>#,##0</c:formatCode>
                <c:ptCount val="5"/>
                <c:pt idx="0">
                  <c:v>86308</c:v>
                </c:pt>
                <c:pt idx="1">
                  <c:v>43203</c:v>
                </c:pt>
                <c:pt idx="2">
                  <c:v>29531</c:v>
                </c:pt>
                <c:pt idx="3">
                  <c:v>12570</c:v>
                </c:pt>
                <c:pt idx="4">
                  <c:v>1004</c:v>
                </c:pt>
              </c:numCache>
            </c:numRef>
          </c:val>
        </c:ser>
        <c:ser>
          <c:idx val="4"/>
          <c:order val="4"/>
          <c:tx>
            <c:strRef>
              <c:f>Sheet1!$F$1</c:f>
              <c:strCache>
                <c:ptCount val="1"/>
                <c:pt idx="0">
                  <c:v>American Indian</c:v>
                </c:pt>
              </c:strCache>
            </c:strRef>
          </c:tx>
          <c:cat>
            <c:strRef>
              <c:f>Sheet1!$A$2:$A$6</c:f>
              <c:strCache>
                <c:ptCount val="5"/>
                <c:pt idx="0">
                  <c:v>All institutions </c:v>
                </c:pt>
                <c:pt idx="1">
                  <c:v>Public 4-year </c:v>
                </c:pt>
                <c:pt idx="2">
                  <c:v>Private 4-year </c:v>
                </c:pt>
                <c:pt idx="3">
                  <c:v>Public 2-year </c:v>
                </c:pt>
                <c:pt idx="4">
                  <c:v>Private 2-year</c:v>
                </c:pt>
              </c:strCache>
            </c:strRef>
          </c:cat>
          <c:val>
            <c:numRef>
              <c:f>Sheet1!$F$2:$F$6</c:f>
              <c:numCache>
                <c:formatCode>#,##0</c:formatCode>
                <c:ptCount val="5"/>
                <c:pt idx="0">
                  <c:v>7074</c:v>
                </c:pt>
                <c:pt idx="1">
                  <c:v>2822</c:v>
                </c:pt>
                <c:pt idx="2">
                  <c:v>1642</c:v>
                </c:pt>
                <c:pt idx="3">
                  <c:v>2414</c:v>
                </c:pt>
                <c:pt idx="4" formatCode="General">
                  <c:v>196</c:v>
                </c:pt>
              </c:numCache>
            </c:numRef>
          </c:val>
        </c:ser>
        <c:axId val="120856960"/>
        <c:axId val="120858496"/>
      </c:barChart>
      <c:catAx>
        <c:axId val="120856960"/>
        <c:scaling>
          <c:orientation val="minMax"/>
        </c:scaling>
        <c:axPos val="l"/>
        <c:tickLblPos val="nextTo"/>
        <c:crossAx val="120858496"/>
        <c:crosses val="autoZero"/>
        <c:auto val="1"/>
        <c:lblAlgn val="ctr"/>
        <c:lblOffset val="100"/>
      </c:catAx>
      <c:valAx>
        <c:axId val="120858496"/>
        <c:scaling>
          <c:orientation val="minMax"/>
        </c:scaling>
        <c:axPos val="b"/>
        <c:majorGridlines/>
        <c:numFmt formatCode="General" sourceLinked="1"/>
        <c:tickLblPos val="nextTo"/>
        <c:crossAx val="120856960"/>
        <c:crosses val="autoZero"/>
        <c:crossBetween val="between"/>
      </c:valAx>
    </c:plotArea>
    <c:legend>
      <c:legendPos val="r"/>
      <c:legendEntry>
        <c:idx val="4"/>
        <c:delete val="1"/>
      </c:legendEntry>
      <c:layout/>
    </c:legend>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974A37A-6BAF-4A07-BF73-30F25FC4E14C}" type="datetimeFigureOut">
              <a:rPr lang="en-US" smtClean="0"/>
              <a:pPr/>
              <a:t>11/8/2011</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6D7AFAFF-8F5E-4A68-8076-CABF7EBB881C}"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4E009F44-B854-40B5-AB1D-8BC121132EE4}" type="datetimeFigureOut">
              <a:rPr lang="en-US" smtClean="0"/>
              <a:pPr/>
              <a:t>11/8/2011</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F16D2DA8-5AAB-4AC5-9978-D9152AF9AF6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pPr algn="r" rtl="0" fontAlgn="base">
              <a:spcBef>
                <a:spcPct val="0"/>
              </a:spcBef>
              <a:spcAft>
                <a:spcPct val="0"/>
              </a:spcAft>
            </a:pPr>
            <a:fld id="{B2E2B39E-E15C-4881-BD19-DA2D1AA6FFDF}" type="slidenum">
              <a:rPr lang="en-US">
                <a:solidFill>
                  <a:srgbClr val="000000"/>
                </a:solidFill>
                <a:latin typeface="Arial" pitchFamily="34" charset="0"/>
              </a:rPr>
              <a:pPr algn="r" rtl="0" fontAlgn="base">
                <a:spcBef>
                  <a:spcPct val="0"/>
                </a:spcBef>
                <a:spcAft>
                  <a:spcPct val="0"/>
                </a:spcAft>
              </a:pPr>
              <a:t>1</a:t>
            </a:fld>
            <a:endParaRPr lang="en-US" dirty="0">
              <a:solidFill>
                <a:srgbClr val="000000"/>
              </a:solidFill>
              <a:latin typeface="Arial" pitchFamily="34" charset="0"/>
            </a:endParaRPr>
          </a:p>
        </p:txBody>
      </p:sp>
      <p:sp>
        <p:nvSpPr>
          <p:cNvPr id="63491" name="Slide Image Placeholder 1"/>
          <p:cNvSpPr>
            <a:spLocks noGrp="1" noRot="1" noChangeAspect="1" noTextEdit="1"/>
          </p:cNvSpPr>
          <p:nvPr>
            <p:ph type="sldImg"/>
          </p:nvPr>
        </p:nvSpPr>
        <p:spPr>
          <a:ln/>
        </p:spPr>
      </p:sp>
      <p:sp>
        <p:nvSpPr>
          <p:cNvPr id="63492" name="Notes Placeholder 2"/>
          <p:cNvSpPr>
            <a:spLocks noGrp="1"/>
          </p:cNvSpPr>
          <p:nvPr>
            <p:ph type="body" idx="1"/>
          </p:nvPr>
        </p:nvSpPr>
        <p:spPr>
          <a:noFill/>
          <a:ln/>
        </p:spPr>
        <p:txBody>
          <a:bodyPr lIns="91430" tIns="45716" rIns="91430" bIns="45716"/>
          <a:lstStyle/>
          <a:p>
            <a:r>
              <a:rPr lang="en-US" sz="1200" b="1" kern="1200" dirty="0" smtClean="0">
                <a:solidFill>
                  <a:schemeClr val="tx1"/>
                </a:solidFill>
                <a:latin typeface="+mn-lt"/>
                <a:ea typeface="+mn-ea"/>
                <a:cs typeface="+mn-cs"/>
              </a:rPr>
              <a:t>Abstract: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American Indian/Alaska Native population comprises about 1.5 percent of the U. S. population or approximately 4.5 million people. Their representation in research and science is low which is also seen in their low representation in leadership positions in academia, government and professional associations. Given these low numbers, the importance of establishing a critical mass of Ai/AN scholars across discipline and professional boundaries will be discussed and the role that the AI/AN can play in this process. The presenter will also discuss efforts to increase the participation of American Indian/Alaska Native scholars in research and leadership position, focusing on the role of the Association of American Indian Physicians and a Native Mentorship Program in Addictions. The Native Mentorship program recruits AI/AN scholars across the educational and career pipeline and pairs them with established mentors from varying disciplines to encourage their participation in substance abuse research and related health concerns of AI/AN communities. They receive skills training in areas such as scientific writing and grant development, but most importantly they are encouraged to become deep thinkers and proficient advocates for American Indian health issues. Outcomes of the first cohort of mentees will be shared. Other topics that will be addressed include coalition building and networking with other groups, especially psychologists, and professional associations to maximize efforts and gain allies, challenges of recruiting AI/NA scholars into research and academia, and concerns about the development of community informed, evidence-based practices appropriate for AI/AN. </a:t>
            </a:r>
          </a:p>
          <a:p>
            <a:pPr eaLnBrk="1" hangingPunct="1">
              <a:spcBef>
                <a:spcPct val="0"/>
              </a:spcBef>
            </a:pPr>
            <a:endParaRPr lang="en-US" dirty="0" smtClean="0"/>
          </a:p>
        </p:txBody>
      </p:sp>
      <p:sp>
        <p:nvSpPr>
          <p:cNvPr id="63493" name="Slide Number Placeholder 3"/>
          <p:cNvSpPr txBox="1">
            <a:spLocks noGrp="1"/>
          </p:cNvSpPr>
          <p:nvPr/>
        </p:nvSpPr>
        <p:spPr bwMode="auto">
          <a:xfrm>
            <a:off x="3884028" y="8829675"/>
            <a:ext cx="2972421" cy="465138"/>
          </a:xfrm>
          <a:prstGeom prst="rect">
            <a:avLst/>
          </a:prstGeom>
          <a:noFill/>
          <a:ln w="9525">
            <a:noFill/>
            <a:miter lim="800000"/>
            <a:headEnd/>
            <a:tailEnd/>
          </a:ln>
        </p:spPr>
        <p:txBody>
          <a:bodyPr lIns="91430" tIns="45716" rIns="91430" bIns="45716" anchor="b"/>
          <a:lstStyle/>
          <a:p>
            <a:pPr algn="r" rtl="0" fontAlgn="base">
              <a:spcBef>
                <a:spcPct val="0"/>
              </a:spcBef>
              <a:spcAft>
                <a:spcPct val="0"/>
              </a:spcAft>
            </a:pPr>
            <a:fld id="{6159CE84-117C-415E-9DF8-03DEA88FA9D5}" type="slidenum">
              <a:rPr lang="en-US" sz="1200">
                <a:solidFill>
                  <a:srgbClr val="000000"/>
                </a:solidFill>
                <a:latin typeface="Calibri" pitchFamily="34" charset="0"/>
              </a:rPr>
              <a:pPr algn="r" rtl="0" fontAlgn="base">
                <a:spcBef>
                  <a:spcPct val="0"/>
                </a:spcBef>
                <a:spcAft>
                  <a:spcPct val="0"/>
                </a:spcAft>
              </a:pPr>
              <a:t>1</a:t>
            </a:fld>
            <a:endParaRPr lang="en-US" sz="1200" dirty="0">
              <a:solidFill>
                <a:srgbClr val="000000"/>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F92B569-241A-4FA1-9D9B-B609C4E71C07}" type="slidenum">
              <a:rPr lang="en-US">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5D6D093-0848-459D-A73E-E2676A67F9EB}"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hdr" sz="quarter"/>
          </p:nvPr>
        </p:nvSpPr>
        <p:spPr>
          <a:noFill/>
        </p:spPr>
        <p:txBody>
          <a:bodyPr/>
          <a:lstStyle/>
          <a:p>
            <a:r>
              <a:rPr lang="en-US" smtClean="0"/>
              <a:t>One Sky Center</a:t>
            </a:r>
          </a:p>
        </p:txBody>
      </p:sp>
      <p:sp>
        <p:nvSpPr>
          <p:cNvPr id="117763" name="Rectangle 3"/>
          <p:cNvSpPr>
            <a:spLocks noGrp="1" noChangeArrowheads="1"/>
          </p:cNvSpPr>
          <p:nvPr>
            <p:ph type="dt" sz="quarter" idx="1"/>
          </p:nvPr>
        </p:nvSpPr>
        <p:spPr>
          <a:noFill/>
        </p:spPr>
        <p:txBody>
          <a:bodyPr/>
          <a:lstStyle/>
          <a:p>
            <a:fld id="{B65FF5FB-B818-4B8B-8855-2198B767F54C}" type="datetime1">
              <a:rPr lang="en-US" smtClean="0"/>
              <a:pPr/>
              <a:t>11/8/2011</a:t>
            </a:fld>
            <a:endParaRPr lang="en-US" smtClean="0"/>
          </a:p>
        </p:txBody>
      </p:sp>
      <p:sp>
        <p:nvSpPr>
          <p:cNvPr id="117764" name="Rectangle 6"/>
          <p:cNvSpPr>
            <a:spLocks noGrp="1" noChangeArrowheads="1"/>
          </p:cNvSpPr>
          <p:nvPr>
            <p:ph type="ftr" sz="quarter" idx="4"/>
          </p:nvPr>
        </p:nvSpPr>
        <p:spPr>
          <a:noFill/>
        </p:spPr>
        <p:txBody>
          <a:bodyPr/>
          <a:lstStyle/>
          <a:p>
            <a:r>
              <a:rPr lang="en-US" smtClean="0"/>
              <a:t>R. Dale Walker, MD</a:t>
            </a:r>
          </a:p>
        </p:txBody>
      </p:sp>
      <p:sp>
        <p:nvSpPr>
          <p:cNvPr id="117765" name="Rectangle 7"/>
          <p:cNvSpPr>
            <a:spLocks noGrp="1" noChangeArrowheads="1"/>
          </p:cNvSpPr>
          <p:nvPr>
            <p:ph type="sldNum" sz="quarter" idx="5"/>
          </p:nvPr>
        </p:nvSpPr>
        <p:spPr>
          <a:noFill/>
        </p:spPr>
        <p:txBody>
          <a:bodyPr/>
          <a:lstStyle/>
          <a:p>
            <a:fld id="{094BDC05-8968-47E2-9965-B81563F02729}" type="slidenum">
              <a:rPr lang="en-US" smtClean="0"/>
              <a:pPr/>
              <a:t>18</a:t>
            </a:fld>
            <a:endParaRPr lang="en-US" smtClean="0"/>
          </a:p>
        </p:txBody>
      </p:sp>
      <p:sp>
        <p:nvSpPr>
          <p:cNvPr id="117766" name="Rectangle 2"/>
          <p:cNvSpPr>
            <a:spLocks noGrp="1" noRot="1" noChangeAspect="1" noChangeArrowheads="1" noTextEdit="1"/>
          </p:cNvSpPr>
          <p:nvPr>
            <p:ph type="sldImg"/>
          </p:nvPr>
        </p:nvSpPr>
        <p:spPr>
          <a:ln/>
        </p:spPr>
      </p:sp>
      <p:sp>
        <p:nvSpPr>
          <p:cNvPr id="117767"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Ideally, the mentoring relationship should benefit trainee, mentor, sponsoring institution, and science. However, the reality is that not all successful researchers have had mentors, and not all mentor/trainee relationship end successfully. Each research institution has its own perspective on the value of mentoring, and how deeply it is willing to invest in the practice. Nevertheless, potential mentors and trainees should become familiar with likely responsibilities as well as the benefits and costs of this relationship.</a:t>
            </a:r>
          </a:p>
          <a:p>
            <a:endParaRPr lang="en-US" smtClean="0"/>
          </a:p>
        </p:txBody>
      </p:sp>
      <p:sp>
        <p:nvSpPr>
          <p:cNvPr id="4" name="Slide Number Placeholder 3"/>
          <p:cNvSpPr>
            <a:spLocks noGrp="1"/>
          </p:cNvSpPr>
          <p:nvPr>
            <p:ph type="sldNum" sz="quarter" idx="5"/>
          </p:nvPr>
        </p:nvSpPr>
        <p:spPr/>
        <p:txBody>
          <a:bodyPr/>
          <a:lstStyle/>
          <a:p>
            <a:pPr>
              <a:defRPr/>
            </a:pPr>
            <a:fld id="{0907FC20-F4B5-4733-930C-CF565D8DB535}" type="slidenum">
              <a:rPr lang="en-US">
                <a:solidFill>
                  <a:prstClr val="black"/>
                </a:solidFill>
              </a:rPr>
              <a:pPr>
                <a:defRPr/>
              </a:pPr>
              <a:t>2</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ECF20DA-91C8-423F-B306-5B2ED9F09FDD}"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EC1F0BE-2156-41A0-A25C-F5DFCCFD8343}" type="slidenum">
              <a:rPr lang="en-US">
                <a:solidFill>
                  <a:prstClr val="black"/>
                </a:solidFill>
              </a:rPr>
              <a:pPr>
                <a:defRPr/>
              </a:pPr>
              <a:t>6</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  Digest of Education Statistics: 2010, Table 256</a:t>
            </a:r>
          </a:p>
          <a:p>
            <a:r>
              <a:rPr lang="en-US" dirty="0" smtClean="0"/>
              <a:t>http://nces.ed.gov/programs/digest/d10/tables/dt10_256.asp?referrer=list</a:t>
            </a:r>
            <a:endParaRPr lang="en-US" dirty="0"/>
          </a:p>
        </p:txBody>
      </p:sp>
      <p:sp>
        <p:nvSpPr>
          <p:cNvPr id="4" name="Slide Number Placeholder 3"/>
          <p:cNvSpPr>
            <a:spLocks noGrp="1"/>
          </p:cNvSpPr>
          <p:nvPr>
            <p:ph type="sldNum" sz="quarter" idx="10"/>
          </p:nvPr>
        </p:nvSpPr>
        <p:spPr/>
        <p:txBody>
          <a:bodyPr/>
          <a:lstStyle/>
          <a:p>
            <a:fld id="{C03EB50B-3FBB-476F-B96E-0AF6DA986DE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16D2DA8-5AAB-4AC5-9978-D9152AF9AF6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9220D930-1A85-40CA-9575-1330C4CFAE29}" type="slidenum">
              <a:rPr lang="en-US">
                <a:solidFill>
                  <a:prstClr val="black"/>
                </a:solidFill>
              </a:rPr>
              <a:pPr>
                <a:defRPr/>
              </a:pPr>
              <a:t>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193198-6430-4E2E-B2D7-95F0B9268864}"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BC8FA3-7F15-415D-B63A-40B9C5E50F43}"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54031A-A4B0-4A74-98BB-2A222E9081DD}"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B5D52F-EE32-4F5F-AC78-1A36A85AC11F}"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3D3B783-EDE4-4152-AC0F-B984EAB9FBE1}"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FCAE105-29B7-4EC4-8CE0-03359779C02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B264A752-0245-400C-8736-EC9F150D2682}"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836C5D9-DD73-480F-9731-262DD9A9CD4D}"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7E1253F6-9D26-4B7A-AED7-1886236AA7FE}"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DDE47F6-72AC-4B6C-9B5B-4BAB257FEA2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FCAC61E0-565F-48B3-BB20-436455529FDE}"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C1C92E-1458-416E-8B60-3B30209685D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AD5B9790-B658-4666-9EFB-429791E58E55}"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441B59-D6F4-47E1-A3D1-AC9C9AB0934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D3275E82-E8D5-411A-8D73-B5A0FC1D654C}"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89A747A-7211-4EA3-8780-736A2DB8D80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62A7AE6C-F2B7-4CD9-BBF9-29E0964CC65A}"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250A2C-188B-4E33-A7AE-5E6A1D3C3A1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B6113A-27DE-4BFC-8405-F57DA7C63A48}"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C5BD80A7-B891-4BCE-AE49-C7A9ED299F04}"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AA665A3-F5D8-410B-8A1B-004F445FC75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1F8F5ED9-23B6-42B0-B49B-E5F15A9540E9}"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05B0BA5-6EA2-4E7C-B95F-1F043EF52C1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47ADDCE-70CA-44BE-8A87-AE17B49CE040}"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6CD4B1-181B-43BF-8CFE-71915C32157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A5E03626-EE95-4DEB-BC4D-7D193FAD8574}"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084B12-6641-4E6E-8B05-55552B30C7D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0C2FBD8C-0839-4F4D-A473-0C90D093A4DE}"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63E3565-7D86-4D22-8A0C-07F90B7A580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dirty="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fld id="{9C97A5A1-857E-4847-8539-95A6CE1A4893}"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D342BC2-46B0-4687-A7FA-40955C7149A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1336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133600"/>
            <a:ext cx="3810000"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2743200" cy="457200"/>
          </a:xfrm>
        </p:spPr>
        <p:txBody>
          <a:bodyPr/>
          <a:lstStyle>
            <a:lvl1pPr>
              <a:defRPr/>
            </a:lvl1pPr>
          </a:lstStyle>
          <a:p>
            <a:pPr algn="l" rtl="0" fontAlgn="base">
              <a:spcBef>
                <a:spcPct val="0"/>
              </a:spcBef>
              <a:spcAft>
                <a:spcPct val="0"/>
              </a:spcAft>
              <a:defRPr/>
            </a:pPr>
            <a:fld id="{410475F9-7EE7-4F16-AA3B-3226640E5292}"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6" name="Slide Number Placeholder 5"/>
          <p:cNvSpPr>
            <a:spLocks noGrp="1"/>
          </p:cNvSpPr>
          <p:nvPr>
            <p:ph type="sldNum" sz="quarter" idx="11"/>
          </p:nvPr>
        </p:nvSpPr>
        <p:spPr>
          <a:xfrm>
            <a:off x="6553200" y="6248400"/>
            <a:ext cx="1905000" cy="457200"/>
          </a:xfrm>
        </p:spPr>
        <p:txBody>
          <a:bodyPr/>
          <a:lstStyle>
            <a:lvl1pPr>
              <a:defRPr/>
            </a:lvl1pPr>
          </a:lstStyle>
          <a:p>
            <a:pPr algn="r" rtl="0" fontAlgn="base">
              <a:spcBef>
                <a:spcPct val="0"/>
              </a:spcBef>
              <a:spcAft>
                <a:spcPct val="0"/>
              </a:spcAft>
              <a:defRPr/>
            </a:pPr>
            <a:fld id="{77ABB5B5-1284-4B4F-B9AE-8C4112FEB29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2133600"/>
            <a:ext cx="7772400" cy="3962400"/>
          </a:xfrm>
        </p:spPr>
        <p:txBody>
          <a:bodyPr/>
          <a:lstStyle/>
          <a:p>
            <a:pPr lvl="0"/>
            <a:endParaRPr lang="en-US" noProof="0" dirty="0"/>
          </a:p>
        </p:txBody>
      </p:sp>
      <p:sp>
        <p:nvSpPr>
          <p:cNvPr id="4" name="Date Placeholder 3"/>
          <p:cNvSpPr>
            <a:spLocks noGrp="1"/>
          </p:cNvSpPr>
          <p:nvPr>
            <p:ph type="dt" sz="half" idx="10"/>
          </p:nvPr>
        </p:nvSpPr>
        <p:spPr>
          <a:xfrm>
            <a:off x="685800" y="6248400"/>
            <a:ext cx="2743200" cy="457200"/>
          </a:xfrm>
        </p:spPr>
        <p:txBody>
          <a:bodyPr/>
          <a:lstStyle>
            <a:lvl1pPr>
              <a:defRPr/>
            </a:lvl1pPr>
          </a:lstStyle>
          <a:p>
            <a:pPr algn="l" rtl="0" fontAlgn="base">
              <a:spcBef>
                <a:spcPct val="0"/>
              </a:spcBef>
              <a:spcAft>
                <a:spcPct val="0"/>
              </a:spcAft>
              <a:defRPr/>
            </a:pPr>
            <a:fld id="{5D80DABC-6B4D-4A26-99FD-CA75C4604A50}" type="datetime1">
              <a:rPr lang="en-US" sz="1400" kern="1200" smtClean="0">
                <a:solidFill>
                  <a:srgbClr val="000000"/>
                </a:solidFill>
                <a:latin typeface="Arial" charset="0"/>
                <a:ea typeface="+mn-ea"/>
                <a:cs typeface="+mn-cs"/>
              </a:rPr>
              <a:pPr algn="l" rtl="0" fontAlgn="base">
                <a:spcBef>
                  <a:spcPct val="0"/>
                </a:spcBef>
                <a:spcAft>
                  <a:spcPct val="0"/>
                </a:spcAft>
                <a:defRPr/>
              </a:pPr>
              <a:t>11/8/2011</a:t>
            </a:fld>
            <a:endParaRPr lang="en-US" sz="1400" kern="1200">
              <a:solidFill>
                <a:srgbClr val="000000"/>
              </a:solidFill>
              <a:latin typeface="Arial" charset="0"/>
              <a:ea typeface="+mn-ea"/>
              <a:cs typeface="+mn-cs"/>
            </a:endParaRPr>
          </a:p>
        </p:txBody>
      </p:sp>
      <p:sp>
        <p:nvSpPr>
          <p:cNvPr id="5" name="Slide Number Placeholder 4"/>
          <p:cNvSpPr>
            <a:spLocks noGrp="1"/>
          </p:cNvSpPr>
          <p:nvPr>
            <p:ph type="sldNum" sz="quarter" idx="11"/>
          </p:nvPr>
        </p:nvSpPr>
        <p:spPr>
          <a:xfrm>
            <a:off x="6553200" y="6248400"/>
            <a:ext cx="1905000" cy="457200"/>
          </a:xfrm>
        </p:spPr>
        <p:txBody>
          <a:bodyPr/>
          <a:lstStyle>
            <a:lvl1pPr>
              <a:defRPr/>
            </a:lvl1pPr>
          </a:lstStyle>
          <a:p>
            <a:pPr algn="r" rtl="0" fontAlgn="base">
              <a:spcBef>
                <a:spcPct val="0"/>
              </a:spcBef>
              <a:spcAft>
                <a:spcPct val="0"/>
              </a:spcAft>
              <a:defRPr/>
            </a:pPr>
            <a:fld id="{697BF5ED-D570-444C-9964-6F171838D06A}"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dirty="0">
              <a:solidFill>
                <a:srgbClr val="000000"/>
              </a:solidFill>
              <a:latin typeface="Arial"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21AA52-06F1-4560-85CF-2691EA7E3A39}" type="datetime1">
              <a:rPr lang="en-US" smtClean="0"/>
              <a:pPr/>
              <a:t>11/8/2011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DA3FE5-E395-465B-AEEF-3C4C19E7E5F1}" type="datetime1">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9FA3F3-CFDD-42D8-83B8-289797CE580B}" type="datetime1">
              <a:rPr lang="en-US" smtClean="0"/>
              <a:pPr/>
              <a:t>11/8/2011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A8BE045-2EE6-4F5D-B018-B0BD0A818AEC}" type="datetime1">
              <a:rPr lang="en-US" smtClean="0"/>
              <a:pPr/>
              <a:t>11/8/2011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576D02-04CB-4919-9A34-C839EB384456}" type="datetime1">
              <a:rPr lang="en-US" smtClean="0"/>
              <a:pPr/>
              <a:t>11/8/2011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6DAA33-6D23-496F-B09C-9905B19D4F1E}" type="datetime1">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534E8-C95F-42AB-9B6F-CF843A033D97}" type="datetime1">
              <a:rPr lang="en-US" smtClean="0"/>
              <a:pPr/>
              <a:t>11/8/2011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574DFD-821B-4E4C-980E-44312DD4E45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EA2E71-14E6-4FC8-8CE8-22CE66140B13}" type="datetime1">
              <a:rPr lang="en-US" smtClean="0"/>
              <a:pPr/>
              <a:t>11/8/2011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574DFD-821B-4E4C-980E-44312DD4E45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lum/>
          </a:blip>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lgn="l" rtl="0" fontAlgn="base">
              <a:spcBef>
                <a:spcPct val="0"/>
              </a:spcBef>
              <a:spcAft>
                <a:spcPct val="0"/>
              </a:spcAft>
              <a:defRPr/>
            </a:pPr>
            <a:fld id="{8700D324-ADB6-4A2E-A87B-BE5886518A8B}" type="datetime1">
              <a:rPr lang="en-US" kern="1200" smtClean="0">
                <a:ea typeface="+mn-ea"/>
                <a:cs typeface="+mn-cs"/>
              </a:rPr>
              <a:pPr algn="l" rtl="0" fontAlgn="base">
                <a:spcBef>
                  <a:spcPct val="0"/>
                </a:spcBef>
                <a:spcAft>
                  <a:spcPct val="0"/>
                </a:spcAft>
                <a:defRPr/>
              </a:pPr>
              <a:t>11/8/2011</a:t>
            </a:fld>
            <a:endParaRPr lang="en-US" kern="1200">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rtl="0" fontAlgn="base">
              <a:spcBef>
                <a:spcPct val="0"/>
              </a:spcBef>
              <a:spcAft>
                <a:spcPct val="0"/>
              </a:spcAft>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rtl="0" fontAlgn="base">
              <a:spcBef>
                <a:spcPct val="0"/>
              </a:spcBef>
              <a:spcAft>
                <a:spcPct val="0"/>
              </a:spcAft>
              <a:defRPr/>
            </a:pPr>
            <a:fld id="{23B3F2DF-DDE6-45C0-9F1D-738E0542C234}" type="slidenum">
              <a:rPr lang="en-US" kern="1200">
                <a:ea typeface="+mn-ea"/>
                <a:cs typeface="+mn-cs"/>
              </a:rPr>
              <a:pPr rtl="0" fontAlgn="base">
                <a:spcBef>
                  <a:spcPct val="0"/>
                </a:spcBef>
                <a:spcAft>
                  <a:spcPct val="0"/>
                </a:spcAft>
                <a:defRPr/>
              </a:pPr>
              <a:t>‹#›</a:t>
            </a:fld>
            <a:endParaRPr lang="en-US" kern="1200" dirty="0">
              <a:ea typeface="+mn-ea"/>
              <a:cs typeface="+mn-cs"/>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ctr" rtl="0" eaLnBrk="0" fontAlgn="base" hangingPunct="0">
        <a:spcBef>
          <a:spcPct val="0"/>
        </a:spcBef>
        <a:spcAft>
          <a:spcPct val="0"/>
        </a:spcAft>
        <a:defRPr sz="4400" b="1">
          <a:solidFill>
            <a:srgbClr val="800000"/>
          </a:solidFill>
          <a:latin typeface="+mj-lt"/>
          <a:ea typeface="+mj-ea"/>
          <a:cs typeface="+mj-cs"/>
        </a:defRPr>
      </a:lvl1pPr>
      <a:lvl2pPr algn="ctr" rtl="0" eaLnBrk="0" fontAlgn="base" hangingPunct="0">
        <a:spcBef>
          <a:spcPct val="0"/>
        </a:spcBef>
        <a:spcAft>
          <a:spcPct val="0"/>
        </a:spcAft>
        <a:defRPr sz="4400" b="1">
          <a:solidFill>
            <a:srgbClr val="800000"/>
          </a:solidFill>
          <a:latin typeface="Tempus Sans ITC" pitchFamily="82" charset="0"/>
        </a:defRPr>
      </a:lvl2pPr>
      <a:lvl3pPr algn="ctr" rtl="0" eaLnBrk="0" fontAlgn="base" hangingPunct="0">
        <a:spcBef>
          <a:spcPct val="0"/>
        </a:spcBef>
        <a:spcAft>
          <a:spcPct val="0"/>
        </a:spcAft>
        <a:defRPr sz="4400" b="1">
          <a:solidFill>
            <a:srgbClr val="800000"/>
          </a:solidFill>
          <a:latin typeface="Tempus Sans ITC" pitchFamily="82" charset="0"/>
        </a:defRPr>
      </a:lvl3pPr>
      <a:lvl4pPr algn="ctr" rtl="0" eaLnBrk="0" fontAlgn="base" hangingPunct="0">
        <a:spcBef>
          <a:spcPct val="0"/>
        </a:spcBef>
        <a:spcAft>
          <a:spcPct val="0"/>
        </a:spcAft>
        <a:defRPr sz="4400" b="1">
          <a:solidFill>
            <a:srgbClr val="800000"/>
          </a:solidFill>
          <a:latin typeface="Tempus Sans ITC" pitchFamily="82" charset="0"/>
        </a:defRPr>
      </a:lvl4pPr>
      <a:lvl5pPr algn="ctr" rtl="0" eaLnBrk="0" fontAlgn="base" hangingPunct="0">
        <a:spcBef>
          <a:spcPct val="0"/>
        </a:spcBef>
        <a:spcAft>
          <a:spcPct val="0"/>
        </a:spcAft>
        <a:defRPr sz="4400" b="1">
          <a:solidFill>
            <a:srgbClr val="800000"/>
          </a:solidFill>
          <a:latin typeface="Tempus Sans ITC" pitchFamily="82" charset="0"/>
        </a:defRPr>
      </a:lvl5pPr>
      <a:lvl6pPr marL="457200" algn="ctr" rtl="0" fontAlgn="base">
        <a:spcBef>
          <a:spcPct val="0"/>
        </a:spcBef>
        <a:spcAft>
          <a:spcPct val="0"/>
        </a:spcAft>
        <a:defRPr sz="4400" b="1">
          <a:solidFill>
            <a:srgbClr val="800000"/>
          </a:solidFill>
          <a:latin typeface="Tempus Sans ITC" pitchFamily="82" charset="0"/>
        </a:defRPr>
      </a:lvl6pPr>
      <a:lvl7pPr marL="914400" algn="ctr" rtl="0" fontAlgn="base">
        <a:spcBef>
          <a:spcPct val="0"/>
        </a:spcBef>
        <a:spcAft>
          <a:spcPct val="0"/>
        </a:spcAft>
        <a:defRPr sz="4400" b="1">
          <a:solidFill>
            <a:srgbClr val="800000"/>
          </a:solidFill>
          <a:latin typeface="Tempus Sans ITC" pitchFamily="82" charset="0"/>
        </a:defRPr>
      </a:lvl7pPr>
      <a:lvl8pPr marL="1371600" algn="ctr" rtl="0" fontAlgn="base">
        <a:spcBef>
          <a:spcPct val="0"/>
        </a:spcBef>
        <a:spcAft>
          <a:spcPct val="0"/>
        </a:spcAft>
        <a:defRPr sz="4400" b="1">
          <a:solidFill>
            <a:srgbClr val="800000"/>
          </a:solidFill>
          <a:latin typeface="Tempus Sans ITC" pitchFamily="82" charset="0"/>
        </a:defRPr>
      </a:lvl8pPr>
      <a:lvl9pPr marL="1828800" algn="ctr" rtl="0" fontAlgn="base">
        <a:spcBef>
          <a:spcPct val="0"/>
        </a:spcBef>
        <a:spcAft>
          <a:spcPct val="0"/>
        </a:spcAft>
        <a:defRPr sz="4400" b="1">
          <a:solidFill>
            <a:srgbClr val="800000"/>
          </a:solidFill>
          <a:latin typeface="Tempus Sans ITC" pitchFamily="8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wmf"/><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hyperlink" Target="http://www.oneskycenter.org/" TargetMode="External"/><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oneskycenter.org/"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5.wmf"/></Relationships>
</file>

<file path=ppt/slides/_rels/slide9.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Slide Number Placeholder 5"/>
          <p:cNvSpPr>
            <a:spLocks noGrp="1"/>
          </p:cNvSpPr>
          <p:nvPr>
            <p:ph type="sldNum" sz="quarter" idx="12"/>
          </p:nvPr>
        </p:nvSpPr>
        <p:spPr>
          <a:noFill/>
        </p:spPr>
        <p:txBody>
          <a:bodyPr/>
          <a:lstStyle/>
          <a:p>
            <a:pPr algn="r" rtl="0" fontAlgn="base">
              <a:spcBef>
                <a:spcPct val="0"/>
              </a:spcBef>
              <a:spcAft>
                <a:spcPct val="0"/>
              </a:spcAft>
            </a:pPr>
            <a:fld id="{50D0D26C-0AC9-4BB9-8E7B-980BB3980B6C}" type="slidenum">
              <a:rPr lang="en-US" sz="1400" kern="1200">
                <a:solidFill>
                  <a:srgbClr val="000000"/>
                </a:solidFill>
                <a:latin typeface="Arial" pitchFamily="34" charset="0"/>
                <a:ea typeface="+mn-ea"/>
                <a:cs typeface="+mn-cs"/>
              </a:rPr>
              <a:pPr algn="r" rtl="0" fontAlgn="base">
                <a:spcBef>
                  <a:spcPct val="0"/>
                </a:spcBef>
                <a:spcAft>
                  <a:spcPct val="0"/>
                </a:spcAft>
              </a:pPr>
              <a:t>1</a:t>
            </a:fld>
            <a:endParaRPr lang="en-US" sz="1400" kern="1200" dirty="0">
              <a:solidFill>
                <a:srgbClr val="000000"/>
              </a:solidFill>
              <a:latin typeface="Arial" pitchFamily="34" charset="0"/>
              <a:ea typeface="+mn-ea"/>
              <a:cs typeface="+mn-cs"/>
            </a:endParaRPr>
          </a:p>
        </p:txBody>
      </p:sp>
      <p:sp>
        <p:nvSpPr>
          <p:cNvPr id="13314" name="Subtitle 2"/>
          <p:cNvSpPr>
            <a:spLocks noGrp="1"/>
          </p:cNvSpPr>
          <p:nvPr>
            <p:ph type="subTitle" idx="4294967295"/>
          </p:nvPr>
        </p:nvSpPr>
        <p:spPr>
          <a:xfrm>
            <a:off x="0" y="5715000"/>
            <a:ext cx="9144000" cy="990600"/>
          </a:xfrm>
        </p:spPr>
        <p:txBody>
          <a:bodyPr lIns="100584" anchor="b"/>
          <a:lstStyle/>
          <a:p>
            <a:pPr>
              <a:buNone/>
            </a:pPr>
            <a:endParaRPr lang="en-US" sz="2400" b="1" dirty="0" smtClean="0"/>
          </a:p>
          <a:p>
            <a:pPr marL="0" indent="0" algn="ctr" eaLnBrk="1" hangingPunct="1">
              <a:lnSpc>
                <a:spcPct val="80000"/>
              </a:lnSpc>
              <a:spcBef>
                <a:spcPct val="0"/>
              </a:spcBef>
              <a:buNone/>
            </a:pPr>
            <a:r>
              <a:rPr lang="en-US" sz="2400" b="1" dirty="0" smtClean="0">
                <a:latin typeface="+mj-lt"/>
              </a:rPr>
              <a:t>National Institute on Drug Abuse DIVERSITY ALUMNI MEETING</a:t>
            </a:r>
            <a:r>
              <a:rPr lang="en-US" sz="2400" dirty="0" smtClean="0"/>
              <a:t> </a:t>
            </a:r>
          </a:p>
          <a:p>
            <a:pPr marL="0" indent="0" algn="ctr" eaLnBrk="1" hangingPunct="1">
              <a:lnSpc>
                <a:spcPct val="80000"/>
              </a:lnSpc>
              <a:spcBef>
                <a:spcPct val="0"/>
              </a:spcBef>
              <a:buFontTx/>
              <a:buNone/>
            </a:pPr>
            <a:endParaRPr lang="en-US" sz="2400" dirty="0" smtClean="0"/>
          </a:p>
          <a:p>
            <a:pPr marL="0" indent="0" algn="ctr" eaLnBrk="1" hangingPunct="1">
              <a:lnSpc>
                <a:spcPct val="80000"/>
              </a:lnSpc>
              <a:spcBef>
                <a:spcPct val="0"/>
              </a:spcBef>
              <a:buFontTx/>
              <a:buNone/>
            </a:pPr>
            <a:r>
              <a:rPr lang="en-US" sz="2000" dirty="0" smtClean="0"/>
              <a:t>Bethesda, Md. November 7, 2011</a:t>
            </a:r>
          </a:p>
        </p:txBody>
      </p:sp>
      <p:sp>
        <p:nvSpPr>
          <p:cNvPr id="13315" name="Text Box 4"/>
          <p:cNvSpPr txBox="1">
            <a:spLocks noChangeArrowheads="1"/>
          </p:cNvSpPr>
          <p:nvPr/>
        </p:nvSpPr>
        <p:spPr bwMode="auto">
          <a:xfrm>
            <a:off x="0" y="609600"/>
            <a:ext cx="9144000" cy="769441"/>
          </a:xfrm>
          <a:prstGeom prst="rect">
            <a:avLst/>
          </a:prstGeom>
          <a:noFill/>
          <a:ln w="9525">
            <a:noFill/>
            <a:miter lim="800000"/>
            <a:headEnd/>
            <a:tailEnd/>
          </a:ln>
        </p:spPr>
        <p:txBody>
          <a:bodyPr>
            <a:spAutoFit/>
          </a:bodyPr>
          <a:lstStyle/>
          <a:p>
            <a:pPr algn="ctr" rtl="0" fontAlgn="base">
              <a:spcBef>
                <a:spcPts val="1800"/>
              </a:spcBef>
              <a:spcAft>
                <a:spcPct val="0"/>
              </a:spcAft>
            </a:pPr>
            <a:r>
              <a:rPr lang="en-US" sz="4400" b="1" kern="1200" dirty="0">
                <a:solidFill>
                  <a:srgbClr val="800000"/>
                </a:solidFill>
                <a:latin typeface="Papyrus" pitchFamily="66" charset="0"/>
                <a:ea typeface="+mn-ea"/>
                <a:cs typeface="+mn-cs"/>
              </a:rPr>
              <a:t> </a:t>
            </a:r>
            <a:endParaRPr lang="en-US" sz="4800" b="1" kern="1200" dirty="0">
              <a:solidFill>
                <a:srgbClr val="FF0000"/>
              </a:solidFill>
              <a:latin typeface="Papyrus" pitchFamily="66" charset="0"/>
              <a:ea typeface="+mn-ea"/>
              <a:cs typeface="+mn-cs"/>
            </a:endParaRPr>
          </a:p>
        </p:txBody>
      </p:sp>
      <p:pic>
        <p:nvPicPr>
          <p:cNvPr id="13319" name="Picture 15" descr="OneSkyCenterLogoblackbkrd"/>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228600" y="304800"/>
            <a:ext cx="1384936" cy="1371600"/>
          </a:xfrm>
          <a:prstGeom prst="rect">
            <a:avLst/>
          </a:prstGeom>
          <a:noFill/>
          <a:ln w="9525">
            <a:noFill/>
            <a:miter lim="800000"/>
            <a:headEnd/>
            <a:tailEnd/>
          </a:ln>
        </p:spPr>
      </p:pic>
      <p:pic>
        <p:nvPicPr>
          <p:cNvPr id="13320" name="Picture 11" descr="diamondborder"/>
          <p:cNvPicPr>
            <a:picLocks noChangeAspect="1" noChangeArrowheads="1"/>
          </p:cNvPicPr>
          <p:nvPr/>
        </p:nvPicPr>
        <p:blipFill>
          <a:blip r:embed="rId4" cstate="print"/>
          <a:srcRect/>
          <a:stretch>
            <a:fillRect/>
          </a:stretch>
        </p:blipFill>
        <p:spPr bwMode="auto">
          <a:xfrm>
            <a:off x="1447800" y="5181600"/>
            <a:ext cx="6248400" cy="88232"/>
          </a:xfrm>
          <a:prstGeom prst="rect">
            <a:avLst/>
          </a:prstGeom>
          <a:noFill/>
          <a:ln w="9525">
            <a:noFill/>
            <a:miter lim="800000"/>
            <a:headEnd/>
            <a:tailEnd/>
          </a:ln>
        </p:spPr>
      </p:pic>
      <p:sp>
        <p:nvSpPr>
          <p:cNvPr id="10" name="Rectangle 9"/>
          <p:cNvSpPr/>
          <p:nvPr/>
        </p:nvSpPr>
        <p:spPr>
          <a:xfrm>
            <a:off x="1524000" y="304801"/>
            <a:ext cx="7620000" cy="2554545"/>
          </a:xfrm>
          <a:prstGeom prst="rect">
            <a:avLst/>
          </a:prstGeom>
        </p:spPr>
        <p:txBody>
          <a:bodyPr wrap="square">
            <a:spAutoFit/>
          </a:bodyPr>
          <a:lstStyle/>
          <a:p>
            <a:pPr algn="ctr"/>
            <a:r>
              <a:rPr lang="en-US" sz="4000" b="1" dirty="0" smtClean="0">
                <a:solidFill>
                  <a:srgbClr val="FF0000"/>
                </a:solidFill>
                <a:latin typeface="+mj-lt"/>
              </a:rPr>
              <a:t>Connections and Collaborations: Addressing Research Training Needs of American Indian/Alaska Native  Students and Faculty </a:t>
            </a:r>
            <a:endParaRPr lang="en-US" sz="4000" b="1" dirty="0">
              <a:solidFill>
                <a:srgbClr val="FF0000"/>
              </a:solidFill>
              <a:latin typeface="+mj-lt"/>
            </a:endParaRPr>
          </a:p>
        </p:txBody>
      </p:sp>
      <p:pic>
        <p:nvPicPr>
          <p:cNvPr id="11" name="Picture 10" descr="group photo.JPG"/>
          <p:cNvPicPr>
            <a:picLocks noChangeAspect="1"/>
          </p:cNvPicPr>
          <p:nvPr/>
        </p:nvPicPr>
        <p:blipFill>
          <a:blip r:embed="rId5" cstate="print"/>
          <a:stretch>
            <a:fillRect/>
          </a:stretch>
        </p:blipFill>
        <p:spPr>
          <a:xfrm>
            <a:off x="1447800" y="2971800"/>
            <a:ext cx="6248400" cy="2133600"/>
          </a:xfrm>
          <a:prstGeom prst="rect">
            <a:avLst/>
          </a:prstGeom>
          <a:ln w="28575">
            <a:solidFill>
              <a:srgbClr val="C00000"/>
            </a:solidFill>
          </a:ln>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pPr>
              <a:defRPr/>
            </a:pPr>
            <a:r>
              <a:rPr lang="en-US" sz="4400" b="1" dirty="0" smtClean="0">
                <a:solidFill>
                  <a:srgbClr val="C00000"/>
                </a:solidFill>
                <a:latin typeface="Tempus Sans ITC" pitchFamily="82" charset="0"/>
              </a:rPr>
              <a:t>Native Mentoring Logic Model</a:t>
            </a:r>
            <a:endParaRPr lang="en-US" sz="4400" b="1" dirty="0">
              <a:solidFill>
                <a:srgbClr val="C00000"/>
              </a:solidFill>
              <a:latin typeface="Tempus Sans ITC" pitchFamily="82" charset="0"/>
            </a:endParaRPr>
          </a:p>
        </p:txBody>
      </p:sp>
      <p:sp>
        <p:nvSpPr>
          <p:cNvPr id="75779" name="Content Placeholder 2"/>
          <p:cNvSpPr>
            <a:spLocks noGrp="1"/>
          </p:cNvSpPr>
          <p:nvPr>
            <p:ph idx="1"/>
          </p:nvPr>
        </p:nvSpPr>
        <p:spPr>
          <a:xfrm>
            <a:off x="457200" y="762001"/>
            <a:ext cx="8229600" cy="4495800"/>
          </a:xfrm>
        </p:spPr>
        <p:txBody>
          <a:bodyPr/>
          <a:lstStyle/>
          <a:p>
            <a:endParaRPr lang="en-US" dirty="0" smtClean="0"/>
          </a:p>
          <a:p>
            <a:endParaRPr lang="en-US" dirty="0" smtClean="0"/>
          </a:p>
          <a:p>
            <a:endParaRPr lang="en-US" dirty="0" smtClean="0"/>
          </a:p>
          <a:p>
            <a:pPr>
              <a:buFont typeface="Wingdings 2" pitchFamily="18" charset="2"/>
              <a:buNone/>
            </a:pPr>
            <a:endParaRPr lang="en-US" dirty="0" smtClean="0"/>
          </a:p>
        </p:txBody>
      </p:sp>
      <p:sp>
        <p:nvSpPr>
          <p:cNvPr id="4" name="Slide Number Placeholder 3"/>
          <p:cNvSpPr>
            <a:spLocks noGrp="1"/>
          </p:cNvSpPr>
          <p:nvPr>
            <p:ph type="sldNum" sz="quarter" idx="12"/>
          </p:nvPr>
        </p:nvSpPr>
        <p:spPr/>
        <p:txBody>
          <a:bodyPr/>
          <a:lstStyle/>
          <a:p>
            <a:pPr>
              <a:defRPr/>
            </a:pPr>
            <a:fld id="{2C53E3FB-5E2F-4C50-AA5F-534513CE5904}" type="slidenum">
              <a:rPr lang="en-US" smtClean="0">
                <a:solidFill>
                  <a:srgbClr val="F0A22E">
                    <a:shade val="75000"/>
                  </a:srgbClr>
                </a:solidFill>
              </a:rPr>
              <a:pPr>
                <a:defRPr/>
              </a:pPr>
              <a:t>10</a:t>
            </a:fld>
            <a:endParaRPr lang="en-US" dirty="0">
              <a:solidFill>
                <a:srgbClr val="F0A22E">
                  <a:shade val="75000"/>
                </a:srgbClr>
              </a:solidFill>
            </a:endParaRPr>
          </a:p>
        </p:txBody>
      </p:sp>
      <p:sp>
        <p:nvSpPr>
          <p:cNvPr id="75785" name="Text Box 5"/>
          <p:cNvSpPr txBox="1">
            <a:spLocks noChangeArrowheads="1"/>
          </p:cNvSpPr>
          <p:nvPr/>
        </p:nvSpPr>
        <p:spPr bwMode="auto">
          <a:xfrm>
            <a:off x="3429000" y="1905000"/>
            <a:ext cx="3276600" cy="366713"/>
          </a:xfrm>
          <a:prstGeom prst="rect">
            <a:avLst/>
          </a:prstGeom>
          <a:noFill/>
          <a:ln w="9525">
            <a:noFill/>
            <a:miter lim="800000"/>
            <a:headEnd/>
            <a:tailEnd/>
          </a:ln>
        </p:spPr>
        <p:txBody>
          <a:bodyPr>
            <a:spAutoFit/>
          </a:bodyPr>
          <a:lstStyle/>
          <a:p>
            <a:pPr fontAlgn="base">
              <a:spcBef>
                <a:spcPct val="50000"/>
              </a:spcBef>
              <a:spcAft>
                <a:spcPct val="0"/>
              </a:spcAft>
            </a:pPr>
            <a:r>
              <a:rPr lang="en-US" b="1" i="1" dirty="0" smtClean="0">
                <a:solidFill>
                  <a:srgbClr val="A5644E"/>
                </a:solidFill>
                <a:latin typeface="Arial" charset="0"/>
              </a:rPr>
              <a:t>     </a:t>
            </a:r>
          </a:p>
        </p:txBody>
      </p:sp>
      <p:sp>
        <p:nvSpPr>
          <p:cNvPr id="75790" name="Text Box 11"/>
          <p:cNvSpPr txBox="1">
            <a:spLocks noChangeArrowheads="1"/>
          </p:cNvSpPr>
          <p:nvPr/>
        </p:nvSpPr>
        <p:spPr bwMode="auto">
          <a:xfrm>
            <a:off x="762000" y="5029200"/>
            <a:ext cx="8153400" cy="1754326"/>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b="1" i="1" dirty="0" smtClean="0">
                <a:solidFill>
                  <a:srgbClr val="A5644E"/>
                </a:solidFill>
                <a:latin typeface="Arial" charset="0"/>
              </a:rPr>
              <a:t>   </a:t>
            </a:r>
            <a:r>
              <a:rPr lang="en-US" sz="2400" b="1" i="1" dirty="0" smtClean="0">
                <a:solidFill>
                  <a:srgbClr val="A5644E"/>
                </a:solidFill>
                <a:latin typeface="Arial" charset="0"/>
              </a:rPr>
              <a:t>Interactive</a:t>
            </a:r>
            <a:r>
              <a:rPr lang="en-US" sz="2400" b="1" i="1" dirty="0" smtClean="0">
                <a:solidFill>
                  <a:srgbClr val="FF9900"/>
                </a:solidFill>
                <a:latin typeface="Arial" charset="0"/>
              </a:rPr>
              <a:t> </a:t>
            </a:r>
            <a:r>
              <a:rPr lang="en-US" sz="2400" b="1" i="1" dirty="0" smtClean="0">
                <a:solidFill>
                  <a:srgbClr val="A5644E"/>
                </a:solidFill>
                <a:latin typeface="Arial" charset="0"/>
              </a:rPr>
              <a:t>Mentoring Relationships:</a:t>
            </a:r>
          </a:p>
          <a:p>
            <a:pPr algn="ctr" fontAlgn="base">
              <a:spcBef>
                <a:spcPct val="50000"/>
              </a:spcBef>
              <a:spcAft>
                <a:spcPct val="0"/>
              </a:spcAft>
            </a:pPr>
            <a:r>
              <a:rPr lang="en-US" sz="2400" b="1" i="1" dirty="0" smtClean="0">
                <a:solidFill>
                  <a:srgbClr val="A5644E"/>
                </a:solidFill>
                <a:latin typeface="Arial" charset="0"/>
              </a:rPr>
              <a:t>A mentee will have a primary mentor and have access to all mentors, mentees, their academic institutions, NIDA and NIAAA</a:t>
            </a:r>
          </a:p>
        </p:txBody>
      </p:sp>
      <p:sp>
        <p:nvSpPr>
          <p:cNvPr id="31" name="Rectangle 14"/>
          <p:cNvSpPr>
            <a:spLocks noChangeArrowheads="1"/>
          </p:cNvSpPr>
          <p:nvPr/>
        </p:nvSpPr>
        <p:spPr bwMode="auto">
          <a:xfrm>
            <a:off x="6096000" y="1447800"/>
            <a:ext cx="1676400" cy="1295400"/>
          </a:xfrm>
          <a:prstGeom prst="rect">
            <a:avLst/>
          </a:prstGeom>
          <a:gradFill rotWithShape="1">
            <a:gsLst>
              <a:gs pos="0">
                <a:schemeClr val="accent2"/>
              </a:gs>
              <a:gs pos="100000">
                <a:schemeClr val="accent2">
                  <a:gamma/>
                  <a:shade val="46275"/>
                  <a:invGamma/>
                </a:schemeClr>
              </a:gs>
            </a:gsLst>
            <a:lin ang="5400000" scaled="1"/>
          </a:gradFill>
          <a:ln w="2857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75794" name="Text Box 15"/>
          <p:cNvSpPr txBox="1">
            <a:spLocks noChangeArrowheads="1"/>
          </p:cNvSpPr>
          <p:nvPr/>
        </p:nvSpPr>
        <p:spPr bwMode="auto">
          <a:xfrm>
            <a:off x="6096000" y="1828800"/>
            <a:ext cx="1752600"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b="1" dirty="0" smtClean="0">
                <a:solidFill>
                  <a:prstClr val="white"/>
                </a:solidFill>
                <a:latin typeface="Arial" charset="0"/>
              </a:rPr>
              <a:t>Postdoctoral</a:t>
            </a:r>
          </a:p>
        </p:txBody>
      </p:sp>
      <p:sp>
        <p:nvSpPr>
          <p:cNvPr id="33" name="Rectangle 16"/>
          <p:cNvSpPr>
            <a:spLocks noChangeArrowheads="1"/>
          </p:cNvSpPr>
          <p:nvPr/>
        </p:nvSpPr>
        <p:spPr bwMode="auto">
          <a:xfrm>
            <a:off x="3429000" y="1447800"/>
            <a:ext cx="1752600" cy="1295400"/>
          </a:xfrm>
          <a:prstGeom prst="rect">
            <a:avLst/>
          </a:prstGeom>
          <a:gradFill flip="none" rotWithShape="1">
            <a:gsLst>
              <a:gs pos="0">
                <a:schemeClr val="accent2"/>
              </a:gs>
              <a:gs pos="100000">
                <a:schemeClr val="accent2">
                  <a:gamma/>
                  <a:shade val="46275"/>
                  <a:invGamma/>
                </a:schemeClr>
              </a:gs>
            </a:gsLst>
            <a:lin ang="5400000" scaled="1"/>
            <a:tileRect/>
          </a:gradFill>
          <a:ln w="2857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75796" name="Text Box 17"/>
          <p:cNvSpPr txBox="1">
            <a:spLocks noChangeArrowheads="1"/>
          </p:cNvSpPr>
          <p:nvPr/>
        </p:nvSpPr>
        <p:spPr bwMode="auto">
          <a:xfrm>
            <a:off x="3505200" y="1905000"/>
            <a:ext cx="1600200"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b="1" dirty="0" smtClean="0">
                <a:solidFill>
                  <a:prstClr val="white"/>
                </a:solidFill>
                <a:latin typeface="Arial" charset="0"/>
              </a:rPr>
              <a:t>Doctoral</a:t>
            </a:r>
          </a:p>
        </p:txBody>
      </p:sp>
      <p:sp>
        <p:nvSpPr>
          <p:cNvPr id="35" name="Rectangle 18"/>
          <p:cNvSpPr>
            <a:spLocks noChangeArrowheads="1"/>
          </p:cNvSpPr>
          <p:nvPr/>
        </p:nvSpPr>
        <p:spPr bwMode="auto">
          <a:xfrm>
            <a:off x="990600" y="1447800"/>
            <a:ext cx="1447800" cy="12954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6200000" scaled="1"/>
            <a:tileRect/>
          </a:gradFill>
          <a:ln w="2857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defRPr/>
            </a:pPr>
            <a:endParaRPr lang="en-US">
              <a:solidFill>
                <a:prstClr val="black"/>
              </a:solidFill>
              <a:latin typeface="Arial" charset="0"/>
            </a:endParaRPr>
          </a:p>
        </p:txBody>
      </p:sp>
      <p:sp>
        <p:nvSpPr>
          <p:cNvPr id="75798" name="Text Box 19"/>
          <p:cNvSpPr txBox="1">
            <a:spLocks noChangeArrowheads="1"/>
          </p:cNvSpPr>
          <p:nvPr/>
        </p:nvSpPr>
        <p:spPr bwMode="auto">
          <a:xfrm>
            <a:off x="914400" y="1905000"/>
            <a:ext cx="1600200" cy="400110"/>
          </a:xfrm>
          <a:prstGeom prst="rect">
            <a:avLst/>
          </a:prstGeom>
          <a:noFill/>
          <a:ln w="9525">
            <a:noFill/>
            <a:miter lim="800000"/>
            <a:headEnd/>
            <a:tailEnd/>
          </a:ln>
        </p:spPr>
        <p:txBody>
          <a:bodyPr wrap="square">
            <a:spAutoFit/>
          </a:bodyPr>
          <a:lstStyle/>
          <a:p>
            <a:pPr algn="ctr" fontAlgn="base">
              <a:spcBef>
                <a:spcPct val="50000"/>
              </a:spcBef>
              <a:spcAft>
                <a:spcPct val="0"/>
              </a:spcAft>
            </a:pPr>
            <a:r>
              <a:rPr lang="en-US" sz="2000" b="1" dirty="0" smtClean="0">
                <a:solidFill>
                  <a:prstClr val="white"/>
                </a:solidFill>
                <a:latin typeface="Arial" charset="0"/>
              </a:rPr>
              <a:t>Predoctoral </a:t>
            </a:r>
          </a:p>
        </p:txBody>
      </p:sp>
      <p:sp>
        <p:nvSpPr>
          <p:cNvPr id="23" name="Rectangle 14"/>
          <p:cNvSpPr>
            <a:spLocks noChangeArrowheads="1"/>
          </p:cNvSpPr>
          <p:nvPr/>
        </p:nvSpPr>
        <p:spPr bwMode="auto">
          <a:xfrm>
            <a:off x="1828800" y="3657600"/>
            <a:ext cx="1752600" cy="1295400"/>
          </a:xfrm>
          <a:prstGeom prst="rect">
            <a:avLst/>
          </a:prstGeom>
          <a:gradFill rotWithShape="1">
            <a:gsLst>
              <a:gs pos="0">
                <a:schemeClr val="accent2"/>
              </a:gs>
              <a:gs pos="100000">
                <a:schemeClr val="accent2">
                  <a:gamma/>
                  <a:shade val="46275"/>
                  <a:invGamma/>
                </a:schemeClr>
              </a:gs>
            </a:gsLst>
            <a:lin ang="5400000" scaled="1"/>
          </a:gradFill>
          <a:ln w="2857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defRPr/>
            </a:pPr>
            <a:r>
              <a:rPr lang="en-US" b="1" dirty="0" smtClean="0">
                <a:solidFill>
                  <a:schemeClr val="bg1"/>
                </a:solidFill>
                <a:latin typeface="Arial" charset="0"/>
              </a:rPr>
              <a:t>Junior Mentor</a:t>
            </a:r>
            <a:endParaRPr lang="en-US" b="1" dirty="0">
              <a:solidFill>
                <a:schemeClr val="bg1"/>
              </a:solidFill>
              <a:latin typeface="Arial" charset="0"/>
            </a:endParaRPr>
          </a:p>
        </p:txBody>
      </p:sp>
      <p:sp>
        <p:nvSpPr>
          <p:cNvPr id="25" name="Rectangle 14"/>
          <p:cNvSpPr>
            <a:spLocks noChangeArrowheads="1"/>
          </p:cNvSpPr>
          <p:nvPr/>
        </p:nvSpPr>
        <p:spPr bwMode="auto">
          <a:xfrm>
            <a:off x="5334000" y="3657600"/>
            <a:ext cx="1752600" cy="1295400"/>
          </a:xfrm>
          <a:prstGeom prst="rect">
            <a:avLst/>
          </a:prstGeom>
          <a:gradFill rotWithShape="1">
            <a:gsLst>
              <a:gs pos="0">
                <a:schemeClr val="accent2"/>
              </a:gs>
              <a:gs pos="100000">
                <a:schemeClr val="accent2">
                  <a:gamma/>
                  <a:shade val="46275"/>
                  <a:invGamma/>
                </a:schemeClr>
              </a:gs>
            </a:gsLst>
            <a:lin ang="5400000" scaled="1"/>
          </a:gradFill>
          <a:ln w="28575">
            <a:solidFill>
              <a:schemeClr val="tx1"/>
            </a:solidFill>
            <a:miter lim="800000"/>
            <a:headEnd/>
            <a:tailEnd/>
          </a:ln>
          <a:effectLst>
            <a:outerShdw dist="107763" dir="18900000" algn="ctr" rotWithShape="0">
              <a:schemeClr val="bg2">
                <a:alpha val="50000"/>
              </a:schemeClr>
            </a:outerShdw>
          </a:effectLst>
        </p:spPr>
        <p:txBody>
          <a:bodyPr wrap="none" anchor="ctr"/>
          <a:lstStyle/>
          <a:p>
            <a:pPr fontAlgn="base">
              <a:spcBef>
                <a:spcPct val="0"/>
              </a:spcBef>
              <a:spcAft>
                <a:spcPct val="0"/>
              </a:spcAft>
              <a:defRPr/>
            </a:pPr>
            <a:r>
              <a:rPr lang="en-US" b="1" dirty="0" smtClean="0">
                <a:solidFill>
                  <a:schemeClr val="bg1"/>
                </a:solidFill>
                <a:latin typeface="Arial" charset="0"/>
              </a:rPr>
              <a:t> Senior Mentor</a:t>
            </a:r>
            <a:endParaRPr lang="en-US" b="1" dirty="0">
              <a:solidFill>
                <a:schemeClr val="bg1"/>
              </a:solidFill>
              <a:latin typeface="Arial" charset="0"/>
            </a:endParaRPr>
          </a:p>
        </p:txBody>
      </p:sp>
      <p:cxnSp>
        <p:nvCxnSpPr>
          <p:cNvPr id="27" name="Straight Arrow Connector 26"/>
          <p:cNvCxnSpPr>
            <a:stCxn id="25" idx="0"/>
            <a:endCxn id="31" idx="2"/>
          </p:cNvCxnSpPr>
          <p:nvPr/>
        </p:nvCxnSpPr>
        <p:spPr>
          <a:xfrm rot="5400000" flipH="1" flipV="1">
            <a:off x="6115050" y="2838450"/>
            <a:ext cx="914400" cy="7239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5" idx="0"/>
            <a:endCxn id="33" idx="2"/>
          </p:cNvCxnSpPr>
          <p:nvPr/>
        </p:nvCxnSpPr>
        <p:spPr>
          <a:xfrm rot="16200000" flipV="1">
            <a:off x="4800600" y="2247900"/>
            <a:ext cx="914400" cy="19050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25" idx="0"/>
            <a:endCxn id="35" idx="2"/>
          </p:cNvCxnSpPr>
          <p:nvPr/>
        </p:nvCxnSpPr>
        <p:spPr>
          <a:xfrm rot="16200000" flipV="1">
            <a:off x="3505200" y="952500"/>
            <a:ext cx="914400" cy="44958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3" idx="0"/>
            <a:endCxn id="31" idx="2"/>
          </p:cNvCxnSpPr>
          <p:nvPr/>
        </p:nvCxnSpPr>
        <p:spPr>
          <a:xfrm rot="5400000" flipH="1" flipV="1">
            <a:off x="4362450" y="1085850"/>
            <a:ext cx="914400" cy="42291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a:stCxn id="23" idx="0"/>
            <a:endCxn id="33" idx="2"/>
          </p:cNvCxnSpPr>
          <p:nvPr/>
        </p:nvCxnSpPr>
        <p:spPr>
          <a:xfrm rot="5400000" flipH="1" flipV="1">
            <a:off x="3048000" y="2400300"/>
            <a:ext cx="914400" cy="16002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23" idx="0"/>
            <a:endCxn id="35" idx="2"/>
          </p:cNvCxnSpPr>
          <p:nvPr/>
        </p:nvCxnSpPr>
        <p:spPr>
          <a:xfrm rot="16200000" flipV="1">
            <a:off x="1752600" y="2705100"/>
            <a:ext cx="914400" cy="990600"/>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23" idx="3"/>
            <a:endCxn id="25" idx="1"/>
          </p:cNvCxnSpPr>
          <p:nvPr/>
        </p:nvCxnSpPr>
        <p:spPr>
          <a:xfrm>
            <a:off x="3581400" y="4305300"/>
            <a:ext cx="1752600" cy="1588"/>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35" idx="3"/>
            <a:endCxn id="33" idx="1"/>
          </p:cNvCxnSpPr>
          <p:nvPr/>
        </p:nvCxnSpPr>
        <p:spPr>
          <a:xfrm>
            <a:off x="2438400" y="2095500"/>
            <a:ext cx="9906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33" idx="3"/>
            <a:endCxn id="31" idx="1"/>
          </p:cNvCxnSpPr>
          <p:nvPr/>
        </p:nvCxnSpPr>
        <p:spPr>
          <a:xfrm>
            <a:off x="5181600" y="2095500"/>
            <a:ext cx="9144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normAutofit fontScale="90000"/>
          </a:bodyPr>
          <a:lstStyle/>
          <a:p>
            <a:pPr algn="l">
              <a:defRPr/>
            </a:pPr>
            <a:r>
              <a:rPr lang="en-US" b="1" dirty="0" smtClean="0">
                <a:solidFill>
                  <a:srgbClr val="C00000"/>
                </a:solidFill>
                <a:latin typeface="Tempus Sans ITC" pitchFamily="82" charset="0"/>
              </a:rPr>
              <a:t>Mentor Responsibilities: </a:t>
            </a:r>
            <a:br>
              <a:rPr lang="en-US" b="1" dirty="0" smtClean="0">
                <a:solidFill>
                  <a:srgbClr val="C00000"/>
                </a:solidFill>
                <a:latin typeface="Tempus Sans ITC" pitchFamily="82" charset="0"/>
              </a:rPr>
            </a:br>
            <a:r>
              <a:rPr lang="en-US" b="1" dirty="0" smtClean="0">
                <a:solidFill>
                  <a:srgbClr val="C00000"/>
                </a:solidFill>
                <a:latin typeface="Tempus Sans ITC" pitchFamily="82" charset="0"/>
              </a:rPr>
              <a:t>Competing ISSUES</a:t>
            </a:r>
            <a:endParaRPr lang="en-US" b="1" dirty="0">
              <a:solidFill>
                <a:srgbClr val="C00000"/>
              </a:solidFill>
              <a:latin typeface="Tempus Sans ITC" pitchFamily="82" charset="0"/>
            </a:endParaRPr>
          </a:p>
        </p:txBody>
      </p:sp>
      <p:sp>
        <p:nvSpPr>
          <p:cNvPr id="41987" name="Slide Number Placeholder 3"/>
          <p:cNvSpPr>
            <a:spLocks noGrp="1"/>
          </p:cNvSpPr>
          <p:nvPr>
            <p:ph type="sldNum" sz="quarter" idx="12"/>
          </p:nvPr>
        </p:nvSpPr>
        <p:spPr>
          <a:noFill/>
        </p:spPr>
        <p:txBody>
          <a:bodyPr/>
          <a:lstStyle/>
          <a:p>
            <a:fld id="{01DDB965-1269-47A0-8204-29D466929765}" type="slidenum">
              <a:rPr lang="en-US" smtClean="0"/>
              <a:pPr/>
              <a:t>11</a:t>
            </a:fld>
            <a:endParaRPr lang="en-US" smtClean="0"/>
          </a:p>
        </p:txBody>
      </p:sp>
      <p:sp>
        <p:nvSpPr>
          <p:cNvPr id="5" name="Oval 4"/>
          <p:cNvSpPr/>
          <p:nvPr/>
        </p:nvSpPr>
        <p:spPr>
          <a:xfrm>
            <a:off x="4419600" y="838200"/>
            <a:ext cx="17526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b="1" dirty="0"/>
              <a:t>Advising</a:t>
            </a:r>
          </a:p>
        </p:txBody>
      </p:sp>
      <p:sp>
        <p:nvSpPr>
          <p:cNvPr id="6" name="Oval 5"/>
          <p:cNvSpPr/>
          <p:nvPr/>
        </p:nvSpPr>
        <p:spPr>
          <a:xfrm>
            <a:off x="381000" y="5562600"/>
            <a:ext cx="1676400" cy="1066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Personal Time</a:t>
            </a:r>
          </a:p>
        </p:txBody>
      </p:sp>
      <p:sp>
        <p:nvSpPr>
          <p:cNvPr id="7" name="Oval 6"/>
          <p:cNvSpPr/>
          <p:nvPr/>
        </p:nvSpPr>
        <p:spPr>
          <a:xfrm>
            <a:off x="381000" y="4495800"/>
            <a:ext cx="1981200" cy="1066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Academic Travel</a:t>
            </a:r>
          </a:p>
        </p:txBody>
      </p:sp>
      <p:sp>
        <p:nvSpPr>
          <p:cNvPr id="8" name="Oval 7"/>
          <p:cNvSpPr/>
          <p:nvPr/>
        </p:nvSpPr>
        <p:spPr>
          <a:xfrm>
            <a:off x="381000" y="2286000"/>
            <a:ext cx="1752600" cy="1066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Advocacy</a:t>
            </a:r>
          </a:p>
        </p:txBody>
      </p:sp>
      <p:sp>
        <p:nvSpPr>
          <p:cNvPr id="10" name="Oval 9"/>
          <p:cNvSpPr/>
          <p:nvPr/>
        </p:nvSpPr>
        <p:spPr>
          <a:xfrm>
            <a:off x="6934200" y="5334000"/>
            <a:ext cx="1828800" cy="1066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Grant</a:t>
            </a:r>
          </a:p>
          <a:p>
            <a:pPr>
              <a:defRPr/>
            </a:pPr>
            <a:r>
              <a:rPr lang="en-US" dirty="0"/>
              <a:t>Proposals</a:t>
            </a:r>
          </a:p>
        </p:txBody>
      </p:sp>
      <p:sp>
        <p:nvSpPr>
          <p:cNvPr id="11" name="Oval 10"/>
          <p:cNvSpPr/>
          <p:nvPr/>
        </p:nvSpPr>
        <p:spPr>
          <a:xfrm>
            <a:off x="3505200" y="1676400"/>
            <a:ext cx="1524000" cy="1066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Family</a:t>
            </a:r>
          </a:p>
        </p:txBody>
      </p:sp>
      <p:sp>
        <p:nvSpPr>
          <p:cNvPr id="12" name="Oval 11"/>
          <p:cNvSpPr/>
          <p:nvPr/>
        </p:nvSpPr>
        <p:spPr>
          <a:xfrm>
            <a:off x="381000" y="3429000"/>
            <a:ext cx="15240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Clinical Service</a:t>
            </a:r>
          </a:p>
        </p:txBody>
      </p:sp>
      <p:sp>
        <p:nvSpPr>
          <p:cNvPr id="13" name="Oval 12"/>
          <p:cNvSpPr/>
          <p:nvPr/>
        </p:nvSpPr>
        <p:spPr>
          <a:xfrm>
            <a:off x="1371600" y="1371600"/>
            <a:ext cx="2209800" cy="10668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Community Involvement</a:t>
            </a:r>
          </a:p>
        </p:txBody>
      </p:sp>
      <p:sp>
        <p:nvSpPr>
          <p:cNvPr id="14" name="Oval 13"/>
          <p:cNvSpPr/>
          <p:nvPr/>
        </p:nvSpPr>
        <p:spPr>
          <a:xfrm>
            <a:off x="7162800" y="4267200"/>
            <a:ext cx="1676400" cy="1066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rPr>
              <a:t>Research</a:t>
            </a:r>
          </a:p>
        </p:txBody>
      </p:sp>
      <p:sp>
        <p:nvSpPr>
          <p:cNvPr id="15" name="Oval 14"/>
          <p:cNvSpPr/>
          <p:nvPr/>
        </p:nvSpPr>
        <p:spPr>
          <a:xfrm>
            <a:off x="6705600" y="2057400"/>
            <a:ext cx="1676400" cy="10668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Spiritual</a:t>
            </a:r>
          </a:p>
        </p:txBody>
      </p:sp>
      <p:sp>
        <p:nvSpPr>
          <p:cNvPr id="16" name="Oval 15"/>
          <p:cNvSpPr/>
          <p:nvPr/>
        </p:nvSpPr>
        <p:spPr>
          <a:xfrm>
            <a:off x="7010400" y="3124200"/>
            <a:ext cx="1752600" cy="10668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Teaching Students</a:t>
            </a:r>
            <a:endParaRPr lang="en-US" dirty="0"/>
          </a:p>
        </p:txBody>
      </p:sp>
      <p:sp>
        <p:nvSpPr>
          <p:cNvPr id="17" name="Oval 16"/>
          <p:cNvSpPr/>
          <p:nvPr/>
        </p:nvSpPr>
        <p:spPr>
          <a:xfrm>
            <a:off x="6096000" y="0"/>
            <a:ext cx="3048000" cy="20574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t>Mentoring?</a:t>
            </a:r>
          </a:p>
        </p:txBody>
      </p:sp>
      <p:pic>
        <p:nvPicPr>
          <p:cNvPr id="42000" name="Picture 2" descr="C:\Documents and Settings\walkerrd\Desktop\IMG_1129.JPG"/>
          <p:cNvPicPr>
            <a:picLocks noChangeAspect="1" noChangeArrowheads="1"/>
          </p:cNvPicPr>
          <p:nvPr/>
        </p:nvPicPr>
        <p:blipFill>
          <a:blip r:embed="rId3" cstate="print"/>
          <a:srcRect l="34602" t="25462" r="15625" b="7411"/>
          <a:stretch>
            <a:fillRect/>
          </a:stretch>
        </p:blipFill>
        <p:spPr bwMode="auto">
          <a:xfrm>
            <a:off x="2438400" y="2755900"/>
            <a:ext cx="4054475" cy="3797300"/>
          </a:xfrm>
          <a:prstGeom prst="rect">
            <a:avLst/>
          </a:prstGeom>
          <a:noFill/>
          <a:ln w="9525">
            <a:noFill/>
            <a:miter lim="800000"/>
            <a:headEnd/>
            <a:tailEnd/>
          </a:ln>
        </p:spPr>
      </p:pic>
      <p:sp>
        <p:nvSpPr>
          <p:cNvPr id="19" name="Oval 18"/>
          <p:cNvSpPr/>
          <p:nvPr/>
        </p:nvSpPr>
        <p:spPr>
          <a:xfrm>
            <a:off x="5334000" y="1752600"/>
            <a:ext cx="1447800" cy="9906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Tribal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2000" fill="hold"/>
                                        <p:tgtEl>
                                          <p:spTgt spid="17"/>
                                        </p:tgtEl>
                                        <p:attrNameLst>
                                          <p:attrName>ppt_x</p:attrName>
                                        </p:attrNameLst>
                                      </p:cBhvr>
                                      <p:tavLst>
                                        <p:tav tm="0">
                                          <p:val>
                                            <p:strVal val="0-#ppt_w/2"/>
                                          </p:val>
                                        </p:tav>
                                        <p:tav tm="100000">
                                          <p:val>
                                            <p:strVal val="#ppt_x"/>
                                          </p:val>
                                        </p:tav>
                                      </p:tavLst>
                                    </p:anim>
                                    <p:anim calcmode="lin" valueType="num">
                                      <p:cBhvr additive="base">
                                        <p:cTn id="8" dur="2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sz="4900" b="1" dirty="0" smtClean="0">
                <a:solidFill>
                  <a:srgbClr val="C00000"/>
                </a:solidFill>
                <a:latin typeface="Tempus Sans ITC" pitchFamily="82" charset="0"/>
              </a:rPr>
              <a:t>Types of Mentorship Contact</a:t>
            </a:r>
            <a:r>
              <a:rPr lang="en-US" dirty="0" smtClean="0"/>
              <a:t/>
            </a:r>
            <a:br>
              <a:rPr lang="en-US" dirty="0" smtClean="0"/>
            </a:br>
            <a:endParaRPr lang="en-US" dirty="0"/>
          </a:p>
        </p:txBody>
      </p:sp>
      <p:sp>
        <p:nvSpPr>
          <p:cNvPr id="3" name="Content Placeholder 2"/>
          <p:cNvSpPr>
            <a:spLocks noGrp="1"/>
          </p:cNvSpPr>
          <p:nvPr>
            <p:ph idx="1"/>
          </p:nvPr>
        </p:nvSpPr>
        <p:spPr>
          <a:xfrm>
            <a:off x="304800" y="914400"/>
            <a:ext cx="8839200" cy="5211763"/>
          </a:xfrm>
        </p:spPr>
        <p:txBody>
          <a:bodyPr>
            <a:noAutofit/>
          </a:bodyPr>
          <a:lstStyle/>
          <a:p>
            <a:pPr>
              <a:buNone/>
            </a:pPr>
            <a:r>
              <a:rPr lang="en-US" sz="2000" b="1" dirty="0" smtClean="0">
                <a:latin typeface="Arial" pitchFamily="34" charset="0"/>
                <a:cs typeface="Arial" pitchFamily="34" charset="0"/>
              </a:rPr>
              <a:t>Face-to-Face</a:t>
            </a:r>
          </a:p>
          <a:p>
            <a:r>
              <a:rPr lang="en-US" sz="2000" dirty="0" smtClean="0">
                <a:latin typeface="Arial" pitchFamily="34" charset="0"/>
                <a:cs typeface="Arial" pitchFamily="34" charset="0"/>
              </a:rPr>
              <a:t>Especially for important and/or confidential issues</a:t>
            </a:r>
          </a:p>
          <a:p>
            <a:r>
              <a:rPr lang="en-US" sz="2000" dirty="0" smtClean="0">
                <a:latin typeface="Arial" pitchFamily="34" charset="0"/>
                <a:cs typeface="Arial" pitchFamily="34" charset="0"/>
              </a:rPr>
              <a:t>Attend national and regional conferences as mentor/mentee teams</a:t>
            </a:r>
          </a:p>
          <a:p>
            <a:r>
              <a:rPr lang="en-US" sz="2000" dirty="0" smtClean="0">
                <a:latin typeface="Arial" pitchFamily="34" charset="0"/>
                <a:cs typeface="Arial" pitchFamily="34" charset="0"/>
              </a:rPr>
              <a:t>Discuss career objectives and strategies to accomplish those</a:t>
            </a:r>
          </a:p>
          <a:p>
            <a:r>
              <a:rPr lang="en-US" sz="2000" dirty="0" smtClean="0">
                <a:latin typeface="Arial" pitchFamily="34" charset="0"/>
                <a:cs typeface="Arial" pitchFamily="34" charset="0"/>
              </a:rPr>
              <a:t>Co-present at conferences </a:t>
            </a:r>
          </a:p>
          <a:p>
            <a:r>
              <a:rPr lang="en-US" sz="2000" dirty="0" smtClean="0">
                <a:latin typeface="Arial" pitchFamily="34" charset="0"/>
                <a:cs typeface="Arial" pitchFamily="34" charset="0"/>
              </a:rPr>
              <a:t>Have lunch/break together at meetings</a:t>
            </a:r>
          </a:p>
          <a:p>
            <a:pPr>
              <a:buNone/>
            </a:pPr>
            <a:r>
              <a:rPr lang="en-US" sz="2000" b="1" dirty="0" smtClean="0">
                <a:latin typeface="Arial" pitchFamily="34" charset="0"/>
                <a:cs typeface="Arial" pitchFamily="34" charset="0"/>
              </a:rPr>
              <a:t>E-mail</a:t>
            </a:r>
          </a:p>
          <a:p>
            <a:r>
              <a:rPr lang="en-US" sz="2000" dirty="0" smtClean="0">
                <a:latin typeface="Arial" pitchFamily="34" charset="0"/>
                <a:cs typeface="Arial" pitchFamily="34" charset="0"/>
              </a:rPr>
              <a:t>Alert mentees to programs and new information</a:t>
            </a:r>
          </a:p>
          <a:p>
            <a:r>
              <a:rPr lang="en-US" sz="2000" dirty="0" smtClean="0">
                <a:latin typeface="Arial" pitchFamily="34" charset="0"/>
                <a:cs typeface="Arial" pitchFamily="34" charset="0"/>
              </a:rPr>
              <a:t>For mentees to ask quick questions, seek direction</a:t>
            </a:r>
          </a:p>
          <a:p>
            <a:r>
              <a:rPr lang="en-US" sz="2000" dirty="0" smtClean="0">
                <a:latin typeface="Arial" pitchFamily="34" charset="0"/>
                <a:cs typeface="Arial" pitchFamily="34" charset="0"/>
              </a:rPr>
              <a:t>Reminders about programs, etc.</a:t>
            </a:r>
          </a:p>
          <a:p>
            <a:pPr>
              <a:buNone/>
            </a:pPr>
            <a:r>
              <a:rPr lang="en-US" sz="2000" b="1" dirty="0" smtClean="0">
                <a:latin typeface="Arial" pitchFamily="34" charset="0"/>
                <a:cs typeface="Arial" pitchFamily="34" charset="0"/>
              </a:rPr>
              <a:t>Phone</a:t>
            </a:r>
          </a:p>
          <a:p>
            <a:r>
              <a:rPr lang="en-US" sz="2000" dirty="0" smtClean="0">
                <a:latin typeface="Arial" pitchFamily="34" charset="0"/>
                <a:cs typeface="Arial" pitchFamily="34" charset="0"/>
              </a:rPr>
              <a:t>Set up strategy meetings and touch base</a:t>
            </a:r>
          </a:p>
          <a:p>
            <a:r>
              <a:rPr lang="en-US" sz="2000" dirty="0" smtClean="0">
                <a:latin typeface="Arial" pitchFamily="34" charset="0"/>
                <a:cs typeface="Arial" pitchFamily="34" charset="0"/>
              </a:rPr>
              <a:t>When confidentiality and tone of voice are critical, face-to-face is not practical and email won’t do</a:t>
            </a:r>
          </a:p>
          <a:p>
            <a:pPr>
              <a:buNone/>
            </a:pPr>
            <a:r>
              <a:rPr lang="en-US" sz="2000" b="1" dirty="0" smtClean="0">
                <a:latin typeface="Arial" pitchFamily="34" charset="0"/>
                <a:cs typeface="Arial" pitchFamily="34" charset="0"/>
              </a:rPr>
              <a:t>Web site</a:t>
            </a:r>
          </a:p>
          <a:p>
            <a:r>
              <a:rPr lang="en-US" sz="2000" dirty="0" smtClean="0">
                <a:latin typeface="Arial" pitchFamily="34" charset="0"/>
                <a:cs typeface="Arial" pitchFamily="34" charset="0"/>
              </a:rPr>
              <a:t>Reference materials, data links and news</a:t>
            </a:r>
            <a:endParaRPr lang="en-US" sz="2000" dirty="0">
              <a:latin typeface="Arial" pitchFamily="34" charset="0"/>
              <a:cs typeface="Arial" pitchFamily="34" charset="0"/>
            </a:endParaRPr>
          </a:p>
        </p:txBody>
      </p:sp>
      <p:sp>
        <p:nvSpPr>
          <p:cNvPr id="5" name="Slide Number Placeholder 4"/>
          <p:cNvSpPr>
            <a:spLocks noGrp="1"/>
          </p:cNvSpPr>
          <p:nvPr>
            <p:ph type="sldNum" sz="quarter" idx="12"/>
          </p:nvPr>
        </p:nvSpPr>
        <p:spPr/>
        <p:txBody>
          <a:bodyPr/>
          <a:lstStyle/>
          <a:p>
            <a:fld id="{86574DFD-821B-4E4C-980E-44312DD4E45B}" type="slidenum">
              <a:rPr lang="en-US" smtClean="0"/>
              <a:pPr/>
              <a:t>12</a:t>
            </a:fld>
            <a:endParaRPr lang="en-US"/>
          </a:p>
        </p:txBody>
      </p:sp>
      <p:pic>
        <p:nvPicPr>
          <p:cNvPr id="6" name="Picture 3" descr="C:\Program Files\Microsoft Office\MEDIA\CAGCAT10\j0157995.wmf"/>
          <p:cNvPicPr>
            <a:picLocks noChangeAspect="1" noChangeArrowheads="1"/>
          </p:cNvPicPr>
          <p:nvPr/>
        </p:nvPicPr>
        <p:blipFill>
          <a:blip r:embed="rId3" cstate="print"/>
          <a:srcRect/>
          <a:stretch>
            <a:fillRect/>
          </a:stretch>
        </p:blipFill>
        <p:spPr bwMode="auto">
          <a:xfrm>
            <a:off x="685800" y="838200"/>
            <a:ext cx="7543800" cy="76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b="1" dirty="0" smtClean="0">
                <a:solidFill>
                  <a:srgbClr val="C00000"/>
                </a:solidFill>
                <a:latin typeface="Tempus Sans ITC" pitchFamily="82" charset="0"/>
              </a:rPr>
              <a:t>Mentorship Activities</a:t>
            </a:r>
            <a:endParaRPr lang="en-US" b="1" dirty="0">
              <a:solidFill>
                <a:srgbClr val="C00000"/>
              </a:solidFill>
              <a:latin typeface="Tempus Sans ITC" pitchFamily="82" charset="0"/>
            </a:endParaRPr>
          </a:p>
        </p:txBody>
      </p:sp>
      <p:sp>
        <p:nvSpPr>
          <p:cNvPr id="3" name="Content Placeholder 2"/>
          <p:cNvSpPr>
            <a:spLocks noGrp="1"/>
          </p:cNvSpPr>
          <p:nvPr>
            <p:ph idx="1"/>
          </p:nvPr>
        </p:nvSpPr>
        <p:spPr>
          <a:xfrm>
            <a:off x="228600" y="1600200"/>
            <a:ext cx="8915400" cy="4525963"/>
          </a:xfrm>
        </p:spPr>
        <p:txBody>
          <a:bodyPr>
            <a:normAutofit fontScale="92500" lnSpcReduction="20000"/>
          </a:bodyPr>
          <a:lstStyle/>
          <a:p>
            <a:pPr marL="514350" indent="-514350">
              <a:buFont typeface="+mj-lt"/>
              <a:buAutoNum type="arabicPeriod"/>
            </a:pPr>
            <a:r>
              <a:rPr lang="en-US" sz="2800" dirty="0" smtClean="0">
                <a:latin typeface="Arial" pitchFamily="34" charset="0"/>
                <a:cs typeface="Arial" pitchFamily="34" charset="0"/>
              </a:rPr>
              <a:t>Attend scientific conferences with Native researchers and Native/Community themes and policy</a:t>
            </a:r>
          </a:p>
          <a:p>
            <a:pPr marL="514350" indent="-514350">
              <a:buFont typeface="+mj-lt"/>
              <a:buAutoNum type="arabicPeriod"/>
            </a:pPr>
            <a:r>
              <a:rPr lang="en-US" sz="2800" dirty="0" smtClean="0">
                <a:latin typeface="Arial" pitchFamily="34" charset="0"/>
                <a:cs typeface="Arial" pitchFamily="34" charset="0"/>
              </a:rPr>
              <a:t>Discuss research methods tailored to individual needs</a:t>
            </a:r>
          </a:p>
          <a:p>
            <a:pPr marL="514350" indent="-514350">
              <a:buNone/>
            </a:pPr>
            <a:r>
              <a:rPr lang="en-US" sz="2800" dirty="0" smtClean="0">
                <a:latin typeface="Arial" pitchFamily="34" charset="0"/>
                <a:cs typeface="Arial" pitchFamily="34" charset="0"/>
              </a:rPr>
              <a:t>          A. Questions, design, statistics, ethics</a:t>
            </a:r>
          </a:p>
          <a:p>
            <a:pPr marL="514350" indent="-514350">
              <a:buNone/>
            </a:pPr>
            <a:r>
              <a:rPr lang="en-US" sz="2800" dirty="0" smtClean="0">
                <a:latin typeface="Arial" pitchFamily="34" charset="0"/>
                <a:cs typeface="Arial" pitchFamily="34" charset="0"/>
              </a:rPr>
              <a:t>          B. Methods in community based research </a:t>
            </a:r>
          </a:p>
          <a:p>
            <a:pPr marL="514350" indent="-514350">
              <a:buNone/>
            </a:pPr>
            <a:r>
              <a:rPr lang="en-US" sz="2800" dirty="0" smtClean="0">
                <a:latin typeface="Arial" pitchFamily="34" charset="0"/>
                <a:cs typeface="Arial" pitchFamily="34" charset="0"/>
              </a:rPr>
              <a:t>3.   Discuss grant applications and management</a:t>
            </a:r>
          </a:p>
          <a:p>
            <a:pPr marL="514350" indent="-514350">
              <a:buNone/>
            </a:pPr>
            <a:r>
              <a:rPr lang="en-US" sz="2800" dirty="0" smtClean="0">
                <a:latin typeface="Arial" pitchFamily="34" charset="0"/>
                <a:cs typeface="Arial" pitchFamily="34" charset="0"/>
              </a:rPr>
              <a:t>          A. Writing proposals, find funding, career </a:t>
            </a:r>
          </a:p>
          <a:p>
            <a:pPr marL="514350" indent="-514350">
              <a:buNone/>
            </a:pPr>
            <a:r>
              <a:rPr lang="en-US" sz="2800" dirty="0" smtClean="0">
                <a:latin typeface="Arial" pitchFamily="34" charset="0"/>
                <a:cs typeface="Arial" pitchFamily="34" charset="0"/>
              </a:rPr>
              <a:t>              development, writing papers, networking</a:t>
            </a:r>
          </a:p>
          <a:p>
            <a:pPr marL="514350" indent="-514350">
              <a:buNone/>
            </a:pPr>
            <a:r>
              <a:rPr lang="en-US" sz="2800" dirty="0" smtClean="0">
                <a:latin typeface="Arial" pitchFamily="34" charset="0"/>
                <a:cs typeface="Arial" pitchFamily="34" charset="0"/>
              </a:rPr>
              <a:t>          B. Budgeting time, effort, and funds</a:t>
            </a:r>
          </a:p>
          <a:p>
            <a:pPr marL="514350" indent="-514350">
              <a:buNone/>
            </a:pPr>
            <a:r>
              <a:rPr lang="en-US" sz="2800" dirty="0" smtClean="0">
                <a:latin typeface="Arial" pitchFamily="34" charset="0"/>
                <a:cs typeface="Arial" pitchFamily="34" charset="0"/>
              </a:rPr>
              <a:t>          C. Mock NIMH review sessions</a:t>
            </a:r>
          </a:p>
          <a:p>
            <a:pPr marL="514350" indent="-514350">
              <a:buNone/>
            </a:pPr>
            <a:r>
              <a:rPr lang="en-US" sz="2800" dirty="0" smtClean="0">
                <a:latin typeface="Arial" pitchFamily="34" charset="0"/>
                <a:cs typeface="Arial" pitchFamily="34" charset="0"/>
              </a:rPr>
              <a:t>4.   Develop Mentee-needs specific Workshops</a:t>
            </a:r>
          </a:p>
          <a:p>
            <a:pPr>
              <a:buNone/>
            </a:pPr>
            <a:endParaRPr lang="en-US" sz="2800" dirty="0" smtClean="0"/>
          </a:p>
          <a:p>
            <a:pPr>
              <a:buNone/>
            </a:pP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86574DFD-821B-4E4C-980E-44312DD4E45B}" type="slidenum">
              <a:rPr lang="en-US" smtClean="0"/>
              <a:pPr/>
              <a:t>13</a:t>
            </a:fld>
            <a:endParaRPr lang="en-US" dirty="0"/>
          </a:p>
        </p:txBody>
      </p:sp>
      <p:pic>
        <p:nvPicPr>
          <p:cNvPr id="5" name="Picture 3" descr="C:\Program Files\Microsoft Office\MEDIA\CAGCAT10\j0157995.wmf"/>
          <p:cNvPicPr>
            <a:picLocks noChangeAspect="1" noChangeArrowheads="1"/>
          </p:cNvPicPr>
          <p:nvPr/>
        </p:nvPicPr>
        <p:blipFill>
          <a:blip r:embed="rId3" cstate="print"/>
          <a:srcRect/>
          <a:stretch>
            <a:fillRect/>
          </a:stretch>
        </p:blipFill>
        <p:spPr bwMode="auto">
          <a:xfrm>
            <a:off x="838200" y="990600"/>
            <a:ext cx="7543800" cy="762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FF0000"/>
                </a:solidFill>
                <a:latin typeface="Tempus Sans ITC" pitchFamily="82" charset="0"/>
              </a:rPr>
              <a:t>Mentee Activities</a:t>
            </a:r>
            <a:endParaRPr lang="en-US" b="1" dirty="0">
              <a:solidFill>
                <a:srgbClr val="FF0000"/>
              </a:solidFill>
              <a:latin typeface="Tempus Sans ITC" pitchFamily="82" charset="0"/>
            </a:endParaRPr>
          </a:p>
        </p:txBody>
      </p:sp>
      <p:sp>
        <p:nvSpPr>
          <p:cNvPr id="4" name="Slide Number Placeholder 3"/>
          <p:cNvSpPr>
            <a:spLocks noGrp="1"/>
          </p:cNvSpPr>
          <p:nvPr>
            <p:ph type="sldNum" sz="quarter" idx="12"/>
          </p:nvPr>
        </p:nvSpPr>
        <p:spPr/>
        <p:txBody>
          <a:bodyPr/>
          <a:lstStyle/>
          <a:p>
            <a:fld id="{86574DFD-821B-4E4C-980E-44312DD4E45B}" type="slidenum">
              <a:rPr lang="en-US" smtClean="0"/>
              <a:pPr/>
              <a:t>14</a:t>
            </a:fld>
            <a:endParaRPr lang="en-US"/>
          </a:p>
        </p:txBody>
      </p:sp>
      <p:pic>
        <p:nvPicPr>
          <p:cNvPr id="67586" name="Picture 2"/>
          <p:cNvPicPr>
            <a:picLocks noGrp="1" noChangeAspect="1" noChangeArrowheads="1"/>
          </p:cNvPicPr>
          <p:nvPr>
            <p:ph idx="1"/>
          </p:nvPr>
        </p:nvPicPr>
        <p:blipFill>
          <a:blip r:embed="rId3" cstate="print"/>
          <a:srcRect/>
          <a:stretch>
            <a:fillRect/>
          </a:stretch>
        </p:blipFill>
        <p:spPr bwMode="auto">
          <a:xfrm>
            <a:off x="203200" y="1143000"/>
            <a:ext cx="3556000" cy="2667000"/>
          </a:xfrm>
          <a:prstGeom prst="rect">
            <a:avLst/>
          </a:prstGeom>
          <a:noFill/>
          <a:ln w="9525">
            <a:noFill/>
            <a:miter lim="800000"/>
            <a:headEnd/>
            <a:tailEnd/>
          </a:ln>
        </p:spPr>
      </p:pic>
      <p:pic>
        <p:nvPicPr>
          <p:cNvPr id="67590" name="Picture 6"/>
          <p:cNvPicPr>
            <a:picLocks noChangeAspect="1" noChangeArrowheads="1"/>
          </p:cNvPicPr>
          <p:nvPr/>
        </p:nvPicPr>
        <p:blipFill>
          <a:blip r:embed="rId4" cstate="print"/>
          <a:srcRect/>
          <a:stretch>
            <a:fillRect/>
          </a:stretch>
        </p:blipFill>
        <p:spPr bwMode="auto">
          <a:xfrm>
            <a:off x="304800" y="3886200"/>
            <a:ext cx="3657726" cy="2743200"/>
          </a:xfrm>
          <a:prstGeom prst="rect">
            <a:avLst/>
          </a:prstGeom>
          <a:noFill/>
          <a:ln w="9525">
            <a:noFill/>
            <a:miter lim="800000"/>
            <a:headEnd/>
            <a:tailEnd/>
          </a:ln>
        </p:spPr>
      </p:pic>
      <p:pic>
        <p:nvPicPr>
          <p:cNvPr id="67591" name="Picture 7"/>
          <p:cNvPicPr>
            <a:picLocks noChangeAspect="1" noChangeArrowheads="1"/>
          </p:cNvPicPr>
          <p:nvPr/>
        </p:nvPicPr>
        <p:blipFill>
          <a:blip r:embed="rId5" cstate="print"/>
          <a:srcRect/>
          <a:stretch>
            <a:fillRect/>
          </a:stretch>
        </p:blipFill>
        <p:spPr bwMode="auto">
          <a:xfrm>
            <a:off x="4572000" y="1219200"/>
            <a:ext cx="2217633" cy="2650754"/>
          </a:xfrm>
          <a:prstGeom prst="rect">
            <a:avLst/>
          </a:prstGeom>
          <a:noFill/>
          <a:ln w="9525">
            <a:noFill/>
            <a:miter lim="800000"/>
            <a:headEnd/>
            <a:tailEnd/>
          </a:ln>
        </p:spPr>
      </p:pic>
      <p:pic>
        <p:nvPicPr>
          <p:cNvPr id="67592" name="Picture 8"/>
          <p:cNvPicPr>
            <a:picLocks noChangeAspect="1" noChangeArrowheads="1"/>
          </p:cNvPicPr>
          <p:nvPr/>
        </p:nvPicPr>
        <p:blipFill>
          <a:blip r:embed="rId6" cstate="print"/>
          <a:srcRect/>
          <a:stretch>
            <a:fillRect/>
          </a:stretch>
        </p:blipFill>
        <p:spPr bwMode="auto">
          <a:xfrm>
            <a:off x="6324600" y="4038600"/>
            <a:ext cx="1943032" cy="2590800"/>
          </a:xfrm>
          <a:prstGeom prst="rect">
            <a:avLst/>
          </a:prstGeom>
          <a:noFill/>
          <a:ln w="9525">
            <a:noFill/>
            <a:miter lim="800000"/>
            <a:headEnd/>
            <a:tailEnd/>
          </a:ln>
        </p:spPr>
      </p:pic>
      <p:pic>
        <p:nvPicPr>
          <p:cNvPr id="3" name="Picture 2" descr="C:\Users\walkerrd\Desktop\162954_1771675172769_1265962107_32078214_2779235_n.jpg"/>
          <p:cNvPicPr>
            <a:picLocks noChangeAspect="1" noChangeArrowheads="1"/>
          </p:cNvPicPr>
          <p:nvPr/>
        </p:nvPicPr>
        <p:blipFill>
          <a:blip r:embed="rId7" cstate="print"/>
          <a:srcRect/>
          <a:stretch>
            <a:fillRect/>
          </a:stretch>
        </p:blipFill>
        <p:spPr bwMode="auto">
          <a:xfrm>
            <a:off x="4114800" y="4038600"/>
            <a:ext cx="1905000" cy="254000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smtClean="0">
                <a:solidFill>
                  <a:srgbClr val="FF0000"/>
                </a:solidFill>
                <a:latin typeface="Tempus Sans ITC" pitchFamily="82" charset="0"/>
              </a:rPr>
              <a:t>Adding to the Pipeline</a:t>
            </a:r>
            <a:endParaRPr lang="en-US" b="1" dirty="0">
              <a:solidFill>
                <a:srgbClr val="FF0000"/>
              </a:solidFill>
              <a:latin typeface="Tempus Sans ITC" pitchFamily="82" charset="0"/>
            </a:endParaRPr>
          </a:p>
        </p:txBody>
      </p:sp>
      <p:sp>
        <p:nvSpPr>
          <p:cNvPr id="4" name="Slide Number Placeholder 3"/>
          <p:cNvSpPr>
            <a:spLocks noGrp="1"/>
          </p:cNvSpPr>
          <p:nvPr>
            <p:ph type="sldNum" sz="quarter" idx="12"/>
          </p:nvPr>
        </p:nvSpPr>
        <p:spPr/>
        <p:txBody>
          <a:bodyPr/>
          <a:lstStyle/>
          <a:p>
            <a:fld id="{86574DFD-821B-4E4C-980E-44312DD4E45B}" type="slidenum">
              <a:rPr lang="en-US" smtClean="0"/>
              <a:pPr/>
              <a:t>15</a:t>
            </a:fld>
            <a:endParaRPr lang="en-US"/>
          </a:p>
        </p:txBody>
      </p:sp>
      <p:pic>
        <p:nvPicPr>
          <p:cNvPr id="5" name="Content Placeholder 4"/>
          <p:cNvPicPr>
            <a:picLocks noGrp="1" noChangeAspect="1" noChangeArrowheads="1"/>
          </p:cNvPicPr>
          <p:nvPr>
            <p:ph idx="1"/>
          </p:nvPr>
        </p:nvPicPr>
        <p:blipFill>
          <a:blip r:embed="rId3" cstate="print"/>
          <a:srcRect/>
          <a:stretch>
            <a:fillRect/>
          </a:stretch>
        </p:blipFill>
        <p:spPr bwMode="auto">
          <a:xfrm>
            <a:off x="5410200" y="3810000"/>
            <a:ext cx="3351156" cy="2819400"/>
          </a:xfrm>
          <a:prstGeom prst="rect">
            <a:avLst/>
          </a:prstGeom>
          <a:noFill/>
          <a:ln w="9525">
            <a:noFill/>
            <a:miter lim="800000"/>
            <a:headEnd/>
            <a:tailEnd/>
          </a:ln>
        </p:spPr>
      </p:pic>
      <p:pic>
        <p:nvPicPr>
          <p:cNvPr id="69634" name="Picture 2"/>
          <p:cNvPicPr>
            <a:picLocks noChangeAspect="1" noChangeArrowheads="1"/>
          </p:cNvPicPr>
          <p:nvPr/>
        </p:nvPicPr>
        <p:blipFill>
          <a:blip r:embed="rId4" cstate="print"/>
          <a:srcRect/>
          <a:stretch>
            <a:fillRect/>
          </a:stretch>
        </p:blipFill>
        <p:spPr bwMode="auto">
          <a:xfrm>
            <a:off x="3429000" y="990600"/>
            <a:ext cx="5357350" cy="2469968"/>
          </a:xfrm>
          <a:prstGeom prst="rect">
            <a:avLst/>
          </a:prstGeom>
          <a:noFill/>
          <a:ln w="9525">
            <a:noFill/>
            <a:miter lim="800000"/>
            <a:headEnd/>
            <a:tailEnd/>
          </a:ln>
        </p:spPr>
      </p:pic>
      <p:pic>
        <p:nvPicPr>
          <p:cNvPr id="66562" name="Picture 2"/>
          <p:cNvPicPr>
            <a:picLocks noChangeAspect="1" noChangeArrowheads="1"/>
          </p:cNvPicPr>
          <p:nvPr/>
        </p:nvPicPr>
        <p:blipFill>
          <a:blip r:embed="rId5" cstate="print"/>
          <a:srcRect/>
          <a:stretch>
            <a:fillRect/>
          </a:stretch>
        </p:blipFill>
        <p:spPr bwMode="auto">
          <a:xfrm>
            <a:off x="228600" y="990600"/>
            <a:ext cx="2952750" cy="2514600"/>
          </a:xfrm>
          <a:prstGeom prst="rect">
            <a:avLst/>
          </a:prstGeom>
          <a:noFill/>
          <a:ln w="9525">
            <a:noFill/>
            <a:miter lim="800000"/>
            <a:headEnd/>
            <a:tailEnd/>
          </a:ln>
        </p:spPr>
      </p:pic>
      <p:pic>
        <p:nvPicPr>
          <p:cNvPr id="66563" name="Picture 3" descr="C:\Users\walkerrd\Desktop\img_2597.jpg"/>
          <p:cNvPicPr>
            <a:picLocks noChangeAspect="1" noChangeArrowheads="1"/>
          </p:cNvPicPr>
          <p:nvPr/>
        </p:nvPicPr>
        <p:blipFill>
          <a:blip r:embed="rId6" cstate="print"/>
          <a:srcRect/>
          <a:stretch>
            <a:fillRect/>
          </a:stretch>
        </p:blipFill>
        <p:spPr bwMode="auto">
          <a:xfrm>
            <a:off x="304800" y="3581400"/>
            <a:ext cx="4343400" cy="30289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10600" cy="1417638"/>
          </a:xfrm>
        </p:spPr>
        <p:txBody>
          <a:bodyPr>
            <a:normAutofit/>
          </a:bodyPr>
          <a:lstStyle/>
          <a:p>
            <a:r>
              <a:rPr lang="en-US" b="1" dirty="0" smtClean="0">
                <a:solidFill>
                  <a:srgbClr val="FF0000"/>
                </a:solidFill>
                <a:latin typeface="Tempus Sans ITC" pitchFamily="82" charset="0"/>
              </a:rPr>
              <a:t>Meet and Interact with Leadership</a:t>
            </a:r>
            <a:endParaRPr lang="en-US" b="1" dirty="0">
              <a:solidFill>
                <a:srgbClr val="FF0000"/>
              </a:solidFill>
              <a:latin typeface="Tempus Sans ITC" pitchFamily="82" charset="0"/>
            </a:endParaRPr>
          </a:p>
        </p:txBody>
      </p:sp>
      <p:sp>
        <p:nvSpPr>
          <p:cNvPr id="4" name="Slide Number Placeholder 3"/>
          <p:cNvSpPr>
            <a:spLocks noGrp="1"/>
          </p:cNvSpPr>
          <p:nvPr>
            <p:ph type="sldNum" sz="quarter" idx="12"/>
          </p:nvPr>
        </p:nvSpPr>
        <p:spPr/>
        <p:txBody>
          <a:bodyPr/>
          <a:lstStyle/>
          <a:p>
            <a:fld id="{86574DFD-821B-4E4C-980E-44312DD4E45B}" type="slidenum">
              <a:rPr lang="en-US" smtClean="0"/>
              <a:pPr/>
              <a:t>16</a:t>
            </a:fld>
            <a:endParaRPr lang="en-US"/>
          </a:p>
        </p:txBody>
      </p:sp>
      <p:pic>
        <p:nvPicPr>
          <p:cNvPr id="68610" name="Picture 2"/>
          <p:cNvPicPr>
            <a:picLocks noGrp="1" noChangeAspect="1" noChangeArrowheads="1"/>
          </p:cNvPicPr>
          <p:nvPr>
            <p:ph idx="1"/>
          </p:nvPr>
        </p:nvPicPr>
        <p:blipFill>
          <a:blip r:embed="rId3" cstate="print"/>
          <a:srcRect/>
          <a:stretch>
            <a:fillRect/>
          </a:stretch>
        </p:blipFill>
        <p:spPr bwMode="auto">
          <a:xfrm>
            <a:off x="3787826" y="1143000"/>
            <a:ext cx="4735332" cy="2438400"/>
          </a:xfrm>
          <a:prstGeom prst="rect">
            <a:avLst/>
          </a:prstGeom>
          <a:noFill/>
          <a:ln w="9525">
            <a:noFill/>
            <a:miter lim="800000"/>
            <a:headEnd/>
            <a:tailEnd/>
          </a:ln>
        </p:spPr>
      </p:pic>
      <p:pic>
        <p:nvPicPr>
          <p:cNvPr id="68613" name="Picture 5"/>
          <p:cNvPicPr>
            <a:picLocks noChangeAspect="1" noChangeArrowheads="1"/>
          </p:cNvPicPr>
          <p:nvPr/>
        </p:nvPicPr>
        <p:blipFill>
          <a:blip r:embed="rId4" cstate="print"/>
          <a:srcRect/>
          <a:stretch>
            <a:fillRect/>
          </a:stretch>
        </p:blipFill>
        <p:spPr bwMode="auto">
          <a:xfrm>
            <a:off x="685800" y="990600"/>
            <a:ext cx="3124200" cy="2533883"/>
          </a:xfrm>
          <a:prstGeom prst="rect">
            <a:avLst/>
          </a:prstGeom>
          <a:noFill/>
          <a:ln w="9525">
            <a:noFill/>
            <a:miter lim="800000"/>
            <a:headEnd/>
            <a:tailEnd/>
          </a:ln>
        </p:spPr>
      </p:pic>
      <p:pic>
        <p:nvPicPr>
          <p:cNvPr id="68614" name="Picture 6"/>
          <p:cNvPicPr>
            <a:picLocks noChangeAspect="1" noChangeArrowheads="1"/>
          </p:cNvPicPr>
          <p:nvPr/>
        </p:nvPicPr>
        <p:blipFill>
          <a:blip r:embed="rId5" cstate="print"/>
          <a:srcRect/>
          <a:stretch>
            <a:fillRect/>
          </a:stretch>
        </p:blipFill>
        <p:spPr bwMode="auto">
          <a:xfrm>
            <a:off x="2590799" y="3505200"/>
            <a:ext cx="2700923" cy="3048000"/>
          </a:xfrm>
          <a:prstGeom prst="rect">
            <a:avLst/>
          </a:prstGeom>
          <a:noFill/>
          <a:ln w="9525">
            <a:noFill/>
            <a:miter lim="800000"/>
            <a:headEnd/>
            <a:tailEnd/>
          </a:ln>
        </p:spPr>
      </p:pic>
      <p:pic>
        <p:nvPicPr>
          <p:cNvPr id="68615" name="Picture 7"/>
          <p:cNvPicPr>
            <a:picLocks noChangeAspect="1" noChangeArrowheads="1"/>
          </p:cNvPicPr>
          <p:nvPr/>
        </p:nvPicPr>
        <p:blipFill>
          <a:blip r:embed="rId6" cstate="print"/>
          <a:srcRect/>
          <a:stretch>
            <a:fillRect/>
          </a:stretch>
        </p:blipFill>
        <p:spPr bwMode="auto">
          <a:xfrm>
            <a:off x="184826" y="3505200"/>
            <a:ext cx="2405974" cy="3056238"/>
          </a:xfrm>
          <a:prstGeom prst="rect">
            <a:avLst/>
          </a:prstGeom>
          <a:noFill/>
          <a:ln w="9525">
            <a:noFill/>
            <a:miter lim="800000"/>
            <a:headEnd/>
            <a:tailEnd/>
          </a:ln>
        </p:spPr>
      </p:pic>
      <p:pic>
        <p:nvPicPr>
          <p:cNvPr id="68616" name="Picture 8"/>
          <p:cNvPicPr>
            <a:picLocks noChangeAspect="1" noChangeArrowheads="1"/>
          </p:cNvPicPr>
          <p:nvPr/>
        </p:nvPicPr>
        <p:blipFill>
          <a:blip r:embed="rId7" cstate="print"/>
          <a:srcRect/>
          <a:stretch>
            <a:fillRect/>
          </a:stretch>
        </p:blipFill>
        <p:spPr bwMode="auto">
          <a:xfrm>
            <a:off x="5257800" y="3505200"/>
            <a:ext cx="3237747" cy="2971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b="1" dirty="0" smtClean="0">
                <a:solidFill>
                  <a:srgbClr val="C00000"/>
                </a:solidFill>
                <a:latin typeface="Tempus Sans ITC" pitchFamily="82" charset="0"/>
              </a:rPr>
              <a:t>Future Plans</a:t>
            </a:r>
            <a:endParaRPr lang="en-US" b="1" dirty="0">
              <a:solidFill>
                <a:srgbClr val="C00000"/>
              </a:solidFill>
              <a:latin typeface="Tempus Sans ITC" pitchFamily="82" charset="0"/>
            </a:endParaRPr>
          </a:p>
        </p:txBody>
      </p:sp>
      <p:sp>
        <p:nvSpPr>
          <p:cNvPr id="3" name="Content Placeholder 2"/>
          <p:cNvSpPr>
            <a:spLocks noGrp="1"/>
          </p:cNvSpPr>
          <p:nvPr>
            <p:ph sz="half" idx="1"/>
          </p:nvPr>
        </p:nvSpPr>
        <p:spPr>
          <a:xfrm>
            <a:off x="228600" y="1447800"/>
            <a:ext cx="4724400" cy="4876800"/>
          </a:xfrm>
        </p:spPr>
        <p:txBody>
          <a:bodyPr>
            <a:normAutofit fontScale="77500" lnSpcReduction="20000"/>
          </a:bodyPr>
          <a:lstStyle/>
          <a:p>
            <a:pPr marL="514350" indent="-514350"/>
            <a:r>
              <a:rPr lang="en-US" dirty="0" smtClean="0">
                <a:latin typeface="Arial" pitchFamily="34" charset="0"/>
                <a:cs typeface="Arial" pitchFamily="34" charset="0"/>
              </a:rPr>
              <a:t>Recruit new mentees each year</a:t>
            </a:r>
          </a:p>
          <a:p>
            <a:pPr marL="514350" indent="-514350"/>
            <a:r>
              <a:rPr lang="en-US" dirty="0" smtClean="0">
                <a:latin typeface="Arial" pitchFamily="34" charset="0"/>
                <a:cs typeface="Arial" pitchFamily="34" charset="0"/>
              </a:rPr>
              <a:t>Further refine the mentor role and recruit new mentors</a:t>
            </a:r>
          </a:p>
          <a:p>
            <a:pPr marL="514350" indent="-514350"/>
            <a:r>
              <a:rPr lang="en-US" dirty="0" smtClean="0">
                <a:latin typeface="Arial" pitchFamily="34" charset="0"/>
                <a:cs typeface="Arial" pitchFamily="34" charset="0"/>
              </a:rPr>
              <a:t>Recruit new senior non-Native researchers as associates</a:t>
            </a:r>
          </a:p>
          <a:p>
            <a:pPr marL="514350" indent="-514350"/>
            <a:r>
              <a:rPr lang="en-US" dirty="0" smtClean="0">
                <a:latin typeface="Arial" pitchFamily="34" charset="0"/>
                <a:cs typeface="Arial" pitchFamily="34" charset="0"/>
              </a:rPr>
              <a:t>Continue to develop relationships with the IHS and professional health organizations</a:t>
            </a:r>
          </a:p>
          <a:p>
            <a:pPr marL="514350" indent="-514350"/>
            <a:r>
              <a:rPr lang="en-US" dirty="0" smtClean="0">
                <a:latin typeface="Arial" pitchFamily="34" charset="0"/>
                <a:cs typeface="Arial" pitchFamily="34" charset="0"/>
              </a:rPr>
              <a:t>Continue to develop a National University Consortium for Native Health Research</a:t>
            </a:r>
          </a:p>
          <a:p>
            <a:pPr marL="514350" indent="-514350"/>
            <a:r>
              <a:rPr lang="en-US" dirty="0" smtClean="0">
                <a:latin typeface="Arial" pitchFamily="34" charset="0"/>
                <a:cs typeface="Arial" pitchFamily="34" charset="0"/>
              </a:rPr>
              <a:t>Apply for National Mentoring Network Grant</a:t>
            </a:r>
          </a:p>
        </p:txBody>
      </p:sp>
      <p:sp>
        <p:nvSpPr>
          <p:cNvPr id="5" name="Slide Number Placeholder 4"/>
          <p:cNvSpPr>
            <a:spLocks noGrp="1"/>
          </p:cNvSpPr>
          <p:nvPr>
            <p:ph type="sldNum" sz="quarter" idx="12"/>
          </p:nvPr>
        </p:nvSpPr>
        <p:spPr/>
        <p:txBody>
          <a:bodyPr/>
          <a:lstStyle/>
          <a:p>
            <a:fld id="{86574DFD-821B-4E4C-980E-44312DD4E45B}" type="slidenum">
              <a:rPr lang="en-US" smtClean="0"/>
              <a:pPr/>
              <a:t>17</a:t>
            </a:fld>
            <a:endParaRPr lang="en-US"/>
          </a:p>
        </p:txBody>
      </p:sp>
      <p:pic>
        <p:nvPicPr>
          <p:cNvPr id="90114" name="Picture 2"/>
          <p:cNvPicPr>
            <a:picLocks noGrp="1" noChangeAspect="1" noChangeArrowheads="1"/>
          </p:cNvPicPr>
          <p:nvPr>
            <p:ph sz="half" idx="2"/>
          </p:nvPr>
        </p:nvPicPr>
        <p:blipFill>
          <a:blip r:embed="rId3" cstate="print"/>
          <a:srcRect/>
          <a:stretch>
            <a:fillRect/>
          </a:stretch>
        </p:blipFill>
        <p:spPr bwMode="auto">
          <a:xfrm>
            <a:off x="5181600" y="3672618"/>
            <a:ext cx="3222653" cy="2575781"/>
          </a:xfrm>
          <a:prstGeom prst="rect">
            <a:avLst/>
          </a:prstGeom>
          <a:noFill/>
          <a:ln w="9525">
            <a:noFill/>
            <a:miter lim="800000"/>
            <a:headEnd/>
            <a:tailEnd/>
          </a:ln>
        </p:spPr>
      </p:pic>
      <p:pic>
        <p:nvPicPr>
          <p:cNvPr id="90115" name="Picture 3"/>
          <p:cNvPicPr>
            <a:picLocks noChangeAspect="1" noChangeArrowheads="1"/>
          </p:cNvPicPr>
          <p:nvPr/>
        </p:nvPicPr>
        <p:blipFill>
          <a:blip r:embed="rId4" cstate="print"/>
          <a:srcRect/>
          <a:stretch>
            <a:fillRect/>
          </a:stretch>
        </p:blipFill>
        <p:spPr bwMode="auto">
          <a:xfrm>
            <a:off x="5562600" y="1371600"/>
            <a:ext cx="2279650" cy="2075280"/>
          </a:xfrm>
          <a:prstGeom prst="rect">
            <a:avLst/>
          </a:prstGeom>
          <a:noFill/>
          <a:ln w="9525">
            <a:noFill/>
            <a:miter lim="800000"/>
            <a:headEnd/>
            <a:tailEnd/>
          </a:ln>
        </p:spPr>
      </p:pic>
      <p:pic>
        <p:nvPicPr>
          <p:cNvPr id="7" name="Picture 3" descr="C:\Program Files\Microsoft Office\MEDIA\CAGCAT10\j0157995.wmf"/>
          <p:cNvPicPr>
            <a:picLocks noChangeAspect="1" noChangeArrowheads="1"/>
          </p:cNvPicPr>
          <p:nvPr/>
        </p:nvPicPr>
        <p:blipFill>
          <a:blip r:embed="rId5" cstate="print"/>
          <a:srcRect/>
          <a:stretch>
            <a:fillRect/>
          </a:stretch>
        </p:blipFill>
        <p:spPr bwMode="auto">
          <a:xfrm>
            <a:off x="838200" y="990600"/>
            <a:ext cx="7543800" cy="762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2"/>
          <p:cNvSpPr>
            <a:spLocks noGrp="1"/>
          </p:cNvSpPr>
          <p:nvPr>
            <p:ph type="sldNum" sz="quarter" idx="11"/>
          </p:nvPr>
        </p:nvSpPr>
        <p:spPr>
          <a:noFill/>
        </p:spPr>
        <p:txBody>
          <a:bodyPr/>
          <a:lstStyle/>
          <a:p>
            <a:fld id="{850DB559-CC6B-4B01-88AD-7031EA2386E8}" type="slidenum">
              <a:rPr lang="en-US" smtClean="0"/>
              <a:pPr/>
              <a:t>18</a:t>
            </a:fld>
            <a:endParaRPr lang="en-US" smtClean="0"/>
          </a:p>
        </p:txBody>
      </p:sp>
      <p:graphicFrame>
        <p:nvGraphicFramePr>
          <p:cNvPr id="6146" name="Object 2"/>
          <p:cNvGraphicFramePr>
            <a:graphicFrameLocks noChangeAspect="1"/>
          </p:cNvGraphicFramePr>
          <p:nvPr/>
        </p:nvGraphicFramePr>
        <p:xfrm>
          <a:off x="3462754" y="1447800"/>
          <a:ext cx="4995445" cy="4497388"/>
        </p:xfrm>
        <a:graphic>
          <a:graphicData uri="http://schemas.openxmlformats.org/presentationml/2006/ole">
            <p:oleObj spid="_x0000_s1026" name="Slide" r:id="rId4" imgW="4572000" imgH="3429000" progId="PowerPoint.Slide.8">
              <p:embed/>
            </p:oleObj>
          </a:graphicData>
        </a:graphic>
      </p:graphicFrame>
      <p:sp>
        <p:nvSpPr>
          <p:cNvPr id="6148" name="Rectangle 3"/>
          <p:cNvSpPr>
            <a:spLocks noChangeArrowheads="1"/>
          </p:cNvSpPr>
          <p:nvPr/>
        </p:nvSpPr>
        <p:spPr bwMode="auto">
          <a:xfrm>
            <a:off x="0" y="2057401"/>
            <a:ext cx="3200400" cy="4524315"/>
          </a:xfrm>
          <a:prstGeom prst="rect">
            <a:avLst/>
          </a:prstGeom>
          <a:noFill/>
          <a:ln w="9525">
            <a:noFill/>
            <a:miter lim="800000"/>
            <a:headEnd/>
            <a:tailEnd/>
          </a:ln>
        </p:spPr>
        <p:txBody>
          <a:bodyPr wrap="square">
            <a:spAutoFit/>
          </a:bodyPr>
          <a:lstStyle/>
          <a:p>
            <a:pPr algn="r">
              <a:lnSpc>
                <a:spcPct val="150000"/>
              </a:lnSpc>
            </a:pPr>
            <a:r>
              <a:rPr lang="en-US" sz="2400" b="1" dirty="0">
                <a:solidFill>
                  <a:srgbClr val="C00000"/>
                </a:solidFill>
                <a:latin typeface="Tempus Sans ITC" pitchFamily="82" charset="0"/>
              </a:rPr>
              <a:t>Contact us at</a:t>
            </a:r>
          </a:p>
          <a:p>
            <a:pPr algn="r">
              <a:lnSpc>
                <a:spcPct val="150000"/>
              </a:lnSpc>
            </a:pPr>
            <a:r>
              <a:rPr lang="en-US" sz="2400" b="1" dirty="0" smtClean="0">
                <a:solidFill>
                  <a:srgbClr val="C00000"/>
                </a:solidFill>
                <a:latin typeface="Tempus Sans ITC" pitchFamily="82" charset="0"/>
              </a:rPr>
              <a:t>503.494.3703</a:t>
            </a:r>
            <a:endParaRPr lang="en-US" sz="2400" b="1" dirty="0">
              <a:solidFill>
                <a:srgbClr val="C00000"/>
              </a:solidFill>
              <a:latin typeface="Tempus Sans ITC" pitchFamily="82" charset="0"/>
            </a:endParaRPr>
          </a:p>
          <a:p>
            <a:pPr algn="r">
              <a:lnSpc>
                <a:spcPct val="150000"/>
              </a:lnSpc>
            </a:pPr>
            <a:r>
              <a:rPr lang="en-US" sz="2400" b="1" dirty="0">
                <a:solidFill>
                  <a:srgbClr val="C00000"/>
                </a:solidFill>
                <a:latin typeface="Tempus Sans ITC" pitchFamily="82" charset="0"/>
              </a:rPr>
              <a:t>E-mail</a:t>
            </a:r>
          </a:p>
          <a:p>
            <a:pPr algn="r">
              <a:lnSpc>
                <a:spcPct val="150000"/>
              </a:lnSpc>
            </a:pPr>
            <a:r>
              <a:rPr lang="en-US" sz="2400" b="1" dirty="0" smtClean="0">
                <a:solidFill>
                  <a:srgbClr val="C00000"/>
                </a:solidFill>
                <a:latin typeface="Tempus Sans ITC" pitchFamily="82" charset="0"/>
              </a:rPr>
              <a:t>Dale </a:t>
            </a:r>
            <a:r>
              <a:rPr lang="en-US" sz="2400" b="1" dirty="0">
                <a:solidFill>
                  <a:srgbClr val="C00000"/>
                </a:solidFill>
                <a:latin typeface="Tempus Sans ITC" pitchFamily="82" charset="0"/>
              </a:rPr>
              <a:t>Walker, MD</a:t>
            </a:r>
          </a:p>
          <a:p>
            <a:pPr algn="r">
              <a:lnSpc>
                <a:spcPct val="150000"/>
              </a:lnSpc>
            </a:pPr>
            <a:r>
              <a:rPr lang="en-US" sz="2400" b="1" dirty="0">
                <a:solidFill>
                  <a:srgbClr val="C00000"/>
                </a:solidFill>
                <a:latin typeface="Tempus Sans ITC" pitchFamily="82" charset="0"/>
              </a:rPr>
              <a:t>onesky@ohsu.edu</a:t>
            </a:r>
          </a:p>
          <a:p>
            <a:pPr algn="r">
              <a:lnSpc>
                <a:spcPct val="150000"/>
              </a:lnSpc>
            </a:pPr>
            <a:r>
              <a:rPr lang="en-US" sz="2400" b="1" dirty="0">
                <a:solidFill>
                  <a:srgbClr val="C00000"/>
                </a:solidFill>
                <a:latin typeface="Tempus Sans ITC" pitchFamily="82" charset="0"/>
              </a:rPr>
              <a:t>Or visit our website:</a:t>
            </a:r>
          </a:p>
          <a:p>
            <a:pPr algn="r">
              <a:lnSpc>
                <a:spcPct val="150000"/>
              </a:lnSpc>
            </a:pPr>
            <a:r>
              <a:rPr lang="en-US" sz="2400" b="1" dirty="0" smtClean="0">
                <a:solidFill>
                  <a:srgbClr val="C00000"/>
                </a:solidFill>
                <a:latin typeface="Tempus Sans ITC" pitchFamily="82" charset="0"/>
                <a:hlinkClick r:id="rId5"/>
              </a:rPr>
              <a:t>www.oneskycenter.org</a:t>
            </a:r>
            <a:endParaRPr lang="en-US" sz="2400" b="1" dirty="0" smtClean="0">
              <a:solidFill>
                <a:srgbClr val="C00000"/>
              </a:solidFill>
              <a:latin typeface="Tempus Sans ITC" pitchFamily="82" charset="0"/>
            </a:endParaRPr>
          </a:p>
          <a:p>
            <a:pPr algn="r">
              <a:lnSpc>
                <a:spcPct val="150000"/>
              </a:lnSpc>
            </a:pPr>
            <a:endParaRPr lang="en-US" sz="2400" b="1" dirty="0">
              <a:solidFill>
                <a:srgbClr val="C00000"/>
              </a:solidFill>
              <a:latin typeface="Tempus Sans ITC" pitchFamily="82" charset="0"/>
            </a:endParaRPr>
          </a:p>
        </p:txBody>
      </p:sp>
      <p:pic>
        <p:nvPicPr>
          <p:cNvPr id="6" name="Picture 15" descr="OneSkyCenterLogoblackbkrd"/>
          <p:cNvPicPr>
            <a:picLocks noChangeAspect="1" noChangeArrowheads="1"/>
          </p:cNvPicPr>
          <p:nvPr/>
        </p:nvPicPr>
        <p:blipFill>
          <a:blip r:embed="rId6" cstate="print">
            <a:clrChange>
              <a:clrFrom>
                <a:srgbClr val="000000"/>
              </a:clrFrom>
              <a:clrTo>
                <a:srgbClr val="000000">
                  <a:alpha val="0"/>
                </a:srgbClr>
              </a:clrTo>
            </a:clrChange>
          </a:blip>
          <a:srcRect/>
          <a:stretch>
            <a:fillRect/>
          </a:stretch>
        </p:blipFill>
        <p:spPr bwMode="auto">
          <a:xfrm>
            <a:off x="533400" y="381000"/>
            <a:ext cx="1615758" cy="1600200"/>
          </a:xfrm>
          <a:prstGeom prst="rect">
            <a:avLst/>
          </a:prstGeom>
          <a:noFill/>
          <a:ln w="9525">
            <a:noFill/>
            <a:miter lim="800000"/>
            <a:headEnd/>
            <a:tailEnd/>
          </a:ln>
        </p:spPr>
      </p:pic>
      <p:pic>
        <p:nvPicPr>
          <p:cNvPr id="7" name="Picture 3" descr="C:\Program Files\Microsoft Office\MEDIA\CAGCAT10\j0157995.wmf"/>
          <p:cNvPicPr>
            <a:picLocks noChangeAspect="1" noChangeArrowheads="1"/>
          </p:cNvPicPr>
          <p:nvPr/>
        </p:nvPicPr>
        <p:blipFill>
          <a:blip r:embed="rId7" cstate="print"/>
          <a:srcRect/>
          <a:stretch>
            <a:fillRect/>
          </a:stretch>
        </p:blipFill>
        <p:spPr bwMode="auto">
          <a:xfrm flipV="1">
            <a:off x="3505200" y="1066799"/>
            <a:ext cx="4876800" cy="4926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normAutofit fontScale="90000"/>
          </a:bodyPr>
          <a:lstStyle/>
          <a:p>
            <a:r>
              <a:rPr lang="en-US" dirty="0" smtClean="0"/>
              <a:t> </a:t>
            </a:r>
            <a:br>
              <a:rPr lang="en-US" dirty="0" smtClean="0"/>
            </a:br>
            <a:r>
              <a:rPr lang="en-US" b="1" dirty="0" smtClean="0">
                <a:solidFill>
                  <a:srgbClr val="FF0000"/>
                </a:solidFill>
                <a:latin typeface="Tempus Sans ITC" pitchFamily="82" charset="0"/>
              </a:rPr>
              <a:t>Mentee Successes</a:t>
            </a:r>
            <a:r>
              <a:rPr lang="en-US" dirty="0" smtClean="0"/>
              <a:t/>
            </a:r>
            <a:br>
              <a:rPr lang="en-US" dirty="0" smtClean="0"/>
            </a:br>
            <a:endParaRPr lang="en-US" dirty="0"/>
          </a:p>
        </p:txBody>
      </p:sp>
      <p:sp>
        <p:nvSpPr>
          <p:cNvPr id="3" name="Content Placeholder 2"/>
          <p:cNvSpPr>
            <a:spLocks noGrp="1"/>
          </p:cNvSpPr>
          <p:nvPr>
            <p:ph idx="1"/>
          </p:nvPr>
        </p:nvSpPr>
        <p:spPr>
          <a:xfrm>
            <a:off x="685800" y="1143000"/>
            <a:ext cx="8153400" cy="5334000"/>
          </a:xfrm>
        </p:spPr>
        <p:txBody>
          <a:bodyPr>
            <a:normAutofit fontScale="77500" lnSpcReduction="20000"/>
          </a:bodyPr>
          <a:lstStyle/>
          <a:p>
            <a:pPr lvl="0"/>
            <a:r>
              <a:rPr lang="en-US" sz="3400" dirty="0" smtClean="0"/>
              <a:t>1  New Faculty appointment</a:t>
            </a:r>
          </a:p>
          <a:p>
            <a:pPr lvl="0"/>
            <a:r>
              <a:rPr lang="en-US" sz="3400" dirty="0" smtClean="0"/>
              <a:t>4  Graduates (2-PhD, 1 DO, 1 MPH)</a:t>
            </a:r>
          </a:p>
          <a:p>
            <a:pPr lvl="0"/>
            <a:r>
              <a:rPr lang="en-US" sz="3400" dirty="0" smtClean="0"/>
              <a:t>3  Admissions (2- MPH, 1- PhD)</a:t>
            </a:r>
          </a:p>
          <a:p>
            <a:pPr lvl="0"/>
            <a:r>
              <a:rPr lang="en-US" sz="3400" dirty="0" smtClean="0"/>
              <a:t>2  Grad School Applicants (1 - MPH, 1-  MD)</a:t>
            </a:r>
          </a:p>
          <a:p>
            <a:pPr lvl="0"/>
            <a:r>
              <a:rPr lang="en-US" sz="3400" dirty="0" smtClean="0"/>
              <a:t>1  Funded Grant</a:t>
            </a:r>
          </a:p>
          <a:p>
            <a:pPr lvl="0"/>
            <a:r>
              <a:rPr lang="en-US" sz="3400" dirty="0" smtClean="0"/>
              <a:t>Numerous Publications &amp; Presentations</a:t>
            </a:r>
          </a:p>
          <a:p>
            <a:pPr lvl="0"/>
            <a:r>
              <a:rPr lang="en-US" sz="3400" dirty="0" smtClean="0"/>
              <a:t>3  Grants in Preparation</a:t>
            </a:r>
          </a:p>
          <a:p>
            <a:pPr lvl="0"/>
            <a:r>
              <a:rPr lang="en-US" sz="3400" dirty="0" smtClean="0"/>
              <a:t>2  Post – Doc Fellows</a:t>
            </a:r>
          </a:p>
          <a:p>
            <a:pPr lvl="0"/>
            <a:r>
              <a:rPr lang="en-US" sz="3400" dirty="0" smtClean="0"/>
              <a:t>2  On-going Research Projects (Funded)</a:t>
            </a:r>
          </a:p>
          <a:p>
            <a:pPr lvl="0"/>
            <a:r>
              <a:rPr lang="en-US" sz="3400" dirty="0" smtClean="0"/>
              <a:t>National Leadership Roles</a:t>
            </a:r>
          </a:p>
          <a:p>
            <a:pPr lvl="0"/>
            <a:r>
              <a:rPr lang="en-US" sz="3400" dirty="0" smtClean="0"/>
              <a:t>Post-Doc Fellowship Explorations</a:t>
            </a:r>
          </a:p>
          <a:p>
            <a:pPr lvl="0"/>
            <a:r>
              <a:rPr lang="en-US" sz="3400" dirty="0" smtClean="0"/>
              <a:t>“Waiting List” of identified graduate students</a:t>
            </a:r>
          </a:p>
          <a:p>
            <a:pPr lvl="0"/>
            <a:r>
              <a:rPr lang="en-US" sz="3400" dirty="0" smtClean="0"/>
              <a:t>Annual Conference &amp; Focused Workshop</a:t>
            </a:r>
          </a:p>
          <a:p>
            <a:endParaRPr lang="en-US" dirty="0"/>
          </a:p>
        </p:txBody>
      </p:sp>
      <p:sp>
        <p:nvSpPr>
          <p:cNvPr id="4" name="Slide Number Placeholder 3"/>
          <p:cNvSpPr>
            <a:spLocks noGrp="1"/>
          </p:cNvSpPr>
          <p:nvPr>
            <p:ph type="sldNum" sz="quarter" idx="12"/>
          </p:nvPr>
        </p:nvSpPr>
        <p:spPr/>
        <p:txBody>
          <a:bodyPr/>
          <a:lstStyle/>
          <a:p>
            <a:fld id="{86574DFD-821B-4E4C-980E-44312DD4E45B}"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19200"/>
          </a:xfrm>
        </p:spPr>
        <p:txBody>
          <a:bodyPr>
            <a:normAutofit/>
          </a:bodyPr>
          <a:lstStyle/>
          <a:p>
            <a:pPr>
              <a:defRPr/>
            </a:pPr>
            <a:r>
              <a:rPr lang="en-US" b="1" kern="0" dirty="0" smtClean="0">
                <a:solidFill>
                  <a:srgbClr val="C00000"/>
                </a:solidFill>
                <a:latin typeface="Tempus Sans ITC"/>
              </a:rPr>
              <a:t>Presentation Objectives</a:t>
            </a:r>
            <a:endParaRPr lang="en-US" dirty="0">
              <a:solidFill>
                <a:srgbClr val="C00000"/>
              </a:solidFill>
            </a:endParaRPr>
          </a:p>
        </p:txBody>
      </p:sp>
      <p:sp>
        <p:nvSpPr>
          <p:cNvPr id="61443" name="Content Placeholder 2"/>
          <p:cNvSpPr>
            <a:spLocks noGrp="1"/>
          </p:cNvSpPr>
          <p:nvPr>
            <p:ph idx="1"/>
          </p:nvPr>
        </p:nvSpPr>
        <p:spPr>
          <a:xfrm>
            <a:off x="1143000" y="1905000"/>
            <a:ext cx="7239000" cy="4449763"/>
          </a:xfrm>
        </p:spPr>
        <p:txBody>
          <a:bodyPr>
            <a:normAutofit/>
          </a:bodyPr>
          <a:lstStyle/>
          <a:p>
            <a:r>
              <a:rPr lang="en-US" dirty="0" smtClean="0">
                <a:latin typeface="Arial" pitchFamily="34" charset="0"/>
                <a:cs typeface="Arial" pitchFamily="34" charset="0"/>
              </a:rPr>
              <a:t>Introduce Mentors and Mentees</a:t>
            </a:r>
          </a:p>
          <a:p>
            <a:r>
              <a:rPr lang="en-US" dirty="0" smtClean="0">
                <a:latin typeface="Arial" pitchFamily="34" charset="0"/>
                <a:cs typeface="Arial" pitchFamily="34" charset="0"/>
              </a:rPr>
              <a:t>Show Goals and Objectives</a:t>
            </a:r>
          </a:p>
          <a:p>
            <a:r>
              <a:rPr lang="en-US" dirty="0" smtClean="0">
                <a:latin typeface="Arial" pitchFamily="34" charset="0"/>
                <a:cs typeface="Arial" pitchFamily="34" charset="0"/>
              </a:rPr>
              <a:t>Explain Why the Need for Mentoring</a:t>
            </a:r>
          </a:p>
          <a:p>
            <a:r>
              <a:rPr lang="en-US" dirty="0" smtClean="0">
                <a:latin typeface="Arial" pitchFamily="34" charset="0"/>
                <a:cs typeface="Arial" pitchFamily="34" charset="0"/>
              </a:rPr>
              <a:t>Present a Mentor Logic Model  </a:t>
            </a:r>
          </a:p>
          <a:p>
            <a:r>
              <a:rPr lang="en-US" dirty="0" smtClean="0">
                <a:latin typeface="Arial" pitchFamily="34" charset="0"/>
                <a:cs typeface="Arial" pitchFamily="34" charset="0"/>
              </a:rPr>
              <a:t>Establish and Assess Working Relationships </a:t>
            </a:r>
          </a:p>
        </p:txBody>
      </p:sp>
      <p:sp>
        <p:nvSpPr>
          <p:cNvPr id="4" name="Slide Number Placeholder 3"/>
          <p:cNvSpPr>
            <a:spLocks noGrp="1"/>
          </p:cNvSpPr>
          <p:nvPr>
            <p:ph type="sldNum" sz="quarter" idx="12"/>
          </p:nvPr>
        </p:nvSpPr>
        <p:spPr/>
        <p:txBody>
          <a:bodyPr/>
          <a:lstStyle/>
          <a:p>
            <a:pPr>
              <a:defRPr/>
            </a:pPr>
            <a:fld id="{1EB1DFC8-BA33-4349-9FD3-3AA712B0524E}" type="slidenum">
              <a:rPr lang="en-US" smtClean="0">
                <a:solidFill>
                  <a:srgbClr val="F0A22E">
                    <a:shade val="75000"/>
                  </a:srgbClr>
                </a:solidFill>
              </a:rPr>
              <a:pPr>
                <a:defRPr/>
              </a:pPr>
              <a:t>2</a:t>
            </a:fld>
            <a:endParaRPr lang="en-US">
              <a:solidFill>
                <a:srgbClr val="F0A22E">
                  <a:shade val="75000"/>
                </a:srgbClr>
              </a:solidFill>
            </a:endParaRPr>
          </a:p>
        </p:txBody>
      </p:sp>
      <p:pic>
        <p:nvPicPr>
          <p:cNvPr id="5" name="Picture 3" descr="C:\Program Files\Microsoft Office\MEDIA\CAGCAT10\j0157995.wmf"/>
          <p:cNvPicPr>
            <a:picLocks noChangeAspect="1" noChangeArrowheads="1"/>
          </p:cNvPicPr>
          <p:nvPr/>
        </p:nvPicPr>
        <p:blipFill>
          <a:blip r:embed="rId3" cstate="print"/>
          <a:srcRect/>
          <a:stretch>
            <a:fillRect/>
          </a:stretch>
        </p:blipFill>
        <p:spPr bwMode="auto">
          <a:xfrm>
            <a:off x="838200" y="990600"/>
            <a:ext cx="7543800" cy="762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rgbClr val="FF0000"/>
                </a:solidFill>
                <a:latin typeface="Tempus Sans ITC" pitchFamily="82" charset="0"/>
              </a:rPr>
              <a:t>Mentor Successes</a:t>
            </a:r>
            <a:r>
              <a:rPr lang="en-US" dirty="0" smtClean="0"/>
              <a:t/>
            </a:r>
            <a:br>
              <a:rPr lang="en-US" dirty="0" smtClean="0"/>
            </a:br>
            <a:endParaRPr lang="en-US" dirty="0"/>
          </a:p>
        </p:txBody>
      </p:sp>
      <p:sp>
        <p:nvSpPr>
          <p:cNvPr id="3" name="Content Placeholder 2"/>
          <p:cNvSpPr>
            <a:spLocks noGrp="1"/>
          </p:cNvSpPr>
          <p:nvPr>
            <p:ph idx="1"/>
          </p:nvPr>
        </p:nvSpPr>
        <p:spPr>
          <a:xfrm>
            <a:off x="457200" y="1600200"/>
            <a:ext cx="7848600" cy="4525963"/>
          </a:xfrm>
        </p:spPr>
        <p:txBody>
          <a:bodyPr>
            <a:normAutofit fontScale="92500" lnSpcReduction="20000"/>
          </a:bodyPr>
          <a:lstStyle/>
          <a:p>
            <a:pPr lvl="3">
              <a:buFont typeface="Arial" pitchFamily="34" charset="0"/>
              <a:buChar char="•"/>
            </a:pPr>
            <a:r>
              <a:rPr lang="en-US" sz="2800" dirty="0" smtClean="0">
                <a:latin typeface="Arial" pitchFamily="34" charset="0"/>
                <a:cs typeface="Arial" pitchFamily="34" charset="0"/>
              </a:rPr>
              <a:t>University Collaborative</a:t>
            </a:r>
          </a:p>
          <a:p>
            <a:pPr lvl="3">
              <a:buFont typeface="Arial" pitchFamily="34" charset="0"/>
              <a:buChar char="•"/>
            </a:pPr>
            <a:r>
              <a:rPr lang="en-US" sz="2800" dirty="0" smtClean="0">
                <a:latin typeface="Arial" pitchFamily="34" charset="0"/>
                <a:cs typeface="Arial" pitchFamily="34" charset="0"/>
              </a:rPr>
              <a:t>National Native Faculty</a:t>
            </a:r>
          </a:p>
          <a:p>
            <a:pPr lvl="3">
              <a:buFont typeface="Arial" pitchFamily="34" charset="0"/>
              <a:buChar char="•"/>
            </a:pPr>
            <a:r>
              <a:rPr lang="en-US" sz="2800" dirty="0" smtClean="0">
                <a:latin typeface="Arial" pitchFamily="34" charset="0"/>
                <a:cs typeface="Arial" pitchFamily="34" charset="0"/>
              </a:rPr>
              <a:t>2 Faculty Promotions</a:t>
            </a:r>
          </a:p>
          <a:p>
            <a:pPr lvl="3">
              <a:buFont typeface="Arial" pitchFamily="34" charset="0"/>
              <a:buChar char="•"/>
            </a:pPr>
            <a:r>
              <a:rPr lang="en-US" sz="2800" dirty="0" smtClean="0">
                <a:latin typeface="Arial" pitchFamily="34" charset="0"/>
                <a:cs typeface="Arial" pitchFamily="34" charset="0"/>
              </a:rPr>
              <a:t>Numerous Presentations</a:t>
            </a:r>
          </a:p>
          <a:p>
            <a:pPr lvl="3">
              <a:buFont typeface="Arial" pitchFamily="34" charset="0"/>
              <a:buChar char="•"/>
            </a:pPr>
            <a:r>
              <a:rPr lang="en-US" sz="2800" dirty="0" smtClean="0">
                <a:latin typeface="Arial" pitchFamily="34" charset="0"/>
                <a:cs typeface="Arial" pitchFamily="34" charset="0"/>
              </a:rPr>
              <a:t>National Leadership Positions </a:t>
            </a:r>
          </a:p>
          <a:p>
            <a:pPr lvl="3">
              <a:buFont typeface="Arial" pitchFamily="34" charset="0"/>
              <a:buChar char="•"/>
            </a:pPr>
            <a:r>
              <a:rPr lang="en-US" sz="2800" dirty="0" smtClean="0">
                <a:latin typeface="Arial" pitchFamily="34" charset="0"/>
                <a:cs typeface="Arial" pitchFamily="34" charset="0"/>
              </a:rPr>
              <a:t>Major awards for service related to training</a:t>
            </a:r>
          </a:p>
          <a:p>
            <a:pPr lvl="3">
              <a:buFont typeface="Arial" pitchFamily="34" charset="0"/>
              <a:buChar char="•"/>
            </a:pPr>
            <a:r>
              <a:rPr lang="en-US" sz="2800" dirty="0" smtClean="0">
                <a:latin typeface="Arial" pitchFamily="34" charset="0"/>
                <a:cs typeface="Arial" pitchFamily="34" charset="0"/>
              </a:rPr>
              <a:t>Expanded Expertise (Biological, Genetic)</a:t>
            </a:r>
          </a:p>
          <a:p>
            <a:pPr lvl="3">
              <a:buFont typeface="Arial" pitchFamily="34" charset="0"/>
              <a:buChar char="•"/>
            </a:pPr>
            <a:r>
              <a:rPr lang="en-US" sz="2800" dirty="0" smtClean="0">
                <a:latin typeface="Arial" pitchFamily="34" charset="0"/>
                <a:cs typeface="Arial" pitchFamily="34" charset="0"/>
              </a:rPr>
              <a:t>Website</a:t>
            </a:r>
          </a:p>
          <a:p>
            <a:pPr lvl="3">
              <a:buFont typeface="Arial" pitchFamily="34" charset="0"/>
              <a:buChar char="•"/>
            </a:pPr>
            <a:r>
              <a:rPr lang="en-US" sz="2800" dirty="0" smtClean="0">
                <a:latin typeface="Arial" pitchFamily="34" charset="0"/>
                <a:cs typeface="Arial" pitchFamily="34" charset="0"/>
              </a:rPr>
              <a:t>Student &amp; Faculty Recruitment to Mentorship program</a:t>
            </a:r>
          </a:p>
          <a:p>
            <a:endParaRPr lang="en-US" dirty="0"/>
          </a:p>
        </p:txBody>
      </p:sp>
      <p:sp>
        <p:nvSpPr>
          <p:cNvPr id="4" name="Slide Number Placeholder 3"/>
          <p:cNvSpPr>
            <a:spLocks noGrp="1"/>
          </p:cNvSpPr>
          <p:nvPr>
            <p:ph type="sldNum" sz="quarter" idx="12"/>
          </p:nvPr>
        </p:nvSpPr>
        <p:spPr/>
        <p:txBody>
          <a:bodyPr/>
          <a:lstStyle/>
          <a:p>
            <a:fld id="{86574DFD-821B-4E4C-980E-44312DD4E45B}" type="slidenum">
              <a:rPr lang="en-US" smtClean="0"/>
              <a:pPr/>
              <a:t>20</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71600"/>
          </a:xfrm>
        </p:spPr>
        <p:txBody>
          <a:bodyPr>
            <a:normAutofit fontScale="90000"/>
          </a:bodyPr>
          <a:lstStyle/>
          <a:p>
            <a:r>
              <a:rPr lang="en-US" b="1" dirty="0" smtClean="0">
                <a:solidFill>
                  <a:srgbClr val="C00000"/>
                </a:solidFill>
                <a:latin typeface="Tempus Sans ITC" pitchFamily="82" charset="0"/>
              </a:rPr>
              <a:t>NIDA Native Scholars Workgroup and Mentors</a:t>
            </a:r>
            <a:endParaRPr lang="en-US" dirty="0"/>
          </a:p>
        </p:txBody>
      </p:sp>
      <p:sp>
        <p:nvSpPr>
          <p:cNvPr id="3" name="Text Placeholder 2"/>
          <p:cNvSpPr>
            <a:spLocks noGrp="1"/>
          </p:cNvSpPr>
          <p:nvPr>
            <p:ph type="body" idx="1"/>
          </p:nvPr>
        </p:nvSpPr>
        <p:spPr>
          <a:xfrm>
            <a:off x="228600" y="1600200"/>
            <a:ext cx="4572000" cy="457200"/>
          </a:xfrm>
        </p:spPr>
        <p:txBody>
          <a:bodyPr>
            <a:normAutofit fontScale="25000" lnSpcReduction="20000"/>
          </a:bodyPr>
          <a:lstStyle/>
          <a:p>
            <a:endParaRPr lang="en-US" dirty="0" smtClean="0">
              <a:latin typeface="Arial" pitchFamily="34" charset="0"/>
              <a:cs typeface="Arial" pitchFamily="34" charset="0"/>
            </a:endParaRPr>
          </a:p>
          <a:p>
            <a:pPr algn="ctr"/>
            <a:r>
              <a:rPr lang="en-US" sz="7200" dirty="0" smtClean="0">
                <a:latin typeface="Arial" pitchFamily="34" charset="0"/>
                <a:cs typeface="Arial" pitchFamily="34" charset="0"/>
              </a:rPr>
              <a:t>Workgroup Member and Mentors:</a:t>
            </a:r>
          </a:p>
          <a:p>
            <a:endParaRPr lang="en-US" dirty="0"/>
          </a:p>
        </p:txBody>
      </p:sp>
      <p:sp>
        <p:nvSpPr>
          <p:cNvPr id="4" name="Content Placeholder 3"/>
          <p:cNvSpPr>
            <a:spLocks noGrp="1"/>
          </p:cNvSpPr>
          <p:nvPr>
            <p:ph sz="half" idx="2"/>
          </p:nvPr>
        </p:nvSpPr>
        <p:spPr>
          <a:xfrm>
            <a:off x="228600" y="2057400"/>
            <a:ext cx="4572000" cy="4191000"/>
          </a:xfrm>
          <a:ln>
            <a:solidFill>
              <a:schemeClr val="tx1"/>
            </a:solidFill>
          </a:ln>
        </p:spPr>
        <p:txBody>
          <a:bodyPr>
            <a:normAutofit fontScale="47500" lnSpcReduction="20000"/>
          </a:bodyPr>
          <a:lstStyle/>
          <a:p>
            <a:pPr marL="514350" indent="-514350">
              <a:buFont typeface="+mj-lt"/>
              <a:buAutoNum type="arabicPeriod"/>
            </a:pPr>
            <a:r>
              <a:rPr lang="de-DE" sz="3800" dirty="0" smtClean="0">
                <a:latin typeface="Arial" pitchFamily="34" charset="0"/>
                <a:cs typeface="Arial" pitchFamily="34" charset="0"/>
              </a:rPr>
              <a:t>Deloris Big Foot, PhD, Oklahoma</a:t>
            </a:r>
          </a:p>
          <a:p>
            <a:pPr marL="514350" indent="-514350">
              <a:buFont typeface="+mj-lt"/>
              <a:buAutoNum type="arabicPeriod"/>
            </a:pPr>
            <a:r>
              <a:rPr lang="en-US" sz="3800" dirty="0" smtClean="0">
                <a:latin typeface="Arial" pitchFamily="34" charset="0"/>
                <a:cs typeface="Arial" pitchFamily="34" charset="0"/>
              </a:rPr>
              <a:t>Ray </a:t>
            </a:r>
            <a:r>
              <a:rPr lang="en-US" sz="3800" dirty="0" err="1" smtClean="0">
                <a:latin typeface="Arial" pitchFamily="34" charset="0"/>
                <a:cs typeface="Arial" pitchFamily="34" charset="0"/>
              </a:rPr>
              <a:t>Daw</a:t>
            </a:r>
            <a:r>
              <a:rPr lang="en-US" sz="3800" dirty="0" smtClean="0">
                <a:latin typeface="Arial" pitchFamily="34" charset="0"/>
                <a:cs typeface="Arial" pitchFamily="34" charset="0"/>
              </a:rPr>
              <a:t>, MA , New Mexico (Co-Chair)</a:t>
            </a:r>
          </a:p>
          <a:p>
            <a:pPr marL="514350" indent="-514350">
              <a:buFont typeface="+mj-lt"/>
              <a:buAutoNum type="arabicPeriod"/>
            </a:pPr>
            <a:r>
              <a:rPr lang="en-US" sz="3800" dirty="0" smtClean="0">
                <a:latin typeface="Arial" pitchFamily="34" charset="0"/>
                <a:cs typeface="Arial" pitchFamily="34" charset="0"/>
              </a:rPr>
              <a:t>Joseph Gone, PhD, Michigan</a:t>
            </a:r>
          </a:p>
          <a:p>
            <a:pPr marL="514350" indent="-514350">
              <a:buFont typeface="+mj-lt"/>
              <a:buAutoNum type="arabicPeriod"/>
            </a:pPr>
            <a:r>
              <a:rPr lang="en-US" sz="3800" dirty="0" smtClean="0">
                <a:latin typeface="Arial" pitchFamily="34" charset="0"/>
                <a:cs typeface="Arial" pitchFamily="34" charset="0"/>
              </a:rPr>
              <a:t>Clyde McCoy, PhD, Florida</a:t>
            </a:r>
          </a:p>
          <a:p>
            <a:pPr marL="514350" indent="-514350">
              <a:buFont typeface="+mj-lt"/>
              <a:buAutoNum type="arabicPeriod"/>
            </a:pPr>
            <a:r>
              <a:rPr lang="de-DE" sz="3800" dirty="0" smtClean="0">
                <a:latin typeface="Arial" pitchFamily="34" charset="0"/>
                <a:cs typeface="Arial" pitchFamily="34" charset="0"/>
              </a:rPr>
              <a:t>Dennis Norman, PhD , Massachusetts</a:t>
            </a:r>
            <a:endParaRPr lang="en-US" sz="3800" dirty="0" smtClean="0">
              <a:latin typeface="Arial" pitchFamily="34" charset="0"/>
              <a:cs typeface="Arial" pitchFamily="34" charset="0"/>
            </a:endParaRPr>
          </a:p>
          <a:p>
            <a:pPr marL="514350" indent="-514350">
              <a:buFont typeface="+mj-lt"/>
              <a:buAutoNum type="arabicPeriod"/>
            </a:pPr>
            <a:r>
              <a:rPr lang="en-US" sz="3800" dirty="0" smtClean="0">
                <a:latin typeface="Arial" pitchFamily="34" charset="0"/>
                <a:cs typeface="Arial" pitchFamily="34" charset="0"/>
              </a:rPr>
              <a:t>Bernard Segal, PhD, Alaska</a:t>
            </a:r>
          </a:p>
          <a:p>
            <a:pPr marL="514350" indent="-514350">
              <a:buFont typeface="+mj-lt"/>
              <a:buAutoNum type="arabicPeriod"/>
            </a:pPr>
            <a:r>
              <a:rPr lang="nb-NO" sz="3800" dirty="0" smtClean="0">
                <a:latin typeface="Arial" pitchFamily="34" charset="0"/>
                <a:cs typeface="Arial" pitchFamily="34" charset="0"/>
              </a:rPr>
              <a:t>Sallie Stevens, PhD, Arizona (On leave)</a:t>
            </a:r>
            <a:endParaRPr lang="en-US" sz="3800" dirty="0" smtClean="0">
              <a:latin typeface="Arial" pitchFamily="34" charset="0"/>
              <a:cs typeface="Arial" pitchFamily="34" charset="0"/>
            </a:endParaRPr>
          </a:p>
          <a:p>
            <a:pPr marL="514350" indent="-514350">
              <a:buFont typeface="+mj-lt"/>
              <a:buAutoNum type="arabicPeriod"/>
            </a:pPr>
            <a:r>
              <a:rPr lang="en-US" sz="3800" dirty="0" smtClean="0">
                <a:latin typeface="Arial" pitchFamily="34" charset="0"/>
                <a:cs typeface="Arial" pitchFamily="34" charset="0"/>
              </a:rPr>
              <a:t>Pamela Jumper Thurman, PhD, Colorado</a:t>
            </a:r>
          </a:p>
          <a:p>
            <a:pPr marL="514350" indent="-514350">
              <a:buFont typeface="+mj-lt"/>
              <a:buAutoNum type="arabicPeriod"/>
            </a:pPr>
            <a:r>
              <a:rPr lang="en-US" sz="3800" dirty="0" smtClean="0">
                <a:latin typeface="Arial" pitchFamily="34" charset="0"/>
                <a:cs typeface="Arial" pitchFamily="34" charset="0"/>
              </a:rPr>
              <a:t>Kamilla Venner, PhD, New Mexico </a:t>
            </a:r>
          </a:p>
          <a:p>
            <a:pPr marL="514350" indent="-514350">
              <a:buFont typeface="+mj-lt"/>
              <a:buAutoNum type="arabicPeriod"/>
            </a:pPr>
            <a:r>
              <a:rPr lang="en-US" sz="3800" dirty="0" smtClean="0">
                <a:latin typeface="Arial" pitchFamily="34" charset="0"/>
                <a:cs typeface="Arial" pitchFamily="34" charset="0"/>
              </a:rPr>
              <a:t>R. Dale Walker, MD, Oregon (Co-Chair)</a:t>
            </a:r>
          </a:p>
          <a:p>
            <a:pPr marL="514350" indent="-514350">
              <a:buFont typeface="+mj-lt"/>
              <a:buAutoNum type="arabicPeriod"/>
            </a:pPr>
            <a:r>
              <a:rPr lang="de-DE" sz="3800" dirty="0" smtClean="0">
                <a:latin typeface="Arial" pitchFamily="34" charset="0"/>
                <a:cs typeface="Arial" pitchFamily="34" charset="0"/>
              </a:rPr>
              <a:t>Karina Walters, PhD, Washington</a:t>
            </a:r>
          </a:p>
          <a:p>
            <a:endParaRPr lang="en-US" dirty="0"/>
          </a:p>
        </p:txBody>
      </p:sp>
      <p:sp>
        <p:nvSpPr>
          <p:cNvPr id="5" name="Text Placeholder 4"/>
          <p:cNvSpPr>
            <a:spLocks noGrp="1"/>
          </p:cNvSpPr>
          <p:nvPr>
            <p:ph type="body" sz="quarter" idx="3"/>
          </p:nvPr>
        </p:nvSpPr>
        <p:spPr>
          <a:xfrm>
            <a:off x="4800600" y="1524001"/>
            <a:ext cx="3886200" cy="533399"/>
          </a:xfrm>
        </p:spPr>
        <p:txBody>
          <a:bodyPr>
            <a:normAutofit fontScale="25000" lnSpcReduction="20000"/>
          </a:bodyPr>
          <a:lstStyle/>
          <a:p>
            <a:endParaRPr lang="de-DE" sz="7200" dirty="0" smtClean="0">
              <a:latin typeface="Arial" pitchFamily="34" charset="0"/>
              <a:cs typeface="Arial" pitchFamily="34" charset="0"/>
            </a:endParaRPr>
          </a:p>
          <a:p>
            <a:pPr algn="ctr"/>
            <a:r>
              <a:rPr lang="de-DE" sz="7200" dirty="0" smtClean="0">
                <a:latin typeface="Arial" pitchFamily="34" charset="0"/>
                <a:cs typeface="Arial" pitchFamily="34" charset="0"/>
              </a:rPr>
              <a:t>Additional Mentors:</a:t>
            </a:r>
          </a:p>
          <a:p>
            <a:endParaRPr lang="en-US" dirty="0"/>
          </a:p>
        </p:txBody>
      </p:sp>
      <p:sp>
        <p:nvSpPr>
          <p:cNvPr id="6" name="Content Placeholder 5"/>
          <p:cNvSpPr>
            <a:spLocks noGrp="1"/>
          </p:cNvSpPr>
          <p:nvPr>
            <p:ph sz="quarter" idx="4"/>
          </p:nvPr>
        </p:nvSpPr>
        <p:spPr>
          <a:xfrm>
            <a:off x="4800600" y="2057400"/>
            <a:ext cx="3886200" cy="4191000"/>
          </a:xfrm>
          <a:ln>
            <a:solidFill>
              <a:schemeClr val="tx1"/>
            </a:solidFill>
          </a:ln>
        </p:spPr>
        <p:txBody>
          <a:bodyPr>
            <a:normAutofit/>
          </a:bodyPr>
          <a:lstStyle/>
          <a:p>
            <a:pPr marL="514350" indent="-514350">
              <a:buFont typeface="+mj-lt"/>
              <a:buAutoNum type="arabicPeriod"/>
            </a:pPr>
            <a:r>
              <a:rPr lang="en-US" sz="1800" dirty="0" smtClean="0">
                <a:latin typeface="Arial" pitchFamily="34" charset="0"/>
                <a:cs typeface="Arial" pitchFamily="34" charset="0"/>
              </a:rPr>
              <a:t>Art Blume, PhD, Washington</a:t>
            </a:r>
          </a:p>
          <a:p>
            <a:pPr marL="514350" indent="-514350">
              <a:buFont typeface="+mj-lt"/>
              <a:buAutoNum type="arabicPeriod"/>
            </a:pPr>
            <a:r>
              <a:rPr lang="en-US" sz="1800" dirty="0" smtClean="0">
                <a:latin typeface="Arial" pitchFamily="34" charset="0"/>
                <a:cs typeface="Arial" pitchFamily="34" charset="0"/>
              </a:rPr>
              <a:t> Jared </a:t>
            </a:r>
            <a:r>
              <a:rPr lang="en-US" sz="1800" dirty="0" err="1" smtClean="0">
                <a:latin typeface="Arial" pitchFamily="34" charset="0"/>
                <a:cs typeface="Arial" pitchFamily="34" charset="0"/>
              </a:rPr>
              <a:t>Jobe</a:t>
            </a:r>
            <a:r>
              <a:rPr lang="en-US" sz="1800" dirty="0" smtClean="0">
                <a:latin typeface="Arial" pitchFamily="34" charset="0"/>
                <a:cs typeface="Arial" pitchFamily="34" charset="0"/>
              </a:rPr>
              <a:t>, PhD, Virginia</a:t>
            </a:r>
          </a:p>
          <a:p>
            <a:pPr marL="514350" indent="-514350">
              <a:buFont typeface="+mj-lt"/>
              <a:buAutoNum type="arabicPeriod"/>
            </a:pPr>
            <a:r>
              <a:rPr lang="en-US" sz="1800" dirty="0" smtClean="0">
                <a:latin typeface="Arial" pitchFamily="34" charset="0"/>
                <a:cs typeface="Arial" pitchFamily="34" charset="0"/>
              </a:rPr>
              <a:t>Jenny Joe, PhD,  MPH, Arizona</a:t>
            </a:r>
          </a:p>
          <a:p>
            <a:pPr marL="514350" indent="-514350">
              <a:buFont typeface="+mj-lt"/>
              <a:buAutoNum type="arabicPeriod"/>
            </a:pPr>
            <a:r>
              <a:rPr lang="en-US" sz="1800" dirty="0" smtClean="0">
                <a:latin typeface="Arial" pitchFamily="34" charset="0"/>
                <a:cs typeface="Arial" pitchFamily="34" charset="0"/>
              </a:rPr>
              <a:t>Theresa </a:t>
            </a:r>
            <a:r>
              <a:rPr lang="en-US" sz="1800" dirty="0" err="1" smtClean="0">
                <a:latin typeface="Arial" pitchFamily="34" charset="0"/>
                <a:cs typeface="Arial" pitchFamily="34" charset="0"/>
              </a:rPr>
              <a:t>LaFromboise</a:t>
            </a:r>
            <a:r>
              <a:rPr lang="en-US" sz="1800" dirty="0" smtClean="0">
                <a:latin typeface="Arial" pitchFamily="34" charset="0"/>
                <a:cs typeface="Arial" pitchFamily="34" charset="0"/>
              </a:rPr>
              <a:t>, PhD, California</a:t>
            </a:r>
          </a:p>
          <a:p>
            <a:pPr marL="514350" indent="-514350">
              <a:buFont typeface="+mj-lt"/>
              <a:buAutoNum type="arabicPeriod"/>
            </a:pPr>
            <a:r>
              <a:rPr lang="de-DE" sz="1800" dirty="0" smtClean="0">
                <a:latin typeface="Arial" pitchFamily="34" charset="0"/>
                <a:cs typeface="Arial" pitchFamily="34" charset="0"/>
              </a:rPr>
              <a:t>Patricia Silk Walker, PhD, Oregon</a:t>
            </a:r>
          </a:p>
          <a:p>
            <a:pPr marL="514350" indent="-514350">
              <a:buFont typeface="+mj-lt"/>
              <a:buAutoNum type="arabicPeriod"/>
            </a:pPr>
            <a:r>
              <a:rPr lang="de-DE" sz="1800" dirty="0" smtClean="0">
                <a:latin typeface="Arial" pitchFamily="34" charset="0"/>
                <a:cs typeface="Arial" pitchFamily="34" charset="0"/>
              </a:rPr>
              <a:t> Wayne Zundel, PhD, Oregon</a:t>
            </a:r>
          </a:p>
          <a:p>
            <a:pPr marL="514350" indent="-514350">
              <a:buNone/>
            </a:pPr>
            <a:r>
              <a:rPr lang="de-DE" sz="1800" dirty="0" smtClean="0">
                <a:latin typeface="Arial" pitchFamily="34" charset="0"/>
                <a:cs typeface="Arial" pitchFamily="34" charset="0"/>
              </a:rPr>
              <a:t>       ____________________</a:t>
            </a:r>
          </a:p>
          <a:p>
            <a:pPr marL="514350" indent="-514350">
              <a:buNone/>
            </a:pPr>
            <a:endParaRPr lang="de-DE" sz="1800" dirty="0" smtClean="0">
              <a:latin typeface="Arial" pitchFamily="34" charset="0"/>
              <a:cs typeface="Arial" pitchFamily="34" charset="0"/>
            </a:endParaRPr>
          </a:p>
          <a:p>
            <a:pPr marL="514350" indent="-514350">
              <a:buNone/>
            </a:pPr>
            <a:r>
              <a:rPr lang="en-US" sz="1800" dirty="0" smtClean="0"/>
              <a:t>           Associate Mentors </a:t>
            </a:r>
          </a:p>
          <a:p>
            <a:pPr marL="514350" indent="-514350">
              <a:buFont typeface="+mj-lt"/>
              <a:buAutoNum type="arabicPeriod"/>
            </a:pPr>
            <a:endParaRPr lang="de-DE" sz="1800" dirty="0" smtClean="0">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fld id="{86574DFD-821B-4E4C-980E-44312DD4E45B}" type="slidenum">
              <a:rPr lang="en-US" smtClean="0"/>
              <a:pPr/>
              <a:t>3</a:t>
            </a:fld>
            <a:endParaRPr lang="en-US"/>
          </a:p>
        </p:txBody>
      </p:sp>
      <p:pic>
        <p:nvPicPr>
          <p:cNvPr id="8" name="Picture 11" descr="diamondborder"/>
          <p:cNvPicPr>
            <a:picLocks noChangeAspect="1" noChangeArrowheads="1"/>
          </p:cNvPicPr>
          <p:nvPr/>
        </p:nvPicPr>
        <p:blipFill>
          <a:blip r:embed="rId3" cstate="print"/>
          <a:srcRect/>
          <a:stretch>
            <a:fillRect/>
          </a:stretch>
        </p:blipFill>
        <p:spPr bwMode="auto">
          <a:xfrm>
            <a:off x="228600" y="1371599"/>
            <a:ext cx="8458200" cy="1005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fontScale="90000"/>
          </a:bodyPr>
          <a:lstStyle/>
          <a:p>
            <a:r>
              <a:rPr lang="en-US" b="1" dirty="0">
                <a:solidFill>
                  <a:srgbClr val="FF0000"/>
                </a:solidFill>
                <a:latin typeface="Papyrus" pitchFamily="66" charset="0"/>
              </a:rPr>
              <a:t>NIDA Native-to-Native Mentees</a:t>
            </a:r>
            <a:endParaRPr lang="en-US" dirty="0">
              <a:solidFill>
                <a:srgbClr val="FF0000"/>
              </a:solidFill>
              <a:latin typeface="Papyrus" pitchFamily="66" charset="0"/>
            </a:endParaRPr>
          </a:p>
        </p:txBody>
      </p:sp>
      <p:sp>
        <p:nvSpPr>
          <p:cNvPr id="3" name="Subtitle 2"/>
          <p:cNvSpPr>
            <a:spLocks noGrp="1"/>
          </p:cNvSpPr>
          <p:nvPr>
            <p:ph sz="half" idx="1"/>
          </p:nvPr>
        </p:nvSpPr>
        <p:spPr>
          <a:xfrm>
            <a:off x="762000" y="1066800"/>
            <a:ext cx="3733800" cy="5059363"/>
          </a:xfrm>
        </p:spPr>
        <p:txBody>
          <a:bodyPr>
            <a:noAutofit/>
          </a:bodyPr>
          <a:lstStyle/>
          <a:p>
            <a:pPr marL="514350" indent="-514350">
              <a:buNone/>
            </a:pPr>
            <a:r>
              <a:rPr lang="en-US" sz="2000" b="1" u="sng" dirty="0">
                <a:latin typeface="Arial Narrow" pitchFamily="34" charset="0"/>
                <a:cs typeface="Times New Roman" pitchFamily="18" charset="0"/>
              </a:rPr>
              <a:t>Original Mentee</a:t>
            </a:r>
          </a:p>
          <a:p>
            <a:pPr marL="396875" lvl="0" indent="-396875">
              <a:buFont typeface="+mj-lt"/>
              <a:buAutoNum type="arabicPeriod"/>
            </a:pPr>
            <a:r>
              <a:rPr lang="en-US" sz="2000" dirty="0">
                <a:latin typeface="Arial Narrow" pitchFamily="34" charset="0"/>
                <a:cs typeface="Times New Roman" pitchFamily="18" charset="0"/>
              </a:rPr>
              <a:t>Dan Dickerson, DO, MPH</a:t>
            </a:r>
          </a:p>
          <a:p>
            <a:pPr marL="396875" lvl="0" indent="-396875">
              <a:buFont typeface="+mj-lt"/>
              <a:buAutoNum type="arabicPeriod"/>
            </a:pPr>
            <a:r>
              <a:rPr lang="en-US" sz="2000" dirty="0">
                <a:latin typeface="Arial Narrow" pitchFamily="34" charset="0"/>
                <a:cs typeface="Times New Roman" pitchFamily="18" charset="0"/>
              </a:rPr>
              <a:t>Sandra Momper, PhD</a:t>
            </a:r>
          </a:p>
          <a:p>
            <a:pPr marL="396875" lvl="0" indent="-396875">
              <a:buFont typeface="+mj-lt"/>
              <a:buAutoNum type="arabicPeriod"/>
            </a:pPr>
            <a:r>
              <a:rPr lang="en-US" sz="2000" dirty="0">
                <a:latin typeface="Arial Narrow" pitchFamily="34" charset="0"/>
                <a:cs typeface="Times New Roman" pitchFamily="18" charset="0"/>
              </a:rPr>
              <a:t>Melissa Walls, PhD</a:t>
            </a:r>
          </a:p>
          <a:p>
            <a:pPr marL="396875" lvl="0" indent="-396875">
              <a:buFont typeface="+mj-lt"/>
              <a:buAutoNum type="arabicPeriod"/>
            </a:pPr>
            <a:r>
              <a:rPr lang="en-US" sz="2000" dirty="0">
                <a:latin typeface="Arial Narrow" pitchFamily="34" charset="0"/>
                <a:cs typeface="Times New Roman" pitchFamily="18" charset="0"/>
              </a:rPr>
              <a:t>James Wood, MS, </a:t>
            </a:r>
            <a:r>
              <a:rPr lang="en-US" sz="2000" dirty="0" smtClean="0">
                <a:latin typeface="Arial Narrow" pitchFamily="34" charset="0"/>
                <a:cs typeface="Times New Roman" pitchFamily="18" charset="0"/>
              </a:rPr>
              <a:t>PhD</a:t>
            </a:r>
            <a:endParaRPr lang="en-US" sz="2000" dirty="0">
              <a:latin typeface="Arial Narrow" pitchFamily="34" charset="0"/>
              <a:cs typeface="Times New Roman" pitchFamily="18" charset="0"/>
            </a:endParaRPr>
          </a:p>
          <a:p>
            <a:pPr marL="396875" lvl="0" indent="-396875">
              <a:buFont typeface="+mj-lt"/>
              <a:buAutoNum type="arabicPeriod"/>
            </a:pPr>
            <a:r>
              <a:rPr lang="en-US" sz="2000" dirty="0">
                <a:latin typeface="Arial Narrow" pitchFamily="34" charset="0"/>
                <a:cs typeface="Times New Roman" pitchFamily="18" charset="0"/>
              </a:rPr>
              <a:t>Ericke Willie, </a:t>
            </a:r>
            <a:r>
              <a:rPr lang="en-US" sz="2000" dirty="0" smtClean="0">
                <a:latin typeface="Arial Narrow" pitchFamily="34" charset="0"/>
                <a:cs typeface="Times New Roman" pitchFamily="18" charset="0"/>
              </a:rPr>
              <a:t>MS</a:t>
            </a:r>
            <a:endParaRPr lang="en-US" sz="2000" dirty="0">
              <a:latin typeface="Arial Narrow" pitchFamily="34" charset="0"/>
              <a:cs typeface="Times New Roman" pitchFamily="18" charset="0"/>
            </a:endParaRPr>
          </a:p>
          <a:p>
            <a:pPr marL="514350" indent="-514350">
              <a:buNone/>
            </a:pPr>
            <a:r>
              <a:rPr lang="en-US" sz="2000" b="1" u="sng" dirty="0">
                <a:latin typeface="Arial Narrow" pitchFamily="34" charset="0"/>
                <a:cs typeface="Times New Roman" pitchFamily="18" charset="0"/>
              </a:rPr>
              <a:t>New </a:t>
            </a:r>
            <a:r>
              <a:rPr lang="en-US" sz="2000" b="1" u="sng" dirty="0" smtClean="0">
                <a:latin typeface="Arial Narrow" pitchFamily="34" charset="0"/>
                <a:cs typeface="Times New Roman" pitchFamily="18" charset="0"/>
              </a:rPr>
              <a:t>in </a:t>
            </a:r>
            <a:r>
              <a:rPr lang="en-US" sz="2000" b="1" u="sng" dirty="0">
                <a:latin typeface="Arial Narrow" pitchFamily="34" charset="0"/>
                <a:cs typeface="Times New Roman" pitchFamily="18" charset="0"/>
              </a:rPr>
              <a:t>2010</a:t>
            </a:r>
          </a:p>
          <a:p>
            <a:pPr marL="396875" lvl="0" indent="-396875">
              <a:buFont typeface="+mj-lt"/>
              <a:buAutoNum type="arabicPeriod"/>
            </a:pPr>
            <a:r>
              <a:rPr lang="en-US" sz="2000" dirty="0">
                <a:latin typeface="Arial Narrow" pitchFamily="34" charset="0"/>
                <a:cs typeface="Times New Roman" pitchFamily="18" charset="0"/>
              </a:rPr>
              <a:t>Michelle Begay, MS</a:t>
            </a:r>
          </a:p>
          <a:p>
            <a:pPr marL="396875" lvl="0" indent="-396875">
              <a:buFont typeface="+mj-lt"/>
              <a:buAutoNum type="arabicPeriod"/>
            </a:pPr>
            <a:r>
              <a:rPr lang="en-US" sz="2000" dirty="0">
                <a:latin typeface="Arial Narrow" pitchFamily="34" charset="0"/>
                <a:cs typeface="Times New Roman" pitchFamily="18" charset="0"/>
              </a:rPr>
              <a:t>Jami Bartgis, PhD</a:t>
            </a:r>
          </a:p>
          <a:p>
            <a:pPr marL="396875" lvl="0" indent="-396875">
              <a:buFont typeface="+mj-lt"/>
              <a:buAutoNum type="arabicPeriod"/>
            </a:pPr>
            <a:r>
              <a:rPr lang="en-US" sz="2000" dirty="0">
                <a:latin typeface="Arial Narrow" pitchFamily="34" charset="0"/>
                <a:cs typeface="Times New Roman" pitchFamily="18" charset="0"/>
              </a:rPr>
              <a:t>Melissa Deer, MD</a:t>
            </a:r>
          </a:p>
          <a:p>
            <a:pPr marL="396875" lvl="0" indent="-396875">
              <a:buFont typeface="+mj-lt"/>
              <a:buAutoNum type="arabicPeriod"/>
            </a:pPr>
            <a:r>
              <a:rPr lang="en-US" sz="2000" dirty="0">
                <a:latin typeface="Arial Narrow" pitchFamily="34" charset="0"/>
                <a:cs typeface="Times New Roman" pitchFamily="18" charset="0"/>
              </a:rPr>
              <a:t>Caleb Dunlap, </a:t>
            </a:r>
            <a:r>
              <a:rPr lang="en-US" sz="2000" dirty="0" smtClean="0">
                <a:latin typeface="Arial Narrow" pitchFamily="34" charset="0"/>
                <a:cs typeface="Times New Roman" pitchFamily="18" charset="0"/>
              </a:rPr>
              <a:t>BS</a:t>
            </a:r>
            <a:endParaRPr lang="en-US" sz="2000" dirty="0">
              <a:latin typeface="Arial Narrow" pitchFamily="34" charset="0"/>
              <a:cs typeface="Times New Roman" pitchFamily="18" charset="0"/>
            </a:endParaRPr>
          </a:p>
          <a:p>
            <a:pPr marL="396875" lvl="0" indent="-396875">
              <a:buFont typeface="+mj-lt"/>
              <a:buAutoNum type="arabicPeriod"/>
            </a:pPr>
            <a:r>
              <a:rPr lang="en-US" sz="2000" dirty="0">
                <a:latin typeface="Arial Narrow" pitchFamily="34" charset="0"/>
                <a:cs typeface="Times New Roman" pitchFamily="18" charset="0"/>
              </a:rPr>
              <a:t>Jared Dunlap, </a:t>
            </a:r>
            <a:r>
              <a:rPr lang="en-US" sz="2000" dirty="0" smtClean="0">
                <a:latin typeface="Arial Narrow" pitchFamily="34" charset="0"/>
                <a:cs typeface="Times New Roman" pitchFamily="18" charset="0"/>
              </a:rPr>
              <a:t>BS</a:t>
            </a:r>
            <a:endParaRPr lang="en-US" sz="2000" dirty="0">
              <a:latin typeface="Arial Narrow" pitchFamily="34" charset="0"/>
              <a:cs typeface="Times New Roman" pitchFamily="18" charset="0"/>
            </a:endParaRPr>
          </a:p>
          <a:p>
            <a:pPr marL="396875" lvl="0" indent="-396875">
              <a:buFont typeface="+mj-lt"/>
              <a:buAutoNum type="arabicPeriod"/>
            </a:pPr>
            <a:r>
              <a:rPr lang="en-US" sz="2000" dirty="0">
                <a:latin typeface="Arial Narrow" pitchFamily="34" charset="0"/>
                <a:cs typeface="Times New Roman" pitchFamily="18" charset="0"/>
              </a:rPr>
              <a:t>Jacque Gray, PhD</a:t>
            </a:r>
          </a:p>
          <a:p>
            <a:pPr marL="396875" lvl="0" indent="-396875">
              <a:buFont typeface="+mj-lt"/>
              <a:buAutoNum type="arabicPeriod"/>
            </a:pPr>
            <a:r>
              <a:rPr lang="en-US" sz="2000" dirty="0">
                <a:latin typeface="Arial Narrow" pitchFamily="34" charset="0"/>
                <a:cs typeface="Times New Roman" pitchFamily="18" charset="0"/>
              </a:rPr>
              <a:t>Danielle Tsingine, BS</a:t>
            </a:r>
          </a:p>
          <a:p>
            <a:pPr marL="396875" lvl="0" indent="-396875">
              <a:buFont typeface="+mj-lt"/>
              <a:buAutoNum type="arabicPeriod"/>
            </a:pPr>
            <a:r>
              <a:rPr lang="en-US" sz="2000" dirty="0">
                <a:latin typeface="Arial Narrow" pitchFamily="34" charset="0"/>
                <a:cs typeface="Times New Roman" pitchFamily="18" charset="0"/>
              </a:rPr>
              <a:t>Julie Yaekel Black Elk, </a:t>
            </a:r>
            <a:r>
              <a:rPr lang="en-US" sz="2000" dirty="0" smtClean="0">
                <a:latin typeface="Arial Narrow" pitchFamily="34" charset="0"/>
                <a:cs typeface="Times New Roman" pitchFamily="18" charset="0"/>
              </a:rPr>
              <a:t>PhD</a:t>
            </a:r>
            <a:endParaRPr lang="en-US" sz="2000" dirty="0">
              <a:latin typeface="Arial Narrow" pitchFamily="34" charset="0"/>
              <a:cs typeface="Times New Roman" pitchFamily="18" charset="0"/>
            </a:endParaRPr>
          </a:p>
        </p:txBody>
      </p:sp>
      <p:sp>
        <p:nvSpPr>
          <p:cNvPr id="4" name="Content Placeholder 3"/>
          <p:cNvSpPr>
            <a:spLocks noGrp="1"/>
          </p:cNvSpPr>
          <p:nvPr>
            <p:ph sz="half" idx="2"/>
          </p:nvPr>
        </p:nvSpPr>
        <p:spPr>
          <a:xfrm>
            <a:off x="4876800" y="1143000"/>
            <a:ext cx="3581400" cy="4983163"/>
          </a:xfrm>
        </p:spPr>
        <p:txBody>
          <a:bodyPr>
            <a:noAutofit/>
          </a:bodyPr>
          <a:lstStyle/>
          <a:p>
            <a:pPr marL="514350" indent="-514350">
              <a:buNone/>
            </a:pPr>
            <a:r>
              <a:rPr lang="en-US" sz="2000" b="1" u="sng" dirty="0" smtClean="0">
                <a:latin typeface="Arial Narrow" pitchFamily="34" charset="0"/>
                <a:cs typeface="Times New Roman" pitchFamily="18" charset="0"/>
              </a:rPr>
              <a:t>New in 2011</a:t>
            </a:r>
          </a:p>
          <a:p>
            <a:pPr marL="396875" lvl="0" indent="-396875">
              <a:buFont typeface="+mj-lt"/>
              <a:buAutoNum type="arabicPeriod"/>
            </a:pPr>
            <a:r>
              <a:rPr lang="en-US" sz="2000" dirty="0" smtClean="0">
                <a:latin typeface="Arial Narrow" pitchFamily="34" charset="0"/>
                <a:cs typeface="Times New Roman" pitchFamily="18" charset="0"/>
              </a:rPr>
              <a:t>Kelsey Motanic, BA</a:t>
            </a:r>
          </a:p>
          <a:p>
            <a:pPr marL="396875" lvl="0" indent="-396875">
              <a:buFont typeface="+mj-lt"/>
              <a:buAutoNum type="arabicPeriod"/>
            </a:pPr>
            <a:r>
              <a:rPr lang="en-US" sz="2000" dirty="0" smtClean="0">
                <a:latin typeface="Arial Narrow" pitchFamily="34" charset="0"/>
                <a:cs typeface="Times New Roman" pitchFamily="18" charset="0"/>
              </a:rPr>
              <a:t>Kimberly Johnson, MS</a:t>
            </a:r>
          </a:p>
          <a:p>
            <a:pPr marL="396875" lvl="0" indent="-396875">
              <a:buFont typeface="+mj-lt"/>
              <a:buAutoNum type="arabicPeriod"/>
            </a:pPr>
            <a:r>
              <a:rPr lang="en-US" sz="2000" dirty="0" smtClean="0">
                <a:latin typeface="Arial Narrow" pitchFamily="34" charset="0"/>
                <a:cs typeface="Times New Roman" pitchFamily="18" charset="0"/>
              </a:rPr>
              <a:t>Jeanene McCoy Bengoa, BS</a:t>
            </a:r>
          </a:p>
          <a:p>
            <a:pPr marL="396875" lvl="0" indent="-396875">
              <a:buFont typeface="+mj-lt"/>
              <a:buAutoNum type="arabicPeriod"/>
            </a:pPr>
            <a:r>
              <a:rPr lang="en-US" sz="2000" dirty="0" smtClean="0">
                <a:latin typeface="Arial Narrow" pitchFamily="34" charset="0"/>
                <a:cs typeface="Times New Roman" pitchFamily="18" charset="0"/>
              </a:rPr>
              <a:t>Kimberly A. Miller, PhD</a:t>
            </a:r>
          </a:p>
          <a:p>
            <a:pPr marL="396875" lvl="0" indent="-396875">
              <a:buFont typeface="+mj-lt"/>
              <a:buAutoNum type="arabicPeriod"/>
            </a:pPr>
            <a:r>
              <a:rPr lang="en-US" sz="2000" dirty="0" smtClean="0">
                <a:latin typeface="Arial Narrow" pitchFamily="34" charset="0"/>
                <a:cs typeface="Times New Roman" pitchFamily="18" charset="0"/>
              </a:rPr>
              <a:t>Andrea Martel, MS</a:t>
            </a:r>
          </a:p>
          <a:p>
            <a:pPr marL="396875" lvl="0" indent="-396875">
              <a:buFont typeface="+mj-lt"/>
              <a:buAutoNum type="arabicPeriod"/>
            </a:pPr>
            <a:r>
              <a:rPr lang="en-US" sz="2000" dirty="0" smtClean="0">
                <a:latin typeface="Arial Narrow" pitchFamily="34" charset="0"/>
                <a:cs typeface="Times New Roman" pitchFamily="18" charset="0"/>
              </a:rPr>
              <a:t>Lana Beasley, PhD</a:t>
            </a:r>
          </a:p>
          <a:p>
            <a:pPr marL="514350" lvl="0" indent="-514350">
              <a:buNone/>
            </a:pPr>
            <a:endParaRPr lang="en-US" sz="2000" dirty="0" smtClean="0">
              <a:latin typeface="Arial Narrow" pitchFamily="34" charset="0"/>
              <a:cs typeface="Times New Roman" pitchFamily="18" charset="0"/>
            </a:endParaRPr>
          </a:p>
          <a:p>
            <a:pPr marL="514350" indent="-514350">
              <a:buNone/>
            </a:pPr>
            <a:r>
              <a:rPr lang="en-US" sz="2000" b="1" u="sng" dirty="0" smtClean="0">
                <a:latin typeface="Arial Narrow" pitchFamily="34" charset="0"/>
                <a:cs typeface="Times New Roman" pitchFamily="18" charset="0"/>
              </a:rPr>
              <a:t>Alumni: (Original Mentee)</a:t>
            </a:r>
            <a:endParaRPr lang="en-US" sz="2000" u="sng" dirty="0" smtClean="0">
              <a:latin typeface="Arial Narrow" pitchFamily="34" charset="0"/>
              <a:cs typeface="Times New Roman" pitchFamily="18" charset="0"/>
            </a:endParaRPr>
          </a:p>
          <a:p>
            <a:pPr marL="396875" lvl="0" indent="-396875">
              <a:buFont typeface="+mj-lt"/>
              <a:buAutoNum type="arabicPeriod"/>
            </a:pPr>
            <a:r>
              <a:rPr lang="en-US" sz="2000" dirty="0" smtClean="0">
                <a:latin typeface="Arial Narrow" pitchFamily="34" charset="0"/>
                <a:cs typeface="Times New Roman" pitchFamily="18" charset="0"/>
              </a:rPr>
              <a:t>Michael Dekker, DO</a:t>
            </a:r>
          </a:p>
          <a:p>
            <a:pPr marL="396875" lvl="0" indent="-396875">
              <a:buFont typeface="+mj-lt"/>
              <a:buAutoNum type="arabicPeriod"/>
            </a:pPr>
            <a:r>
              <a:rPr lang="en-US" sz="2000" dirty="0" smtClean="0">
                <a:latin typeface="Arial Narrow" pitchFamily="34" charset="0"/>
                <a:cs typeface="Times New Roman" pitchFamily="18" charset="0"/>
              </a:rPr>
              <a:t>Olivia Belen, BS</a:t>
            </a:r>
          </a:p>
          <a:p>
            <a:pPr marL="396875" lvl="0" indent="-396875">
              <a:buFont typeface="+mj-lt"/>
              <a:buAutoNum type="arabicPeriod"/>
            </a:pPr>
            <a:r>
              <a:rPr lang="en-US" sz="2000" dirty="0" smtClean="0">
                <a:latin typeface="Arial Narrow" pitchFamily="34" charset="0"/>
                <a:cs typeface="Times New Roman" pitchFamily="18" charset="0"/>
              </a:rPr>
              <a:t>Jordan Lewis, PhD</a:t>
            </a:r>
          </a:p>
          <a:p>
            <a:endParaRPr lang="en-US" sz="2000" dirty="0" smtClean="0">
              <a:latin typeface="Arial Narrow" pitchFamily="34" charset="0"/>
              <a:cs typeface="Times New Roman" pitchFamily="18" charset="0"/>
            </a:endParaRPr>
          </a:p>
          <a:p>
            <a:r>
              <a:rPr lang="en-US" sz="2000" b="1" dirty="0" smtClean="0">
                <a:latin typeface="Arial Narrow" pitchFamily="34" charset="0"/>
                <a:cs typeface="Times New Roman" pitchFamily="18" charset="0"/>
              </a:rPr>
              <a:t>Total :  22</a:t>
            </a:r>
            <a:endParaRPr lang="en-US" sz="2000" b="1" dirty="0">
              <a:latin typeface="Arial Narrow" pitchFamily="34" charset="0"/>
              <a:cs typeface="Times New Roman" pitchFamily="18" charset="0"/>
            </a:endParaRPr>
          </a:p>
        </p:txBody>
      </p:sp>
      <p:pic>
        <p:nvPicPr>
          <p:cNvPr id="1027" name="Picture 3" descr="C:\Program Files\Microsoft Office\MEDIA\CAGCAT10\j0157995.wmf"/>
          <p:cNvPicPr>
            <a:picLocks noChangeAspect="1" noChangeArrowheads="1"/>
          </p:cNvPicPr>
          <p:nvPr/>
        </p:nvPicPr>
        <p:blipFill>
          <a:blip r:embed="rId3" cstate="print"/>
          <a:srcRect/>
          <a:stretch>
            <a:fillRect/>
          </a:stretch>
        </p:blipFill>
        <p:spPr bwMode="auto">
          <a:xfrm>
            <a:off x="838200" y="685801"/>
            <a:ext cx="7543800" cy="3810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b="1" dirty="0" smtClean="0">
                <a:solidFill>
                  <a:srgbClr val="C00000"/>
                </a:solidFill>
                <a:latin typeface="Tempus Sans ITC" pitchFamily="82" charset="0"/>
              </a:rPr>
              <a:t>NIDA Native Mentorship Map</a:t>
            </a:r>
            <a:endParaRPr lang="en-US" dirty="0"/>
          </a:p>
        </p:txBody>
      </p:sp>
      <p:pic>
        <p:nvPicPr>
          <p:cNvPr id="4" name="Picture 2"/>
          <p:cNvPicPr>
            <a:picLocks noGrp="1" noChangeAspect="1" noChangeArrowheads="1"/>
          </p:cNvPicPr>
          <p:nvPr>
            <p:ph idx="1"/>
          </p:nvPr>
        </p:nvPicPr>
        <p:blipFill>
          <a:blip r:embed="rId3" cstate="print"/>
          <a:srcRect/>
          <a:stretch>
            <a:fillRect/>
          </a:stretch>
        </p:blipFill>
        <p:spPr bwMode="auto">
          <a:xfrm>
            <a:off x="381000" y="1219200"/>
            <a:ext cx="8458200" cy="5334000"/>
          </a:xfrm>
          <a:prstGeom prst="rect">
            <a:avLst/>
          </a:prstGeom>
          <a:noFill/>
          <a:ln w="9525">
            <a:noFill/>
            <a:miter lim="800000"/>
            <a:headEnd/>
            <a:tailEnd/>
          </a:ln>
        </p:spPr>
      </p:pic>
      <p:sp>
        <p:nvSpPr>
          <p:cNvPr id="5" name="Rectangle 4"/>
          <p:cNvSpPr/>
          <p:nvPr/>
        </p:nvSpPr>
        <p:spPr>
          <a:xfrm>
            <a:off x="1066800" y="3886200"/>
            <a:ext cx="1600200" cy="369332"/>
          </a:xfrm>
          <a:prstGeom prst="rect">
            <a:avLst/>
          </a:prstGeom>
          <a:ln w="28575">
            <a:solidFill>
              <a:srgbClr val="FF0000"/>
            </a:solidFill>
          </a:ln>
        </p:spPr>
        <p:txBody>
          <a:bodyPr wrap="square">
            <a:spAutoFit/>
          </a:bodyPr>
          <a:lstStyle/>
          <a:p>
            <a:r>
              <a:rPr lang="en-US" dirty="0" smtClean="0">
                <a:solidFill>
                  <a:srgbClr val="FF0000"/>
                </a:solidFill>
              </a:rPr>
              <a:t>Mentors: 17</a:t>
            </a:r>
            <a:endParaRPr lang="en-US" dirty="0">
              <a:solidFill>
                <a:srgbClr val="FF0000"/>
              </a:solidFill>
            </a:endParaRPr>
          </a:p>
        </p:txBody>
      </p:sp>
      <p:sp>
        <p:nvSpPr>
          <p:cNvPr id="6" name="Rectangle 5"/>
          <p:cNvSpPr/>
          <p:nvPr/>
        </p:nvSpPr>
        <p:spPr>
          <a:xfrm>
            <a:off x="1066800" y="4343400"/>
            <a:ext cx="1600200" cy="381000"/>
          </a:xfrm>
          <a:prstGeom prst="rect">
            <a:avLst/>
          </a:prstGeom>
          <a:ln w="28575">
            <a:solidFill>
              <a:srgbClr val="000099"/>
            </a:solidFill>
          </a:ln>
        </p:spPr>
        <p:txBody>
          <a:bodyPr wrap="square">
            <a:spAutoFit/>
          </a:bodyPr>
          <a:lstStyle/>
          <a:p>
            <a:r>
              <a:rPr lang="en-US" dirty="0" smtClean="0">
                <a:solidFill>
                  <a:srgbClr val="000099"/>
                </a:solidFill>
              </a:rPr>
              <a:t>Mentees: 22</a:t>
            </a:r>
            <a:endParaRPr lang="en-US"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91600" cy="1219200"/>
          </a:xfrm>
        </p:spPr>
        <p:txBody>
          <a:bodyPr>
            <a:noAutofit/>
          </a:bodyPr>
          <a:lstStyle/>
          <a:p>
            <a:pPr algn="ctr">
              <a:defRPr/>
            </a:pPr>
            <a:r>
              <a:rPr lang="en-US" sz="4000" b="1" dirty="0" smtClean="0">
                <a:solidFill>
                  <a:srgbClr val="C00000"/>
                </a:solidFill>
                <a:latin typeface="Tempus Sans ITC" pitchFamily="82" charset="0"/>
              </a:rPr>
              <a:t>Why Develop a National </a:t>
            </a:r>
            <a:r>
              <a:rPr lang="en-US" b="1" u="sng" dirty="0" smtClean="0">
                <a:solidFill>
                  <a:srgbClr val="C00000"/>
                </a:solidFill>
                <a:latin typeface="Tempus Sans ITC" pitchFamily="82" charset="0"/>
              </a:rPr>
              <a:t>Native</a:t>
            </a:r>
            <a:r>
              <a:rPr lang="en-US" sz="4000" b="1" dirty="0" smtClean="0">
                <a:solidFill>
                  <a:srgbClr val="C00000"/>
                </a:solidFill>
                <a:latin typeface="Tempus Sans ITC" pitchFamily="82" charset="0"/>
              </a:rPr>
              <a:t> Mentoring Program? </a:t>
            </a:r>
            <a:endParaRPr lang="en-US" sz="4000" b="1" dirty="0">
              <a:solidFill>
                <a:srgbClr val="C00000"/>
              </a:solidFill>
              <a:latin typeface="Tempus Sans ITC" pitchFamily="82" charset="0"/>
            </a:endParaRPr>
          </a:p>
        </p:txBody>
      </p:sp>
      <p:sp>
        <p:nvSpPr>
          <p:cNvPr id="60419" name="Content Placeholder 2"/>
          <p:cNvSpPr>
            <a:spLocks noGrp="1"/>
          </p:cNvSpPr>
          <p:nvPr>
            <p:ph idx="1"/>
          </p:nvPr>
        </p:nvSpPr>
        <p:spPr>
          <a:xfrm>
            <a:off x="304800" y="1447800"/>
            <a:ext cx="8686800" cy="4632325"/>
          </a:xfrm>
        </p:spPr>
        <p:txBody>
          <a:bodyPr/>
          <a:lstStyle/>
          <a:p>
            <a:pPr>
              <a:buFont typeface="Arial" pitchFamily="34" charset="0"/>
              <a:buChar char="•"/>
            </a:pPr>
            <a:r>
              <a:rPr lang="en-US" sz="2800" dirty="0" smtClean="0">
                <a:solidFill>
                  <a:schemeClr val="tx1"/>
                </a:solidFill>
              </a:rPr>
              <a:t>Provide instruction on conducting research</a:t>
            </a:r>
          </a:p>
          <a:p>
            <a:pPr>
              <a:buFont typeface="Arial" pitchFamily="34" charset="0"/>
              <a:buChar char="•"/>
            </a:pPr>
            <a:r>
              <a:rPr lang="en-US" sz="2800" b="1" dirty="0" smtClean="0"/>
              <a:t>Provide insight into Native identity – Personal and Community</a:t>
            </a:r>
            <a:endParaRPr lang="en-US" sz="2800" b="1" dirty="0" smtClean="0">
              <a:solidFill>
                <a:schemeClr val="tx1"/>
              </a:solidFill>
            </a:endParaRPr>
          </a:p>
          <a:p>
            <a:pPr>
              <a:buFont typeface="Arial" pitchFamily="34" charset="0"/>
              <a:buChar char="•"/>
            </a:pPr>
            <a:r>
              <a:rPr lang="en-US" sz="2800" dirty="0" smtClean="0">
                <a:solidFill>
                  <a:schemeClr val="tx1"/>
                </a:solidFill>
              </a:rPr>
              <a:t>Improve trainee's </a:t>
            </a:r>
            <a:r>
              <a:rPr lang="en-US" sz="2800" b="1" dirty="0" smtClean="0">
                <a:solidFill>
                  <a:schemeClr val="tx1"/>
                </a:solidFill>
              </a:rPr>
              <a:t>self-confidence</a:t>
            </a:r>
            <a:r>
              <a:rPr lang="en-US" sz="2800" dirty="0" smtClean="0">
                <a:solidFill>
                  <a:schemeClr val="tx1"/>
                </a:solidFill>
              </a:rPr>
              <a:t> </a:t>
            </a:r>
          </a:p>
          <a:p>
            <a:pPr>
              <a:buFont typeface="Arial" pitchFamily="34" charset="0"/>
              <a:buChar char="•"/>
            </a:pPr>
            <a:r>
              <a:rPr lang="en-US" sz="2800" b="1" dirty="0" smtClean="0">
                <a:solidFill>
                  <a:schemeClr val="tx1"/>
                </a:solidFill>
              </a:rPr>
              <a:t>Critique and support trainee's research </a:t>
            </a:r>
          </a:p>
          <a:p>
            <a:pPr>
              <a:buFont typeface="Arial" pitchFamily="34" charset="0"/>
              <a:buChar char="•"/>
            </a:pPr>
            <a:r>
              <a:rPr lang="en-US" sz="2800" dirty="0" smtClean="0">
                <a:solidFill>
                  <a:schemeClr val="tx1"/>
                </a:solidFill>
              </a:rPr>
              <a:t>Assist in </a:t>
            </a:r>
            <a:r>
              <a:rPr lang="en-US" sz="2800" b="1" dirty="0" smtClean="0">
                <a:solidFill>
                  <a:schemeClr val="tx1"/>
                </a:solidFill>
              </a:rPr>
              <a:t>defining and achieving career goals </a:t>
            </a:r>
          </a:p>
          <a:p>
            <a:pPr>
              <a:buFont typeface="Arial" pitchFamily="34" charset="0"/>
              <a:buChar char="•"/>
            </a:pPr>
            <a:r>
              <a:rPr lang="en-US" sz="2800" b="1" dirty="0" smtClean="0">
                <a:solidFill>
                  <a:schemeClr val="tx1"/>
                </a:solidFill>
              </a:rPr>
              <a:t>Socialize trainee </a:t>
            </a:r>
            <a:r>
              <a:rPr lang="en-US" sz="2800" dirty="0" smtClean="0">
                <a:solidFill>
                  <a:schemeClr val="tx1"/>
                </a:solidFill>
              </a:rPr>
              <a:t>into the profession </a:t>
            </a:r>
          </a:p>
          <a:p>
            <a:pPr>
              <a:buFont typeface="Arial" pitchFamily="34" charset="0"/>
              <a:buChar char="•"/>
            </a:pPr>
            <a:r>
              <a:rPr lang="en-US" sz="2800" dirty="0" smtClean="0">
                <a:solidFill>
                  <a:schemeClr val="tx1"/>
                </a:solidFill>
              </a:rPr>
              <a:t>Assist in development of </a:t>
            </a:r>
            <a:r>
              <a:rPr lang="en-US" sz="2800" b="1" dirty="0" smtClean="0">
                <a:solidFill>
                  <a:schemeClr val="tx1"/>
                </a:solidFill>
              </a:rPr>
              <a:t>collegial networks </a:t>
            </a:r>
          </a:p>
          <a:p>
            <a:pPr>
              <a:buFont typeface="Arial" pitchFamily="34" charset="0"/>
              <a:buChar char="•"/>
            </a:pPr>
            <a:r>
              <a:rPr lang="en-US" sz="2800" dirty="0" smtClean="0">
                <a:solidFill>
                  <a:schemeClr val="tx1"/>
                </a:solidFill>
              </a:rPr>
              <a:t>Advise how to </a:t>
            </a:r>
            <a:r>
              <a:rPr lang="en-US" sz="2800" b="1" dirty="0" smtClean="0">
                <a:solidFill>
                  <a:schemeClr val="tx1"/>
                </a:solidFill>
              </a:rPr>
              <a:t>balance work and personal life </a:t>
            </a:r>
          </a:p>
          <a:p>
            <a:pPr>
              <a:buFont typeface="Arial" pitchFamily="34" charset="0"/>
              <a:buChar char="•"/>
            </a:pPr>
            <a:r>
              <a:rPr lang="en-US" sz="2800" dirty="0" smtClean="0">
                <a:solidFill>
                  <a:schemeClr val="tx1"/>
                </a:solidFill>
              </a:rPr>
              <a:t>Assist in the development of </a:t>
            </a:r>
            <a:r>
              <a:rPr lang="en-US" sz="2800" b="1" dirty="0" smtClean="0">
                <a:solidFill>
                  <a:schemeClr val="tx1"/>
                </a:solidFill>
              </a:rPr>
              <a:t>future colleagues</a:t>
            </a:r>
            <a:r>
              <a:rPr lang="en-US" sz="2800" dirty="0" smtClean="0">
                <a:solidFill>
                  <a:schemeClr val="tx1"/>
                </a:solidFill>
              </a:rPr>
              <a:t> </a:t>
            </a:r>
          </a:p>
          <a:p>
            <a:endParaRPr lang="en-US" sz="2800" dirty="0" smtClean="0"/>
          </a:p>
        </p:txBody>
      </p:sp>
      <p:sp>
        <p:nvSpPr>
          <p:cNvPr id="4" name="Slide Number Placeholder 3"/>
          <p:cNvSpPr>
            <a:spLocks noGrp="1"/>
          </p:cNvSpPr>
          <p:nvPr>
            <p:ph type="sldNum" sz="quarter" idx="12"/>
          </p:nvPr>
        </p:nvSpPr>
        <p:spPr/>
        <p:txBody>
          <a:bodyPr/>
          <a:lstStyle/>
          <a:p>
            <a:pPr>
              <a:defRPr/>
            </a:pPr>
            <a:fld id="{2FCBF853-3665-4DC9-BAF6-325C7E21CD87}" type="slidenum">
              <a:rPr lang="en-US" smtClean="0">
                <a:solidFill>
                  <a:srgbClr val="F0A22E">
                    <a:shade val="75000"/>
                  </a:srgbClr>
                </a:solidFill>
              </a:rPr>
              <a:pPr>
                <a:defRPr/>
              </a:pPr>
              <a:t>6</a:t>
            </a:fld>
            <a:endParaRPr lang="en-US" dirty="0">
              <a:solidFill>
                <a:srgbClr val="F0A22E">
                  <a:shade val="75000"/>
                </a:srgbClr>
              </a:solidFill>
            </a:endParaRPr>
          </a:p>
        </p:txBody>
      </p:sp>
      <p:pic>
        <p:nvPicPr>
          <p:cNvPr id="5" name="Picture 3" descr="C:\Program Files\Microsoft Office\MEDIA\CAGCAT10\j0157995.wmf"/>
          <p:cNvPicPr>
            <a:picLocks noChangeAspect="1" noChangeArrowheads="1"/>
          </p:cNvPicPr>
          <p:nvPr/>
        </p:nvPicPr>
        <p:blipFill>
          <a:blip r:embed="rId3" cstate="print"/>
          <a:srcRect/>
          <a:stretch>
            <a:fillRect/>
          </a:stretch>
        </p:blipFill>
        <p:spPr bwMode="auto">
          <a:xfrm>
            <a:off x="838200" y="1295400"/>
            <a:ext cx="7543800" cy="762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US" b="1" dirty="0" smtClean="0">
                <a:solidFill>
                  <a:srgbClr val="C00000"/>
                </a:solidFill>
                <a:latin typeface="Tempus Sans ITC" pitchFamily="82" charset="0"/>
              </a:rPr>
              <a:t>American Indian Faculty in degree-granting institutions: Fall 2009</a:t>
            </a:r>
            <a:endParaRPr lang="en-US" dirty="0"/>
          </a:p>
        </p:txBody>
      </p:sp>
      <p:graphicFrame>
        <p:nvGraphicFramePr>
          <p:cNvPr id="9" name="Content Placeholder 8"/>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81000" y="6324601"/>
            <a:ext cx="8229600" cy="246221"/>
          </a:xfrm>
          <a:prstGeom prst="rect">
            <a:avLst/>
          </a:prstGeom>
          <a:noFill/>
        </p:spPr>
        <p:txBody>
          <a:bodyPr wrap="square" rtlCol="0">
            <a:spAutoFit/>
          </a:bodyPr>
          <a:lstStyle/>
          <a:p>
            <a:pPr algn="ctr"/>
            <a:r>
              <a:rPr lang="en-US" sz="1000" dirty="0" smtClean="0"/>
              <a:t>Source:  Digest of Education Statistics: 2010, Table 256;   http://nces.ed.gov/programs/digest/d10/tables/dt10_256.asp?referrer=list</a:t>
            </a:r>
            <a:endParaRPr lang="en-US" sz="1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b="1" dirty="0" smtClean="0">
                <a:solidFill>
                  <a:srgbClr val="C00000"/>
                </a:solidFill>
                <a:latin typeface="Tempus Sans ITC" pitchFamily="82" charset="0"/>
              </a:rPr>
              <a:t>Native Mentorship Goals</a:t>
            </a:r>
            <a:endParaRPr lang="en-US" b="1" dirty="0">
              <a:solidFill>
                <a:srgbClr val="C00000"/>
              </a:solidFill>
              <a:latin typeface="Tempus Sans ITC" pitchFamily="82" charset="0"/>
            </a:endParaRPr>
          </a:p>
        </p:txBody>
      </p:sp>
      <p:sp>
        <p:nvSpPr>
          <p:cNvPr id="40963" name="Content Placeholder 2"/>
          <p:cNvSpPr>
            <a:spLocks noGrp="1"/>
          </p:cNvSpPr>
          <p:nvPr>
            <p:ph idx="1"/>
          </p:nvPr>
        </p:nvSpPr>
        <p:spPr/>
        <p:txBody>
          <a:bodyPr>
            <a:normAutofit fontScale="77500" lnSpcReduction="20000"/>
          </a:bodyPr>
          <a:lstStyle/>
          <a:p>
            <a:pPr marL="514350" indent="-514350">
              <a:spcAft>
                <a:spcPts val="300"/>
              </a:spcAft>
              <a:buFont typeface="+mj-lt"/>
              <a:buAutoNum type="arabicPeriod"/>
            </a:pPr>
            <a:r>
              <a:rPr lang="en-US" sz="2800" dirty="0" smtClean="0"/>
              <a:t>Mentor and train American Indian students and early career faculty interested in substance abuse and addictions research </a:t>
            </a:r>
          </a:p>
          <a:p>
            <a:pPr marL="514350" indent="-514350">
              <a:spcAft>
                <a:spcPts val="300"/>
              </a:spcAft>
              <a:buFont typeface="+mj-lt"/>
              <a:buAutoNum type="arabicPeriod"/>
            </a:pPr>
            <a:r>
              <a:rPr lang="en-US" sz="2800" dirty="0" smtClean="0"/>
              <a:t>Pair Mentees with Mentors and encourage training, site visits, and professional development</a:t>
            </a:r>
          </a:p>
          <a:p>
            <a:pPr marL="514350" indent="-514350">
              <a:spcAft>
                <a:spcPts val="300"/>
              </a:spcAft>
              <a:buFont typeface="+mj-lt"/>
              <a:buAutoNum type="arabicPeriod"/>
            </a:pPr>
            <a:r>
              <a:rPr lang="en-US" sz="2800" dirty="0" smtClean="0"/>
              <a:t>Assist in identification and recruitment of candidates for NIDA training opportunities</a:t>
            </a:r>
          </a:p>
          <a:p>
            <a:pPr marL="514350" indent="-514350">
              <a:spcAft>
                <a:spcPts val="300"/>
              </a:spcAft>
              <a:buFont typeface="+mj-lt"/>
              <a:buAutoNum type="arabicPeriod"/>
            </a:pPr>
            <a:r>
              <a:rPr lang="en-US" sz="2800" dirty="0" smtClean="0"/>
              <a:t>Maintain a website at </a:t>
            </a:r>
            <a:r>
              <a:rPr lang="en-US" sz="2800" dirty="0" smtClean="0">
                <a:hlinkClick r:id="rId3"/>
              </a:rPr>
              <a:t>www.oneskycenter.org</a:t>
            </a:r>
            <a:r>
              <a:rPr lang="en-US" sz="2800" dirty="0" smtClean="0"/>
              <a:t> to identify Mentors, Mentees, faculty/student interests and projects, and NIDA agenda.</a:t>
            </a:r>
          </a:p>
          <a:p>
            <a:pPr marL="514350" indent="-514350">
              <a:spcAft>
                <a:spcPts val="300"/>
              </a:spcAft>
              <a:buFont typeface="+mj-lt"/>
              <a:buAutoNum type="arabicPeriod"/>
            </a:pPr>
            <a:r>
              <a:rPr lang="en-US" sz="2800" dirty="0" smtClean="0"/>
              <a:t>Enhance Native community awareness and involvement</a:t>
            </a:r>
          </a:p>
          <a:p>
            <a:pPr marL="514350" indent="-514350">
              <a:spcAft>
                <a:spcPts val="300"/>
              </a:spcAft>
              <a:buFont typeface="+mj-lt"/>
              <a:buAutoNum type="arabicPeriod"/>
            </a:pPr>
            <a:r>
              <a:rPr lang="en-US" sz="2800" dirty="0" smtClean="0"/>
              <a:t>Attend and participate in National Scientific Conferences that focus on American Indian  Health and/or addictions research</a:t>
            </a:r>
          </a:p>
          <a:p>
            <a:endParaRPr lang="en-US" sz="2800" dirty="0" smtClean="0"/>
          </a:p>
          <a:p>
            <a:endParaRPr lang="en-US" dirty="0" smtClean="0"/>
          </a:p>
        </p:txBody>
      </p:sp>
      <p:sp>
        <p:nvSpPr>
          <p:cNvPr id="4" name="Slide Number Placeholder 3"/>
          <p:cNvSpPr>
            <a:spLocks noGrp="1"/>
          </p:cNvSpPr>
          <p:nvPr>
            <p:ph type="sldNum" sz="quarter" idx="12"/>
          </p:nvPr>
        </p:nvSpPr>
        <p:spPr/>
        <p:txBody>
          <a:bodyPr/>
          <a:lstStyle/>
          <a:p>
            <a:pPr>
              <a:defRPr/>
            </a:pPr>
            <a:fld id="{BEDE73C2-F5DC-4A0E-A4C8-D88C7E1EA196}" type="slidenum">
              <a:rPr lang="en-US" smtClean="0"/>
              <a:pPr>
                <a:defRPr/>
              </a:pPr>
              <a:t>8</a:t>
            </a:fld>
            <a:endParaRPr lang="en-US" dirty="0"/>
          </a:p>
        </p:txBody>
      </p:sp>
      <p:pic>
        <p:nvPicPr>
          <p:cNvPr id="5" name="Picture 3" descr="C:\Program Files\Microsoft Office\MEDIA\CAGCAT10\j0157995.wmf"/>
          <p:cNvPicPr>
            <a:picLocks noChangeAspect="1" noChangeArrowheads="1"/>
          </p:cNvPicPr>
          <p:nvPr/>
        </p:nvPicPr>
        <p:blipFill>
          <a:blip r:embed="rId4" cstate="print"/>
          <a:srcRect/>
          <a:stretch>
            <a:fillRect/>
          </a:stretch>
        </p:blipFill>
        <p:spPr bwMode="auto">
          <a:xfrm>
            <a:off x="838200" y="1295400"/>
            <a:ext cx="7543800" cy="762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1066800"/>
          </a:xfrm>
        </p:spPr>
        <p:txBody>
          <a:bodyPr>
            <a:noAutofit/>
          </a:bodyPr>
          <a:lstStyle/>
          <a:p>
            <a:pPr algn="ctr">
              <a:defRPr/>
            </a:pPr>
            <a:r>
              <a:rPr lang="en-US" b="1" dirty="0" smtClean="0">
                <a:solidFill>
                  <a:srgbClr val="C00000"/>
                </a:solidFill>
                <a:latin typeface="Tempus Sans ITC" pitchFamily="82" charset="0"/>
              </a:rPr>
              <a:t>The 5 Elements of Mentoring Program</a:t>
            </a:r>
            <a:endParaRPr lang="en-US" b="1" dirty="0">
              <a:solidFill>
                <a:srgbClr val="C00000"/>
              </a:solidFill>
              <a:latin typeface="Tempus Sans ITC" pitchFamily="82" charset="0"/>
            </a:endParaRPr>
          </a:p>
        </p:txBody>
      </p:sp>
      <p:sp>
        <p:nvSpPr>
          <p:cNvPr id="74755" name="Content Placeholder 2"/>
          <p:cNvSpPr>
            <a:spLocks noGrp="1"/>
          </p:cNvSpPr>
          <p:nvPr>
            <p:ph idx="1"/>
          </p:nvPr>
        </p:nvSpPr>
        <p:spPr>
          <a:xfrm>
            <a:off x="228600" y="1981200"/>
            <a:ext cx="8915400" cy="4525962"/>
          </a:xfrm>
        </p:spPr>
        <p:txBody>
          <a:bodyPr>
            <a:normAutofit lnSpcReduction="10000"/>
          </a:bodyPr>
          <a:lstStyle/>
          <a:p>
            <a:pPr>
              <a:spcBef>
                <a:spcPct val="0"/>
              </a:spcBef>
            </a:pPr>
            <a:r>
              <a:rPr lang="en-US" sz="2800" b="1" dirty="0" smtClean="0">
                <a:solidFill>
                  <a:srgbClr val="77132B"/>
                </a:solidFill>
                <a:latin typeface="Arial" pitchFamily="34" charset="0"/>
                <a:cs typeface="Arial" pitchFamily="34" charset="0"/>
              </a:rPr>
              <a:t>Recruit: </a:t>
            </a:r>
            <a:r>
              <a:rPr lang="en-US" sz="2400" dirty="0" smtClean="0">
                <a:latin typeface="Arial" pitchFamily="34" charset="0"/>
                <a:cs typeface="Arial" pitchFamily="34" charset="0"/>
              </a:rPr>
              <a:t>Define eligibility, market program, conduct information sessions</a:t>
            </a:r>
            <a:r>
              <a:rPr lang="en-US" dirty="0" smtClean="0">
                <a:latin typeface="Arial" pitchFamily="34" charset="0"/>
                <a:cs typeface="Arial" pitchFamily="34" charset="0"/>
              </a:rPr>
              <a:t> </a:t>
            </a:r>
          </a:p>
          <a:p>
            <a:pPr>
              <a:spcBef>
                <a:spcPct val="0"/>
              </a:spcBef>
            </a:pPr>
            <a:r>
              <a:rPr lang="en-US" sz="2800" b="1" dirty="0" smtClean="0">
                <a:solidFill>
                  <a:srgbClr val="77132B"/>
                </a:solidFill>
                <a:latin typeface="Arial" pitchFamily="34" charset="0"/>
                <a:cs typeface="Arial" pitchFamily="34" charset="0"/>
              </a:rPr>
              <a:t>Screen: </a:t>
            </a:r>
            <a:r>
              <a:rPr lang="en-US" sz="2400" dirty="0" smtClean="0">
                <a:latin typeface="Arial" pitchFamily="34" charset="0"/>
                <a:cs typeface="Arial" pitchFamily="34" charset="0"/>
              </a:rPr>
              <a:t>applications, reference checks, interviews, orientation</a:t>
            </a:r>
          </a:p>
          <a:p>
            <a:pPr>
              <a:spcBef>
                <a:spcPct val="0"/>
              </a:spcBef>
            </a:pPr>
            <a:r>
              <a:rPr lang="en-US" sz="2800" b="1" dirty="0" smtClean="0">
                <a:solidFill>
                  <a:srgbClr val="77132B"/>
                </a:solidFill>
                <a:latin typeface="Arial" pitchFamily="34" charset="0"/>
                <a:cs typeface="Arial" pitchFamily="34" charset="0"/>
              </a:rPr>
              <a:t>Train: </a:t>
            </a:r>
            <a:r>
              <a:rPr lang="en-US" sz="2400" dirty="0" smtClean="0">
                <a:latin typeface="Arial" pitchFamily="34" charset="0"/>
                <a:cs typeface="Arial" pitchFamily="34" charset="0"/>
              </a:rPr>
              <a:t>Overview of the program, role clarification, situational “how-to’s”</a:t>
            </a:r>
          </a:p>
          <a:p>
            <a:pPr>
              <a:spcBef>
                <a:spcPct val="0"/>
              </a:spcBef>
            </a:pPr>
            <a:r>
              <a:rPr lang="en-US" sz="2800" b="1" dirty="0" smtClean="0">
                <a:solidFill>
                  <a:srgbClr val="77132B"/>
                </a:solidFill>
                <a:latin typeface="Arial" pitchFamily="34" charset="0"/>
                <a:cs typeface="Arial" pitchFamily="34" charset="0"/>
              </a:rPr>
              <a:t>Match: </a:t>
            </a:r>
            <a:r>
              <a:rPr lang="en-US" sz="2400" dirty="0" smtClean="0">
                <a:latin typeface="Arial" pitchFamily="34" charset="0"/>
                <a:cs typeface="Arial" pitchFamily="34" charset="0"/>
              </a:rPr>
              <a:t>Establish criteria, ensure all parties understand and agree to the terms and conditions of participation</a:t>
            </a:r>
          </a:p>
          <a:p>
            <a:pPr>
              <a:spcBef>
                <a:spcPct val="0"/>
              </a:spcBef>
            </a:pPr>
            <a:r>
              <a:rPr lang="en-US" sz="2800" b="1" dirty="0" smtClean="0">
                <a:solidFill>
                  <a:srgbClr val="77132B"/>
                </a:solidFill>
                <a:latin typeface="Arial" pitchFamily="34" charset="0"/>
                <a:cs typeface="Arial" pitchFamily="34" charset="0"/>
              </a:rPr>
              <a:t>Monitor: </a:t>
            </a:r>
            <a:r>
              <a:rPr lang="en-US" sz="2400" dirty="0" smtClean="0">
                <a:latin typeface="Arial" pitchFamily="34" charset="0"/>
                <a:cs typeface="Arial" pitchFamily="34" charset="0"/>
              </a:rPr>
              <a:t>Continuing training opportunities, regular communication, goal setting and achievement, conflict resolution, documentation</a:t>
            </a:r>
          </a:p>
          <a:p>
            <a:pPr lvl="1">
              <a:spcBef>
                <a:spcPct val="0"/>
              </a:spcBef>
            </a:pPr>
            <a:endParaRPr lang="en-US" sz="2400" dirty="0" smtClean="0"/>
          </a:p>
          <a:p>
            <a:endParaRPr lang="en-US" dirty="0" smtClean="0"/>
          </a:p>
        </p:txBody>
      </p:sp>
      <p:sp>
        <p:nvSpPr>
          <p:cNvPr id="4" name="Slide Number Placeholder 3"/>
          <p:cNvSpPr>
            <a:spLocks noGrp="1"/>
          </p:cNvSpPr>
          <p:nvPr>
            <p:ph type="sldNum" sz="quarter" idx="12"/>
          </p:nvPr>
        </p:nvSpPr>
        <p:spPr/>
        <p:txBody>
          <a:bodyPr/>
          <a:lstStyle/>
          <a:p>
            <a:pPr>
              <a:defRPr/>
            </a:pPr>
            <a:fld id="{AB619E58-4EEA-46AE-A232-2F2F9B2AF98B}" type="slidenum">
              <a:rPr lang="en-US" smtClean="0">
                <a:solidFill>
                  <a:srgbClr val="F0A22E">
                    <a:shade val="75000"/>
                  </a:srgbClr>
                </a:solidFill>
              </a:rPr>
              <a:pPr>
                <a:defRPr/>
              </a:pPr>
              <a:t>9</a:t>
            </a:fld>
            <a:endParaRPr lang="en-US">
              <a:solidFill>
                <a:srgbClr val="F0A22E">
                  <a:shade val="75000"/>
                </a:srgbClr>
              </a:solidFill>
            </a:endParaRPr>
          </a:p>
        </p:txBody>
      </p:sp>
      <p:pic>
        <p:nvPicPr>
          <p:cNvPr id="5" name="Picture 3" descr="C:\Program Files\Microsoft Office\MEDIA\CAGCAT10\j0157995.wmf"/>
          <p:cNvPicPr>
            <a:picLocks noChangeAspect="1" noChangeArrowheads="1"/>
          </p:cNvPicPr>
          <p:nvPr/>
        </p:nvPicPr>
        <p:blipFill>
          <a:blip r:embed="rId3" cstate="print"/>
          <a:srcRect/>
          <a:stretch>
            <a:fillRect/>
          </a:stretch>
        </p:blipFill>
        <p:spPr bwMode="auto">
          <a:xfrm>
            <a:off x="838200" y="1676400"/>
            <a:ext cx="7543800" cy="762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Tempus Sans IT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2283</TotalTime>
  <Words>1417</Words>
  <Application>Microsoft Office PowerPoint</Application>
  <PresentationFormat>On-screen Show (4:3)</PresentationFormat>
  <Paragraphs>236</Paragraphs>
  <Slides>20</Slides>
  <Notes>20</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20</vt:i4>
      </vt:variant>
    </vt:vector>
  </HeadingPairs>
  <TitlesOfParts>
    <vt:vector size="31" baseType="lpstr">
      <vt:lpstr>Arial</vt:lpstr>
      <vt:lpstr>Tempus Sans ITC</vt:lpstr>
      <vt:lpstr>Papyrus</vt:lpstr>
      <vt:lpstr>Lucida Sans Unicode</vt:lpstr>
      <vt:lpstr>Arial Narrow</vt:lpstr>
      <vt:lpstr>Times New Roman</vt:lpstr>
      <vt:lpstr>Wingdings 2</vt:lpstr>
      <vt:lpstr>Calibri</vt:lpstr>
      <vt:lpstr>Office Theme</vt:lpstr>
      <vt:lpstr>Default Design</vt:lpstr>
      <vt:lpstr>Slide</vt:lpstr>
      <vt:lpstr>Slide 1</vt:lpstr>
      <vt:lpstr>Presentation Objectives</vt:lpstr>
      <vt:lpstr>NIDA Native Scholars Workgroup and Mentors</vt:lpstr>
      <vt:lpstr>NIDA Native-to-Native Mentees</vt:lpstr>
      <vt:lpstr>NIDA Native Mentorship Map</vt:lpstr>
      <vt:lpstr>Why Develop a National Native Mentoring Program? </vt:lpstr>
      <vt:lpstr>American Indian Faculty in degree-granting institutions: Fall 2009</vt:lpstr>
      <vt:lpstr>Native Mentorship Goals</vt:lpstr>
      <vt:lpstr>The 5 Elements of Mentoring Program</vt:lpstr>
      <vt:lpstr>Native Mentoring Logic Model</vt:lpstr>
      <vt:lpstr>Mentor Responsibilities:  Competing ISSUES</vt:lpstr>
      <vt:lpstr>Types of Mentorship Contact </vt:lpstr>
      <vt:lpstr>Mentorship Activities</vt:lpstr>
      <vt:lpstr>Mentee Activities</vt:lpstr>
      <vt:lpstr>Adding to the Pipeline</vt:lpstr>
      <vt:lpstr>Meet and Interact with Leadership</vt:lpstr>
      <vt:lpstr>Future Plans</vt:lpstr>
      <vt:lpstr>Slide 18</vt:lpstr>
      <vt:lpstr>  Mentee Successes </vt:lpstr>
      <vt:lpstr>Mentor Successes </vt:lpstr>
    </vt:vector>
  </TitlesOfParts>
  <Company>OHSU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NIDA American Indian and Alaskan Native Research Scholars Mentorship Program</dc:title>
  <dc:creator>walkerrd</dc:creator>
  <cp:lastModifiedBy>walkerrd</cp:lastModifiedBy>
  <cp:revision>319</cp:revision>
  <dcterms:created xsi:type="dcterms:W3CDTF">2008-09-12T18:30:20Z</dcterms:created>
  <dcterms:modified xsi:type="dcterms:W3CDTF">2011-11-08T10:54:43Z</dcterms:modified>
</cp:coreProperties>
</file>