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49" r:id="rId2"/>
    <p:sldMasterId id="2147483890" r:id="rId3"/>
    <p:sldMasterId id="2147484244" r:id="rId4"/>
    <p:sldMasterId id="2147486295" r:id="rId5"/>
    <p:sldMasterId id="2147491198" r:id="rId6"/>
    <p:sldMasterId id="2147491227" r:id="rId7"/>
    <p:sldMasterId id="2147491243" r:id="rId8"/>
  </p:sldMasterIdLst>
  <p:notesMasterIdLst>
    <p:notesMasterId r:id="rId61"/>
  </p:notesMasterIdLst>
  <p:handoutMasterIdLst>
    <p:handoutMasterId r:id="rId62"/>
  </p:handoutMasterIdLst>
  <p:sldIdLst>
    <p:sldId id="692" r:id="rId9"/>
    <p:sldId id="679" r:id="rId10"/>
    <p:sldId id="562" r:id="rId11"/>
    <p:sldId id="660" r:id="rId12"/>
    <p:sldId id="748" r:id="rId13"/>
    <p:sldId id="502" r:id="rId14"/>
    <p:sldId id="656" r:id="rId15"/>
    <p:sldId id="678" r:id="rId16"/>
    <p:sldId id="508" r:id="rId17"/>
    <p:sldId id="513" r:id="rId18"/>
    <p:sldId id="654" r:id="rId19"/>
    <p:sldId id="516" r:id="rId20"/>
    <p:sldId id="714" r:id="rId21"/>
    <p:sldId id="563" r:id="rId22"/>
    <p:sldId id="572" r:id="rId23"/>
    <p:sldId id="745" r:id="rId24"/>
    <p:sldId id="746" r:id="rId25"/>
    <p:sldId id="347" r:id="rId26"/>
    <p:sldId id="713" r:id="rId27"/>
    <p:sldId id="711" r:id="rId28"/>
    <p:sldId id="712" r:id="rId29"/>
    <p:sldId id="621" r:id="rId30"/>
    <p:sldId id="622" r:id="rId31"/>
    <p:sldId id="543" r:id="rId32"/>
    <p:sldId id="632" r:id="rId33"/>
    <p:sldId id="547" r:id="rId34"/>
    <p:sldId id="693" r:id="rId35"/>
    <p:sldId id="694" r:id="rId36"/>
    <p:sldId id="700" r:id="rId37"/>
    <p:sldId id="709" r:id="rId38"/>
    <p:sldId id="685" r:id="rId39"/>
    <p:sldId id="667" r:id="rId40"/>
    <p:sldId id="768" r:id="rId41"/>
    <p:sldId id="749" r:id="rId42"/>
    <p:sldId id="750" r:id="rId43"/>
    <p:sldId id="751" r:id="rId44"/>
    <p:sldId id="752" r:id="rId45"/>
    <p:sldId id="753" r:id="rId46"/>
    <p:sldId id="754" r:id="rId47"/>
    <p:sldId id="755" r:id="rId48"/>
    <p:sldId id="756" r:id="rId49"/>
    <p:sldId id="757" r:id="rId50"/>
    <p:sldId id="758" r:id="rId51"/>
    <p:sldId id="759" r:id="rId52"/>
    <p:sldId id="760" r:id="rId53"/>
    <p:sldId id="761" r:id="rId54"/>
    <p:sldId id="762" r:id="rId55"/>
    <p:sldId id="763" r:id="rId56"/>
    <p:sldId id="764" r:id="rId57"/>
    <p:sldId id="765" r:id="rId58"/>
    <p:sldId id="766" r:id="rId59"/>
    <p:sldId id="767" r:id="rId6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FF3300"/>
    <a:srgbClr val="FFCC99"/>
    <a:srgbClr val="FF5050"/>
    <a:srgbClr val="66CCFF"/>
    <a:srgbClr val="85D6FF"/>
    <a:srgbClr val="CCECFF"/>
    <a:srgbClr val="4D4D4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717" autoAdjust="0"/>
  </p:normalViewPr>
  <p:slideViewPr>
    <p:cSldViewPr>
      <p:cViewPr>
        <p:scale>
          <a:sx n="66" d="100"/>
          <a:sy n="66" d="100"/>
        </p:scale>
        <p:origin x="-2934" y="-1308"/>
      </p:cViewPr>
      <p:guideLst>
        <p:guide orient="horz" pos="2160"/>
        <p:guide pos="2880"/>
      </p:guideLst>
    </p:cSldViewPr>
  </p:slideViewPr>
  <p:outlineViewPr>
    <p:cViewPr>
      <p:scale>
        <a:sx n="33" d="100"/>
        <a:sy n="33" d="100"/>
      </p:scale>
      <p:origin x="48" y="21870"/>
    </p:cViewPr>
  </p:outlineViewPr>
  <p:notesTextViewPr>
    <p:cViewPr>
      <p:scale>
        <a:sx n="100" d="100"/>
        <a:sy n="100" d="100"/>
      </p:scale>
      <p:origin x="0" y="0"/>
    </p:cViewPr>
  </p:notesTextViewPr>
  <p:sorterViewPr>
    <p:cViewPr>
      <p:scale>
        <a:sx n="100" d="100"/>
        <a:sy n="100" d="100"/>
      </p:scale>
      <p:origin x="0" y="4482"/>
    </p:cViewPr>
  </p:sorterViewPr>
  <p:notesViewPr>
    <p:cSldViewPr>
      <p:cViewPr varScale="1">
        <p:scale>
          <a:sx n="95" d="100"/>
          <a:sy n="95" d="100"/>
        </p:scale>
        <p:origin x="-1938" y="-114"/>
      </p:cViewPr>
      <p:guideLst>
        <p:guide orient="horz" pos="292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FB4339-7E8A-476A-BCF7-9D58F762958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421A6E4-4184-4065-A58D-E66E0AB6B52E}">
      <dgm:prSet phldrT="[Text]" custT="1"/>
      <dgm:spPr/>
      <dgm:t>
        <a:bodyPr/>
        <a:lstStyle/>
        <a:p>
          <a:r>
            <a:rPr lang="en-US" sz="2000" dirty="0" smtClean="0">
              <a:solidFill>
                <a:schemeClr val="tx1"/>
              </a:solidFill>
            </a:rPr>
            <a:t>1. Causes</a:t>
          </a:r>
          <a:r>
            <a:rPr lang="en-US" sz="1500" dirty="0" smtClean="0">
              <a:solidFill>
                <a:schemeClr val="tx1"/>
              </a:solidFill>
            </a:rPr>
            <a:t> </a:t>
          </a:r>
        </a:p>
        <a:p>
          <a:endParaRPr lang="en-US" sz="1500" dirty="0" smtClean="0">
            <a:solidFill>
              <a:schemeClr val="tx1"/>
            </a:solidFill>
          </a:endParaRPr>
        </a:p>
        <a:p>
          <a:r>
            <a:rPr lang="en-US" sz="2400" dirty="0" smtClean="0">
              <a:solidFill>
                <a:schemeClr val="tx1"/>
              </a:solidFill>
            </a:rPr>
            <a:t>Goals</a:t>
          </a:r>
          <a:endParaRPr lang="en-US" sz="1500" dirty="0">
            <a:solidFill>
              <a:schemeClr val="tx1"/>
            </a:solidFill>
          </a:endParaRPr>
        </a:p>
      </dgm:t>
    </dgm:pt>
    <dgm:pt modelId="{4427520B-8946-4E24-BB13-897C36E0F850}" type="parTrans" cxnId="{5AB18B11-A146-4713-BC69-6829D5CD0993}">
      <dgm:prSet/>
      <dgm:spPr/>
      <dgm:t>
        <a:bodyPr/>
        <a:lstStyle/>
        <a:p>
          <a:endParaRPr lang="en-US"/>
        </a:p>
      </dgm:t>
    </dgm:pt>
    <dgm:pt modelId="{EAD462ED-B1B2-4967-BE27-6F94583DEDE6}" type="sibTrans" cxnId="{5AB18B11-A146-4713-BC69-6829D5CD0993}">
      <dgm:prSet/>
      <dgm:spPr/>
      <dgm:t>
        <a:bodyPr/>
        <a:lstStyle/>
        <a:p>
          <a:endParaRPr lang="en-US" dirty="0"/>
        </a:p>
      </dgm:t>
    </dgm:pt>
    <dgm:pt modelId="{EE6EDD6B-9F74-4227-8E35-CBAFE9CA4A08}">
      <dgm:prSet phldrT="[Text]" custT="1"/>
      <dgm:spPr/>
      <dgm:t>
        <a:bodyPr/>
        <a:lstStyle/>
        <a:p>
          <a:r>
            <a:rPr lang="en-US" sz="2000" dirty="0" smtClean="0">
              <a:solidFill>
                <a:schemeClr val="tx1"/>
              </a:solidFill>
            </a:rPr>
            <a:t>2. </a:t>
          </a:r>
        </a:p>
        <a:p>
          <a:r>
            <a:rPr lang="en-US" sz="2800" dirty="0" smtClean="0">
              <a:solidFill>
                <a:schemeClr val="tx1"/>
              </a:solidFill>
            </a:rPr>
            <a:t>Target Population</a:t>
          </a:r>
          <a:endParaRPr lang="en-US" sz="2800" dirty="0">
            <a:solidFill>
              <a:schemeClr val="tx1"/>
            </a:solidFill>
          </a:endParaRPr>
        </a:p>
      </dgm:t>
    </dgm:pt>
    <dgm:pt modelId="{E934AA52-EEE5-4AA6-A722-08A4BC6E23BE}" type="parTrans" cxnId="{E2408282-D46E-4109-8420-6368F7C9E96B}">
      <dgm:prSet/>
      <dgm:spPr/>
      <dgm:t>
        <a:bodyPr/>
        <a:lstStyle/>
        <a:p>
          <a:endParaRPr lang="en-US"/>
        </a:p>
      </dgm:t>
    </dgm:pt>
    <dgm:pt modelId="{68964517-8704-4934-AEDF-9A6B5BF7827F}" type="sibTrans" cxnId="{E2408282-D46E-4109-8420-6368F7C9E96B}">
      <dgm:prSet/>
      <dgm:spPr/>
      <dgm:t>
        <a:bodyPr/>
        <a:lstStyle/>
        <a:p>
          <a:endParaRPr lang="en-US" dirty="0"/>
        </a:p>
      </dgm:t>
    </dgm:pt>
    <dgm:pt modelId="{3A056898-7117-4BE8-90A6-A19BD7F3C4A3}">
      <dgm:prSet phldrT="[Text]" custT="1"/>
      <dgm:spPr/>
      <dgm:t>
        <a:bodyPr/>
        <a:lstStyle/>
        <a:p>
          <a:r>
            <a:rPr lang="en-US" sz="2800" dirty="0" smtClean="0">
              <a:solidFill>
                <a:schemeClr val="tx1"/>
              </a:solidFill>
            </a:rPr>
            <a:t>Intervention</a:t>
          </a:r>
          <a:r>
            <a:rPr lang="en-US" sz="1500" dirty="0" smtClean="0">
              <a:solidFill>
                <a:schemeClr val="tx1"/>
              </a:solidFill>
            </a:rPr>
            <a:t> </a:t>
          </a:r>
          <a:endParaRPr lang="en-US" sz="1500" dirty="0">
            <a:solidFill>
              <a:schemeClr val="tx1"/>
            </a:solidFill>
          </a:endParaRPr>
        </a:p>
      </dgm:t>
    </dgm:pt>
    <dgm:pt modelId="{9739404A-28D5-4DA0-A57C-7D21121D0A03}" type="parTrans" cxnId="{B85E5A84-0761-4C15-9B4E-F47583B6F356}">
      <dgm:prSet/>
      <dgm:spPr/>
      <dgm:t>
        <a:bodyPr/>
        <a:lstStyle/>
        <a:p>
          <a:endParaRPr lang="en-US"/>
        </a:p>
      </dgm:t>
    </dgm:pt>
    <dgm:pt modelId="{4B4F0F15-FC7B-4401-A009-453CC9BA9788}" type="sibTrans" cxnId="{B85E5A84-0761-4C15-9B4E-F47583B6F356}">
      <dgm:prSet/>
      <dgm:spPr/>
      <dgm:t>
        <a:bodyPr/>
        <a:lstStyle/>
        <a:p>
          <a:endParaRPr lang="en-US" dirty="0"/>
        </a:p>
      </dgm:t>
    </dgm:pt>
    <dgm:pt modelId="{A1737D13-A85F-4A46-A96B-15CE7C8B6797}">
      <dgm:prSet phldrT="[Text]" custT="1"/>
      <dgm:spPr/>
      <dgm:t>
        <a:bodyPr/>
        <a:lstStyle/>
        <a:p>
          <a:r>
            <a:rPr lang="en-US" sz="2800" dirty="0" smtClean="0">
              <a:solidFill>
                <a:schemeClr val="tx1"/>
              </a:solidFill>
            </a:rPr>
            <a:t>Outcomes</a:t>
          </a:r>
          <a:endParaRPr lang="en-US" sz="1500" dirty="0">
            <a:solidFill>
              <a:schemeClr val="tx1"/>
            </a:solidFill>
          </a:endParaRPr>
        </a:p>
      </dgm:t>
    </dgm:pt>
    <dgm:pt modelId="{8A4E63B3-3933-4C01-A968-325DB1691D39}" type="parTrans" cxnId="{ECA41472-3C10-46A3-A298-7CEC77AB6F77}">
      <dgm:prSet/>
      <dgm:spPr/>
      <dgm:t>
        <a:bodyPr/>
        <a:lstStyle/>
        <a:p>
          <a:endParaRPr lang="en-US"/>
        </a:p>
      </dgm:t>
    </dgm:pt>
    <dgm:pt modelId="{76AC8B76-AA16-409E-9914-6C3918307E86}" type="sibTrans" cxnId="{ECA41472-3C10-46A3-A298-7CEC77AB6F77}">
      <dgm:prSet/>
      <dgm:spPr/>
      <dgm:t>
        <a:bodyPr/>
        <a:lstStyle/>
        <a:p>
          <a:endParaRPr lang="en-US" dirty="0"/>
        </a:p>
      </dgm:t>
    </dgm:pt>
    <dgm:pt modelId="{EEE6A621-5401-41BE-ABA3-8B0189EBE35D}" type="pres">
      <dgm:prSet presAssocID="{7BFB4339-7E8A-476A-BCF7-9D58F7629586}" presName="cycle" presStyleCnt="0">
        <dgm:presLayoutVars>
          <dgm:dir/>
          <dgm:resizeHandles val="exact"/>
        </dgm:presLayoutVars>
      </dgm:prSet>
      <dgm:spPr/>
      <dgm:t>
        <a:bodyPr/>
        <a:lstStyle/>
        <a:p>
          <a:endParaRPr lang="en-US"/>
        </a:p>
      </dgm:t>
    </dgm:pt>
    <dgm:pt modelId="{844690FD-76B6-4AA4-86A8-F6B49CB2956A}" type="pres">
      <dgm:prSet presAssocID="{9421A6E4-4184-4065-A58D-E66E0AB6B52E}" presName="node" presStyleLbl="node1" presStyleIdx="0" presStyleCnt="4" custScaleX="162921" custRadScaleRad="100043" custRadScaleInc="54">
        <dgm:presLayoutVars>
          <dgm:bulletEnabled val="1"/>
        </dgm:presLayoutVars>
      </dgm:prSet>
      <dgm:spPr/>
      <dgm:t>
        <a:bodyPr/>
        <a:lstStyle/>
        <a:p>
          <a:endParaRPr lang="en-US"/>
        </a:p>
      </dgm:t>
    </dgm:pt>
    <dgm:pt modelId="{FAB355E8-5117-4E65-8D8B-D0DF322CAA4E}" type="pres">
      <dgm:prSet presAssocID="{EAD462ED-B1B2-4967-BE27-6F94583DEDE6}" presName="sibTrans" presStyleLbl="sibTrans2D1" presStyleIdx="0" presStyleCnt="4"/>
      <dgm:spPr/>
      <dgm:t>
        <a:bodyPr/>
        <a:lstStyle/>
        <a:p>
          <a:endParaRPr lang="en-US"/>
        </a:p>
      </dgm:t>
    </dgm:pt>
    <dgm:pt modelId="{4C71ADF7-E529-434C-8A68-2F7CB4BB7E82}" type="pres">
      <dgm:prSet presAssocID="{EAD462ED-B1B2-4967-BE27-6F94583DEDE6}" presName="connectorText" presStyleLbl="sibTrans2D1" presStyleIdx="0" presStyleCnt="4"/>
      <dgm:spPr/>
      <dgm:t>
        <a:bodyPr/>
        <a:lstStyle/>
        <a:p>
          <a:endParaRPr lang="en-US"/>
        </a:p>
      </dgm:t>
    </dgm:pt>
    <dgm:pt modelId="{91C9D9F0-9385-4A46-BFC9-8D04D4D4564A}" type="pres">
      <dgm:prSet presAssocID="{EE6EDD6B-9F74-4227-8E35-CBAFE9CA4A08}" presName="node" presStyleLbl="node1" presStyleIdx="1" presStyleCnt="4" custScaleX="175234">
        <dgm:presLayoutVars>
          <dgm:bulletEnabled val="1"/>
        </dgm:presLayoutVars>
      </dgm:prSet>
      <dgm:spPr/>
      <dgm:t>
        <a:bodyPr/>
        <a:lstStyle/>
        <a:p>
          <a:endParaRPr lang="en-US"/>
        </a:p>
      </dgm:t>
    </dgm:pt>
    <dgm:pt modelId="{F8F4C886-DA91-486A-AFBE-259F66CF424A}" type="pres">
      <dgm:prSet presAssocID="{68964517-8704-4934-AEDF-9A6B5BF7827F}" presName="sibTrans" presStyleLbl="sibTrans2D1" presStyleIdx="1" presStyleCnt="4"/>
      <dgm:spPr/>
      <dgm:t>
        <a:bodyPr/>
        <a:lstStyle/>
        <a:p>
          <a:endParaRPr lang="en-US"/>
        </a:p>
      </dgm:t>
    </dgm:pt>
    <dgm:pt modelId="{70076637-5193-47D2-BC79-C6429C1D62DA}" type="pres">
      <dgm:prSet presAssocID="{68964517-8704-4934-AEDF-9A6B5BF7827F}" presName="connectorText" presStyleLbl="sibTrans2D1" presStyleIdx="1" presStyleCnt="4"/>
      <dgm:spPr/>
      <dgm:t>
        <a:bodyPr/>
        <a:lstStyle/>
        <a:p>
          <a:endParaRPr lang="en-US"/>
        </a:p>
      </dgm:t>
    </dgm:pt>
    <dgm:pt modelId="{8CAEE0FB-2599-494D-BEB5-7D08CC2EF766}" type="pres">
      <dgm:prSet presAssocID="{3A056898-7117-4BE8-90A6-A19BD7F3C4A3}" presName="node" presStyleLbl="node1" presStyleIdx="2" presStyleCnt="4" custScaleX="198168" custScaleY="101946">
        <dgm:presLayoutVars>
          <dgm:bulletEnabled val="1"/>
        </dgm:presLayoutVars>
      </dgm:prSet>
      <dgm:spPr/>
      <dgm:t>
        <a:bodyPr/>
        <a:lstStyle/>
        <a:p>
          <a:endParaRPr lang="en-US"/>
        </a:p>
      </dgm:t>
    </dgm:pt>
    <dgm:pt modelId="{455B4BA3-1EEF-4AE9-A794-FB1AAF9C1F7E}" type="pres">
      <dgm:prSet presAssocID="{4B4F0F15-FC7B-4401-A009-453CC9BA9788}" presName="sibTrans" presStyleLbl="sibTrans2D1" presStyleIdx="2" presStyleCnt="4"/>
      <dgm:spPr/>
      <dgm:t>
        <a:bodyPr/>
        <a:lstStyle/>
        <a:p>
          <a:endParaRPr lang="en-US"/>
        </a:p>
      </dgm:t>
    </dgm:pt>
    <dgm:pt modelId="{1AC6421E-A675-4AD9-9939-271620D371EB}" type="pres">
      <dgm:prSet presAssocID="{4B4F0F15-FC7B-4401-A009-453CC9BA9788}" presName="connectorText" presStyleLbl="sibTrans2D1" presStyleIdx="2" presStyleCnt="4"/>
      <dgm:spPr/>
      <dgm:t>
        <a:bodyPr/>
        <a:lstStyle/>
        <a:p>
          <a:endParaRPr lang="en-US"/>
        </a:p>
      </dgm:t>
    </dgm:pt>
    <dgm:pt modelId="{60BDF114-B558-46FD-9283-93E9FC070707}" type="pres">
      <dgm:prSet presAssocID="{A1737D13-A85F-4A46-A96B-15CE7C8B6797}" presName="node" presStyleLbl="node1" presStyleIdx="3" presStyleCnt="4" custScaleX="175927">
        <dgm:presLayoutVars>
          <dgm:bulletEnabled val="1"/>
        </dgm:presLayoutVars>
      </dgm:prSet>
      <dgm:spPr/>
      <dgm:t>
        <a:bodyPr/>
        <a:lstStyle/>
        <a:p>
          <a:endParaRPr lang="en-US"/>
        </a:p>
      </dgm:t>
    </dgm:pt>
    <dgm:pt modelId="{5AE0A9BA-02BD-488A-97F7-BB0E20649195}" type="pres">
      <dgm:prSet presAssocID="{76AC8B76-AA16-409E-9914-6C3918307E86}" presName="sibTrans" presStyleLbl="sibTrans2D1" presStyleIdx="3" presStyleCnt="4"/>
      <dgm:spPr/>
      <dgm:t>
        <a:bodyPr/>
        <a:lstStyle/>
        <a:p>
          <a:endParaRPr lang="en-US"/>
        </a:p>
      </dgm:t>
    </dgm:pt>
    <dgm:pt modelId="{F11FC438-7DE5-4A14-9895-8551D4086D7C}" type="pres">
      <dgm:prSet presAssocID="{76AC8B76-AA16-409E-9914-6C3918307E86}" presName="connectorText" presStyleLbl="sibTrans2D1" presStyleIdx="3" presStyleCnt="4"/>
      <dgm:spPr/>
      <dgm:t>
        <a:bodyPr/>
        <a:lstStyle/>
        <a:p>
          <a:endParaRPr lang="en-US"/>
        </a:p>
      </dgm:t>
    </dgm:pt>
  </dgm:ptLst>
  <dgm:cxnLst>
    <dgm:cxn modelId="{BE3D749E-0E88-4664-A30D-1792141CA69C}" type="presOf" srcId="{EAD462ED-B1B2-4967-BE27-6F94583DEDE6}" destId="{4C71ADF7-E529-434C-8A68-2F7CB4BB7E82}" srcOrd="1" destOrd="0" presId="urn:microsoft.com/office/officeart/2005/8/layout/cycle2"/>
    <dgm:cxn modelId="{9848723A-7FE0-4BB5-86DF-2BEE98F03917}" type="presOf" srcId="{3A056898-7117-4BE8-90A6-A19BD7F3C4A3}" destId="{8CAEE0FB-2599-494D-BEB5-7D08CC2EF766}" srcOrd="0" destOrd="0" presId="urn:microsoft.com/office/officeart/2005/8/layout/cycle2"/>
    <dgm:cxn modelId="{5AB18B11-A146-4713-BC69-6829D5CD0993}" srcId="{7BFB4339-7E8A-476A-BCF7-9D58F7629586}" destId="{9421A6E4-4184-4065-A58D-E66E0AB6B52E}" srcOrd="0" destOrd="0" parTransId="{4427520B-8946-4E24-BB13-897C36E0F850}" sibTransId="{EAD462ED-B1B2-4967-BE27-6F94583DEDE6}"/>
    <dgm:cxn modelId="{E2408282-D46E-4109-8420-6368F7C9E96B}" srcId="{7BFB4339-7E8A-476A-BCF7-9D58F7629586}" destId="{EE6EDD6B-9F74-4227-8E35-CBAFE9CA4A08}" srcOrd="1" destOrd="0" parTransId="{E934AA52-EEE5-4AA6-A722-08A4BC6E23BE}" sibTransId="{68964517-8704-4934-AEDF-9A6B5BF7827F}"/>
    <dgm:cxn modelId="{B85E5A84-0761-4C15-9B4E-F47583B6F356}" srcId="{7BFB4339-7E8A-476A-BCF7-9D58F7629586}" destId="{3A056898-7117-4BE8-90A6-A19BD7F3C4A3}" srcOrd="2" destOrd="0" parTransId="{9739404A-28D5-4DA0-A57C-7D21121D0A03}" sibTransId="{4B4F0F15-FC7B-4401-A009-453CC9BA9788}"/>
    <dgm:cxn modelId="{9CEE7BCA-0C81-4965-A04C-18658E810625}" type="presOf" srcId="{9421A6E4-4184-4065-A58D-E66E0AB6B52E}" destId="{844690FD-76B6-4AA4-86A8-F6B49CB2956A}" srcOrd="0" destOrd="0" presId="urn:microsoft.com/office/officeart/2005/8/layout/cycle2"/>
    <dgm:cxn modelId="{5CDAA6B2-25A2-49B9-B653-7360572E8568}" type="presOf" srcId="{68964517-8704-4934-AEDF-9A6B5BF7827F}" destId="{F8F4C886-DA91-486A-AFBE-259F66CF424A}" srcOrd="0" destOrd="0" presId="urn:microsoft.com/office/officeart/2005/8/layout/cycle2"/>
    <dgm:cxn modelId="{983991ED-5530-4766-98CC-215D65F68736}" type="presOf" srcId="{4B4F0F15-FC7B-4401-A009-453CC9BA9788}" destId="{1AC6421E-A675-4AD9-9939-271620D371EB}" srcOrd="1" destOrd="0" presId="urn:microsoft.com/office/officeart/2005/8/layout/cycle2"/>
    <dgm:cxn modelId="{477D1976-D195-4651-9499-1E61E953A226}" type="presOf" srcId="{76AC8B76-AA16-409E-9914-6C3918307E86}" destId="{F11FC438-7DE5-4A14-9895-8551D4086D7C}" srcOrd="1" destOrd="0" presId="urn:microsoft.com/office/officeart/2005/8/layout/cycle2"/>
    <dgm:cxn modelId="{B1E8A325-005D-4B7C-9179-946C85AAF109}" type="presOf" srcId="{76AC8B76-AA16-409E-9914-6C3918307E86}" destId="{5AE0A9BA-02BD-488A-97F7-BB0E20649195}" srcOrd="0" destOrd="0" presId="urn:microsoft.com/office/officeart/2005/8/layout/cycle2"/>
    <dgm:cxn modelId="{D16B9B0E-8827-4420-9C74-BB4CF88EA5F7}" type="presOf" srcId="{EE6EDD6B-9F74-4227-8E35-CBAFE9CA4A08}" destId="{91C9D9F0-9385-4A46-BFC9-8D04D4D4564A}" srcOrd="0" destOrd="0" presId="urn:microsoft.com/office/officeart/2005/8/layout/cycle2"/>
    <dgm:cxn modelId="{0F1AAB48-7E7D-4D41-9007-5D5EC63ED70B}" type="presOf" srcId="{4B4F0F15-FC7B-4401-A009-453CC9BA9788}" destId="{455B4BA3-1EEF-4AE9-A794-FB1AAF9C1F7E}" srcOrd="0" destOrd="0" presId="urn:microsoft.com/office/officeart/2005/8/layout/cycle2"/>
    <dgm:cxn modelId="{ECA41472-3C10-46A3-A298-7CEC77AB6F77}" srcId="{7BFB4339-7E8A-476A-BCF7-9D58F7629586}" destId="{A1737D13-A85F-4A46-A96B-15CE7C8B6797}" srcOrd="3" destOrd="0" parTransId="{8A4E63B3-3933-4C01-A968-325DB1691D39}" sibTransId="{76AC8B76-AA16-409E-9914-6C3918307E86}"/>
    <dgm:cxn modelId="{8D8A5FCF-3488-46BC-BE39-3F6D403E5AA5}" type="presOf" srcId="{A1737D13-A85F-4A46-A96B-15CE7C8B6797}" destId="{60BDF114-B558-46FD-9283-93E9FC070707}" srcOrd="0" destOrd="0" presId="urn:microsoft.com/office/officeart/2005/8/layout/cycle2"/>
    <dgm:cxn modelId="{CE282B3B-BEEC-41F4-88EC-F55125ECB8C7}" type="presOf" srcId="{7BFB4339-7E8A-476A-BCF7-9D58F7629586}" destId="{EEE6A621-5401-41BE-ABA3-8B0189EBE35D}" srcOrd="0" destOrd="0" presId="urn:microsoft.com/office/officeart/2005/8/layout/cycle2"/>
    <dgm:cxn modelId="{4ED1B32B-AAE7-4600-AA00-AAC0409F6D47}" type="presOf" srcId="{EAD462ED-B1B2-4967-BE27-6F94583DEDE6}" destId="{FAB355E8-5117-4E65-8D8B-D0DF322CAA4E}" srcOrd="0" destOrd="0" presId="urn:microsoft.com/office/officeart/2005/8/layout/cycle2"/>
    <dgm:cxn modelId="{5B69ECEC-A228-4DED-862A-2D257E065D64}" type="presOf" srcId="{68964517-8704-4934-AEDF-9A6B5BF7827F}" destId="{70076637-5193-47D2-BC79-C6429C1D62DA}" srcOrd="1" destOrd="0" presId="urn:microsoft.com/office/officeart/2005/8/layout/cycle2"/>
    <dgm:cxn modelId="{444D667C-03AD-4E27-8D44-F60C7483A483}" type="presParOf" srcId="{EEE6A621-5401-41BE-ABA3-8B0189EBE35D}" destId="{844690FD-76B6-4AA4-86A8-F6B49CB2956A}" srcOrd="0" destOrd="0" presId="urn:microsoft.com/office/officeart/2005/8/layout/cycle2"/>
    <dgm:cxn modelId="{3A2CB94F-8F0F-4A65-A271-037C71BD0CC7}" type="presParOf" srcId="{EEE6A621-5401-41BE-ABA3-8B0189EBE35D}" destId="{FAB355E8-5117-4E65-8D8B-D0DF322CAA4E}" srcOrd="1" destOrd="0" presId="urn:microsoft.com/office/officeart/2005/8/layout/cycle2"/>
    <dgm:cxn modelId="{4055F605-B218-4949-921B-6BE6313E6E18}" type="presParOf" srcId="{FAB355E8-5117-4E65-8D8B-D0DF322CAA4E}" destId="{4C71ADF7-E529-434C-8A68-2F7CB4BB7E82}" srcOrd="0" destOrd="0" presId="urn:microsoft.com/office/officeart/2005/8/layout/cycle2"/>
    <dgm:cxn modelId="{597E637D-9BF4-4669-A607-9DFC156EDBFD}" type="presParOf" srcId="{EEE6A621-5401-41BE-ABA3-8B0189EBE35D}" destId="{91C9D9F0-9385-4A46-BFC9-8D04D4D4564A}" srcOrd="2" destOrd="0" presId="urn:microsoft.com/office/officeart/2005/8/layout/cycle2"/>
    <dgm:cxn modelId="{D2319950-68D2-4E3F-AF51-55DCC073F90A}" type="presParOf" srcId="{EEE6A621-5401-41BE-ABA3-8B0189EBE35D}" destId="{F8F4C886-DA91-486A-AFBE-259F66CF424A}" srcOrd="3" destOrd="0" presId="urn:microsoft.com/office/officeart/2005/8/layout/cycle2"/>
    <dgm:cxn modelId="{933562AF-3B8C-416F-9405-7C12312D5FD0}" type="presParOf" srcId="{F8F4C886-DA91-486A-AFBE-259F66CF424A}" destId="{70076637-5193-47D2-BC79-C6429C1D62DA}" srcOrd="0" destOrd="0" presId="urn:microsoft.com/office/officeart/2005/8/layout/cycle2"/>
    <dgm:cxn modelId="{6C39B6DA-C549-4DBA-A322-ADE206995E48}" type="presParOf" srcId="{EEE6A621-5401-41BE-ABA3-8B0189EBE35D}" destId="{8CAEE0FB-2599-494D-BEB5-7D08CC2EF766}" srcOrd="4" destOrd="0" presId="urn:microsoft.com/office/officeart/2005/8/layout/cycle2"/>
    <dgm:cxn modelId="{221B67D6-3455-48E0-9986-6F232FDD66BC}" type="presParOf" srcId="{EEE6A621-5401-41BE-ABA3-8B0189EBE35D}" destId="{455B4BA3-1EEF-4AE9-A794-FB1AAF9C1F7E}" srcOrd="5" destOrd="0" presId="urn:microsoft.com/office/officeart/2005/8/layout/cycle2"/>
    <dgm:cxn modelId="{3D3C178F-3FE3-4CBD-9691-ECA12774F4A3}" type="presParOf" srcId="{455B4BA3-1EEF-4AE9-A794-FB1AAF9C1F7E}" destId="{1AC6421E-A675-4AD9-9939-271620D371EB}" srcOrd="0" destOrd="0" presId="urn:microsoft.com/office/officeart/2005/8/layout/cycle2"/>
    <dgm:cxn modelId="{D5406826-A1E4-46D3-BBA1-33B81273DD4D}" type="presParOf" srcId="{EEE6A621-5401-41BE-ABA3-8B0189EBE35D}" destId="{60BDF114-B558-46FD-9283-93E9FC070707}" srcOrd="6" destOrd="0" presId="urn:microsoft.com/office/officeart/2005/8/layout/cycle2"/>
    <dgm:cxn modelId="{05CFD423-9673-4266-8F41-DD8B3FBC83EA}" type="presParOf" srcId="{EEE6A621-5401-41BE-ABA3-8B0189EBE35D}" destId="{5AE0A9BA-02BD-488A-97F7-BB0E20649195}" srcOrd="7" destOrd="0" presId="urn:microsoft.com/office/officeart/2005/8/layout/cycle2"/>
    <dgm:cxn modelId="{9622516B-1267-41A4-8A06-89E41A6B4E3A}" type="presParOf" srcId="{5AE0A9BA-02BD-488A-97F7-BB0E20649195}" destId="{F11FC438-7DE5-4A14-9895-8551D4086D7C}"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4690FD-76B6-4AA4-86A8-F6B49CB2956A}">
      <dsp:nvSpPr>
        <dsp:cNvPr id="0" name=""/>
        <dsp:cNvSpPr/>
      </dsp:nvSpPr>
      <dsp:spPr>
        <a:xfrm>
          <a:off x="1832617" y="-6393"/>
          <a:ext cx="2360891" cy="144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1. Causes</a:t>
          </a:r>
          <a:r>
            <a:rPr lang="en-US" sz="1500" kern="1200" dirty="0" smtClean="0">
              <a:solidFill>
                <a:schemeClr val="tx1"/>
              </a:solidFill>
            </a:rPr>
            <a:t> </a:t>
          </a:r>
        </a:p>
        <a:p>
          <a:pPr lvl="0" algn="ctr" defTabSz="889000">
            <a:lnSpc>
              <a:spcPct val="90000"/>
            </a:lnSpc>
            <a:spcBef>
              <a:spcPct val="0"/>
            </a:spcBef>
            <a:spcAft>
              <a:spcPct val="35000"/>
            </a:spcAft>
          </a:pPr>
          <a:endParaRPr lang="en-US" sz="1500" kern="1200" dirty="0" smtClean="0">
            <a:solidFill>
              <a:schemeClr val="tx1"/>
            </a:solidFill>
          </a:endParaRPr>
        </a:p>
        <a:p>
          <a:pPr lvl="0" algn="ctr" defTabSz="889000">
            <a:lnSpc>
              <a:spcPct val="90000"/>
            </a:lnSpc>
            <a:spcBef>
              <a:spcPct val="0"/>
            </a:spcBef>
            <a:spcAft>
              <a:spcPct val="35000"/>
            </a:spcAft>
          </a:pPr>
          <a:r>
            <a:rPr lang="en-US" sz="2400" kern="1200" dirty="0" smtClean="0">
              <a:solidFill>
                <a:schemeClr val="tx1"/>
              </a:solidFill>
            </a:rPr>
            <a:t>Goals</a:t>
          </a:r>
          <a:endParaRPr lang="en-US" sz="1500" kern="1200" dirty="0">
            <a:solidFill>
              <a:schemeClr val="tx1"/>
            </a:solidFill>
          </a:endParaRPr>
        </a:p>
      </dsp:txBody>
      <dsp:txXfrm>
        <a:off x="1832617" y="-6393"/>
        <a:ext cx="2360891" cy="1449102"/>
      </dsp:txXfrm>
    </dsp:sp>
    <dsp:sp modelId="{FAB355E8-5117-4E65-8D8B-D0DF322CAA4E}">
      <dsp:nvSpPr>
        <dsp:cNvPr id="0" name=""/>
        <dsp:cNvSpPr/>
      </dsp:nvSpPr>
      <dsp:spPr>
        <a:xfrm rot="2700729">
          <a:off x="3662403" y="1232256"/>
          <a:ext cx="217944" cy="489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2700729">
        <a:off x="3662403" y="1232256"/>
        <a:ext cx="217944" cy="489072"/>
      </dsp:txXfrm>
    </dsp:sp>
    <dsp:sp modelId="{91C9D9F0-9385-4A46-BFC9-8D04D4D4564A}">
      <dsp:nvSpPr>
        <dsp:cNvPr id="0" name=""/>
        <dsp:cNvSpPr/>
      </dsp:nvSpPr>
      <dsp:spPr>
        <a:xfrm>
          <a:off x="3280524" y="1531380"/>
          <a:ext cx="2539319" cy="144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2. </a:t>
          </a:r>
        </a:p>
        <a:p>
          <a:pPr lvl="0" algn="ctr" defTabSz="889000">
            <a:lnSpc>
              <a:spcPct val="90000"/>
            </a:lnSpc>
            <a:spcBef>
              <a:spcPct val="0"/>
            </a:spcBef>
            <a:spcAft>
              <a:spcPct val="35000"/>
            </a:spcAft>
          </a:pPr>
          <a:r>
            <a:rPr lang="en-US" sz="2800" kern="1200" dirty="0" smtClean="0">
              <a:solidFill>
                <a:schemeClr val="tx1"/>
              </a:solidFill>
            </a:rPr>
            <a:t>Target Population</a:t>
          </a:r>
          <a:endParaRPr lang="en-US" sz="2800" kern="1200" dirty="0">
            <a:solidFill>
              <a:schemeClr val="tx1"/>
            </a:solidFill>
          </a:endParaRPr>
        </a:p>
      </dsp:txBody>
      <dsp:txXfrm>
        <a:off x="3280524" y="1531380"/>
        <a:ext cx="2539319" cy="1449102"/>
      </dsp:txXfrm>
    </dsp:sp>
    <dsp:sp modelId="{F8F4C886-DA91-486A-AFBE-259F66CF424A}">
      <dsp:nvSpPr>
        <dsp:cNvPr id="0" name=""/>
        <dsp:cNvSpPr/>
      </dsp:nvSpPr>
      <dsp:spPr>
        <a:xfrm rot="8100000">
          <a:off x="3704531" y="2762738"/>
          <a:ext cx="188619" cy="489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8100000">
        <a:off x="3704531" y="2762738"/>
        <a:ext cx="188619" cy="489072"/>
      </dsp:txXfrm>
    </dsp:sp>
    <dsp:sp modelId="{8CAEE0FB-2599-494D-BEB5-7D08CC2EF766}">
      <dsp:nvSpPr>
        <dsp:cNvPr id="0" name=""/>
        <dsp:cNvSpPr/>
      </dsp:nvSpPr>
      <dsp:spPr>
        <a:xfrm>
          <a:off x="1576582" y="3055054"/>
          <a:ext cx="2871656" cy="1477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Intervention</a:t>
          </a:r>
          <a:r>
            <a:rPr lang="en-US" sz="1500" kern="1200" dirty="0" smtClean="0">
              <a:solidFill>
                <a:schemeClr val="tx1"/>
              </a:solidFill>
            </a:rPr>
            <a:t> </a:t>
          </a:r>
          <a:endParaRPr lang="en-US" sz="1500" kern="1200" dirty="0">
            <a:solidFill>
              <a:schemeClr val="tx1"/>
            </a:solidFill>
          </a:endParaRPr>
        </a:p>
      </dsp:txBody>
      <dsp:txXfrm>
        <a:off x="1576582" y="3055054"/>
        <a:ext cx="2871656" cy="1477301"/>
      </dsp:txXfrm>
    </dsp:sp>
    <dsp:sp modelId="{455B4BA3-1EEF-4AE9-A794-FB1AAF9C1F7E}">
      <dsp:nvSpPr>
        <dsp:cNvPr id="0" name=""/>
        <dsp:cNvSpPr/>
      </dsp:nvSpPr>
      <dsp:spPr>
        <a:xfrm rot="13500000">
          <a:off x="2139742" y="2770583"/>
          <a:ext cx="188163" cy="489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3500000">
        <a:off x="2139742" y="2770583"/>
        <a:ext cx="188163" cy="489072"/>
      </dsp:txXfrm>
    </dsp:sp>
    <dsp:sp modelId="{60BDF114-B558-46FD-9283-93E9FC070707}">
      <dsp:nvSpPr>
        <dsp:cNvPr id="0" name=""/>
        <dsp:cNvSpPr/>
      </dsp:nvSpPr>
      <dsp:spPr>
        <a:xfrm>
          <a:off x="199955" y="1531380"/>
          <a:ext cx="2549362" cy="14491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Outcomes</a:t>
          </a:r>
          <a:endParaRPr lang="en-US" sz="1500" kern="1200" dirty="0">
            <a:solidFill>
              <a:schemeClr val="tx1"/>
            </a:solidFill>
          </a:endParaRPr>
        </a:p>
      </dsp:txBody>
      <dsp:txXfrm>
        <a:off x="199955" y="1531380"/>
        <a:ext cx="2549362" cy="1449102"/>
      </dsp:txXfrm>
    </dsp:sp>
    <dsp:sp modelId="{5AE0A9BA-02BD-488A-97F7-BB0E20649195}">
      <dsp:nvSpPr>
        <dsp:cNvPr id="0" name=""/>
        <dsp:cNvSpPr/>
      </dsp:nvSpPr>
      <dsp:spPr>
        <a:xfrm rot="18900729">
          <a:off x="2136800" y="1240665"/>
          <a:ext cx="217786" cy="489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18900729">
        <a:off x="2136800" y="1240665"/>
        <a:ext cx="217786" cy="489072"/>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a:defRPr sz="1200"/>
            </a:lvl1pPr>
          </a:lstStyle>
          <a:p>
            <a:pPr>
              <a:defRPr/>
            </a:pPr>
            <a:r>
              <a:rPr lang="en-US"/>
              <a:t>One Sky Center</a:t>
            </a:r>
          </a:p>
        </p:txBody>
      </p:sp>
      <p:sp>
        <p:nvSpPr>
          <p:cNvPr id="11267"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a:defRPr sz="1200"/>
            </a:lvl1pPr>
          </a:lstStyle>
          <a:p>
            <a:pPr>
              <a:defRPr/>
            </a:pPr>
            <a:fld id="{B3C30EBE-ADE9-4A4E-8402-1FB2DE0A17FD}" type="datetime1">
              <a:rPr lang="en-US"/>
              <a:pPr>
                <a:defRPr/>
              </a:pPr>
              <a:t>4/15/2011</a:t>
            </a:fld>
            <a:endParaRPr lang="en-US" dirty="0"/>
          </a:p>
        </p:txBody>
      </p:sp>
      <p:sp>
        <p:nvSpPr>
          <p:cNvPr id="11268"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a:defRPr sz="1200"/>
            </a:lvl1pPr>
          </a:lstStyle>
          <a:p>
            <a:pPr>
              <a:defRPr/>
            </a:pPr>
            <a:r>
              <a:rPr lang="en-US"/>
              <a:t>R. Dale Walker, MD</a:t>
            </a:r>
          </a:p>
        </p:txBody>
      </p:sp>
      <p:sp>
        <p:nvSpPr>
          <p:cNvPr id="11269"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a:defRPr sz="1200"/>
            </a:lvl1pPr>
          </a:lstStyle>
          <a:p>
            <a:pPr>
              <a:defRPr/>
            </a:pPr>
            <a:fld id="{C7DECFBE-0204-4B66-975B-52B4A2CCAB8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a:defRPr sz="1200"/>
            </a:lvl1pPr>
          </a:lstStyle>
          <a:p>
            <a:pPr>
              <a:defRPr/>
            </a:pPr>
            <a:r>
              <a:rPr lang="en-US"/>
              <a:t>One Sky Center</a:t>
            </a:r>
          </a:p>
        </p:txBody>
      </p:sp>
      <p:sp>
        <p:nvSpPr>
          <p:cNvPr id="9219"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a:defRPr sz="1200"/>
            </a:lvl1pPr>
          </a:lstStyle>
          <a:p>
            <a:pPr>
              <a:defRPr/>
            </a:pPr>
            <a:fld id="{4370CA95-E700-420D-8C92-2AEF2260AA6F}" type="datetime1">
              <a:rPr lang="en-US"/>
              <a:pPr>
                <a:defRPr/>
              </a:pPr>
              <a:t>4/15/2011</a:t>
            </a:fld>
            <a:endParaRPr lang="en-US" dirty="0"/>
          </a:p>
        </p:txBody>
      </p:sp>
      <p:sp>
        <p:nvSpPr>
          <p:cNvPr id="95236" name="Rectangle 4"/>
          <p:cNvSpPr>
            <a:spLocks noGrp="1" noRot="1" noChangeAspect="1" noChangeArrowheads="1" noTextEdit="1"/>
          </p:cNvSpPr>
          <p:nvPr>
            <p:ph type="sldImg" idx="2"/>
          </p:nvPr>
        </p:nvSpPr>
        <p:spPr bwMode="auto">
          <a:xfrm>
            <a:off x="1104900" y="695325"/>
            <a:ext cx="4648200" cy="3487738"/>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a:defRPr sz="1200"/>
            </a:lvl1pPr>
          </a:lstStyle>
          <a:p>
            <a:pPr>
              <a:defRPr/>
            </a:pPr>
            <a:r>
              <a:rPr lang="en-US"/>
              <a:t>R. Dale Walker, MD</a:t>
            </a:r>
          </a:p>
        </p:txBody>
      </p:sp>
      <p:sp>
        <p:nvSpPr>
          <p:cNvPr id="9223"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a:defRPr sz="1200"/>
            </a:lvl1pPr>
          </a:lstStyle>
          <a:p>
            <a:pPr>
              <a:defRPr/>
            </a:pPr>
            <a:fld id="{D537747C-9BF8-4842-A7F2-CEFB7A97C876}" type="slidenum">
              <a:rPr lang="en-US"/>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en.wikipedia.org/wiki/Kenneth_Arrow" TargetMode="External"/><Relationship Id="rId13" Type="http://schemas.openxmlformats.org/officeDocument/2006/relationships/hyperlink" Target="http://en.wikipedia.org/wiki/Democratic" TargetMode="External"/><Relationship Id="rId3" Type="http://schemas.openxmlformats.org/officeDocument/2006/relationships/hyperlink" Target="http://mitpress.mit.edu/catalog/item/default.asp?ttype=2&amp;tid=11091" TargetMode="External"/><Relationship Id="rId7" Type="http://schemas.openxmlformats.org/officeDocument/2006/relationships/hyperlink" Target="http://en.wikipedia.org/wiki/Social_choice" TargetMode="External"/><Relationship Id="rId12" Type="http://schemas.openxmlformats.org/officeDocument/2006/relationships/hyperlink" Target="http://en.wikipedia.org/wiki/Status_quo" TargetMode="External"/><Relationship Id="rId17" Type="http://schemas.openxmlformats.org/officeDocument/2006/relationships/hyperlink" Target="http://en.wikipedia.org/wiki/Liberal_paradox" TargetMode="External"/><Relationship Id="rId2" Type="http://schemas.openxmlformats.org/officeDocument/2006/relationships/slide" Target="../slides/slide27.xml"/><Relationship Id="rId16" Type="http://schemas.openxmlformats.org/officeDocument/2006/relationships/hyperlink" Target="http://en.wikipedia.org/wiki/Philosophy" TargetMode="External"/><Relationship Id="rId1" Type="http://schemas.openxmlformats.org/officeDocument/2006/relationships/notesMaster" Target="../notesMasters/notesMaster1.xml"/><Relationship Id="rId6" Type="http://schemas.openxmlformats.org/officeDocument/2006/relationships/hyperlink" Target="http://mitpress.mit.edu/catalog/author/default.asp?aid=26315" TargetMode="External"/><Relationship Id="rId11" Type="http://schemas.openxmlformats.org/officeDocument/2006/relationships/hyperlink" Target="http://en.wikipedia.org/wiki/Supermajority" TargetMode="External"/><Relationship Id="rId5" Type="http://schemas.openxmlformats.org/officeDocument/2006/relationships/hyperlink" Target="http://mitpress.mit.edu/catalog/author/default.asp?aid=26314" TargetMode="External"/><Relationship Id="rId15" Type="http://schemas.openxmlformats.org/officeDocument/2006/relationships/hyperlink" Target="http://en.wikipedia.org/wiki/History_of_economic_thought" TargetMode="External"/><Relationship Id="rId10" Type="http://schemas.openxmlformats.org/officeDocument/2006/relationships/hyperlink" Target="http://en.wikipedia.org/wiki/Majority_voting" TargetMode="External"/><Relationship Id="rId4" Type="http://schemas.openxmlformats.org/officeDocument/2006/relationships/hyperlink" Target="http://mitpress.mit.edu/catalog/author/default.asp?aid=21733" TargetMode="External"/><Relationship Id="rId9" Type="http://schemas.openxmlformats.org/officeDocument/2006/relationships/hyperlink" Target="http://en.wikipedia.org/wiki/RAND" TargetMode="External"/><Relationship Id="rId14" Type="http://schemas.openxmlformats.org/officeDocument/2006/relationships/hyperlink" Target="http://en.wikipedia.org/wiki/Arrow's_impossibility_theorem"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b="1" dirty="0" smtClean="0"/>
              <a:t>ABSTRACT:</a:t>
            </a:r>
            <a:r>
              <a:rPr lang="en-US" dirty="0" smtClean="0"/>
              <a:t> The health status for American Indian and Alaskan Natives is well documented to be far below that of the general population of the United States. The morbidity and mortality for chronic illnesses in this special population is especially recognized as problematic. Behavioral health problems such as depression, anxiety, addictions, suicide, and family disruption are all seen as health concerns when examined across all tribes. The ability to provide access to adequate, culturally sensitive, evidence based care in this era of health reform and economic crisis is especially challenging.</a:t>
            </a:r>
          </a:p>
          <a:p>
            <a:r>
              <a:rPr lang="en-US" dirty="0" smtClean="0"/>
              <a:t>World-wide, the most recognized approach to address these issues is the public health movement with special attention to social determinates of health.  </a:t>
            </a:r>
          </a:p>
          <a:p>
            <a:r>
              <a:rPr lang="en-US" dirty="0" smtClean="0"/>
              <a:t> Social determinants are defined as how and where we live, learn, work and play through our life This presentation reviews the chronic illness issues of Native populations and examines how social determinants can assist in rethinking health care delivery in Native communities.</a:t>
            </a:r>
          </a:p>
          <a:p>
            <a:endParaRPr lang="en-US" dirty="0" smtClean="0"/>
          </a:p>
        </p:txBody>
      </p:sp>
      <p:sp>
        <p:nvSpPr>
          <p:cNvPr id="96260" name="Slide Number Placeholder 3"/>
          <p:cNvSpPr>
            <a:spLocks noGrp="1"/>
          </p:cNvSpPr>
          <p:nvPr>
            <p:ph type="sldNum" sz="quarter" idx="5"/>
          </p:nvPr>
        </p:nvSpPr>
        <p:spPr>
          <a:noFill/>
        </p:spPr>
        <p:txBody>
          <a:bodyPr/>
          <a:lstStyle/>
          <a:p>
            <a:fld id="{474287CE-D160-4ED7-B845-1317430DEFC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p:spPr>
        <p:txBody>
          <a:bodyPr/>
          <a:lstStyle/>
          <a:p>
            <a:r>
              <a:rPr lang="en-US" smtClean="0"/>
              <a:t>One Sky Center</a:t>
            </a:r>
          </a:p>
        </p:txBody>
      </p:sp>
      <p:sp>
        <p:nvSpPr>
          <p:cNvPr id="112643" name="Rectangle 3"/>
          <p:cNvSpPr>
            <a:spLocks noGrp="1" noChangeArrowheads="1"/>
          </p:cNvSpPr>
          <p:nvPr>
            <p:ph type="dt" sz="quarter" idx="1"/>
          </p:nvPr>
        </p:nvSpPr>
        <p:spPr>
          <a:noFill/>
        </p:spPr>
        <p:txBody>
          <a:bodyPr/>
          <a:lstStyle/>
          <a:p>
            <a:fld id="{A13110AD-6ED0-4C6D-B9E5-52081455D386}" type="datetime1">
              <a:rPr lang="en-US" smtClean="0"/>
              <a:pPr/>
              <a:t>4/15/2011</a:t>
            </a:fld>
            <a:endParaRPr lang="en-US" smtClean="0"/>
          </a:p>
        </p:txBody>
      </p:sp>
      <p:sp>
        <p:nvSpPr>
          <p:cNvPr id="112644" name="Rectangle 6"/>
          <p:cNvSpPr>
            <a:spLocks noGrp="1" noChangeArrowheads="1"/>
          </p:cNvSpPr>
          <p:nvPr>
            <p:ph type="ftr" sz="quarter" idx="4"/>
          </p:nvPr>
        </p:nvSpPr>
        <p:spPr>
          <a:noFill/>
        </p:spPr>
        <p:txBody>
          <a:bodyPr/>
          <a:lstStyle/>
          <a:p>
            <a:r>
              <a:rPr lang="en-US" smtClean="0"/>
              <a:t>R. Dale Walker, MD</a:t>
            </a:r>
          </a:p>
        </p:txBody>
      </p:sp>
      <p:sp>
        <p:nvSpPr>
          <p:cNvPr id="112645" name="Rectangle 7"/>
          <p:cNvSpPr>
            <a:spLocks noGrp="1" noChangeArrowheads="1"/>
          </p:cNvSpPr>
          <p:nvPr>
            <p:ph type="sldNum" sz="quarter" idx="5"/>
          </p:nvPr>
        </p:nvSpPr>
        <p:spPr>
          <a:noFill/>
        </p:spPr>
        <p:txBody>
          <a:bodyPr/>
          <a:lstStyle/>
          <a:p>
            <a:fld id="{7974AF50-8052-4CC2-92EA-5CB57D7E9D4E}" type="slidenum">
              <a:rPr lang="en-US" smtClean="0"/>
              <a:pPr/>
              <a:t>10</a:t>
            </a:fld>
            <a:endParaRPr lang="en-US" smtClean="0"/>
          </a:p>
        </p:txBody>
      </p:sp>
      <p:sp>
        <p:nvSpPr>
          <p:cNvPr id="112646" name="Rectangle 2"/>
          <p:cNvSpPr>
            <a:spLocks noGrp="1" noRot="1" noChangeAspect="1" noChangeArrowheads="1" noTextEdit="1"/>
          </p:cNvSpPr>
          <p:nvPr>
            <p:ph type="sldImg"/>
          </p:nvPr>
        </p:nvSpPr>
        <p:spPr>
          <a:ln/>
        </p:spPr>
      </p:sp>
      <p:sp>
        <p:nvSpPr>
          <p:cNvPr id="1126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Header Placeholder 3"/>
          <p:cNvSpPr>
            <a:spLocks noGrp="1"/>
          </p:cNvSpPr>
          <p:nvPr>
            <p:ph type="hdr" sz="quarter"/>
          </p:nvPr>
        </p:nvSpPr>
        <p:spPr>
          <a:noFill/>
        </p:spPr>
        <p:txBody>
          <a:bodyPr/>
          <a:lstStyle/>
          <a:p>
            <a:r>
              <a:rPr lang="en-US" smtClean="0"/>
              <a:t>One Sky Center</a:t>
            </a:r>
          </a:p>
        </p:txBody>
      </p:sp>
      <p:sp>
        <p:nvSpPr>
          <p:cNvPr id="113669" name="Date Placeholder 4"/>
          <p:cNvSpPr>
            <a:spLocks noGrp="1"/>
          </p:cNvSpPr>
          <p:nvPr>
            <p:ph type="dt" sz="quarter" idx="1"/>
          </p:nvPr>
        </p:nvSpPr>
        <p:spPr>
          <a:noFill/>
        </p:spPr>
        <p:txBody>
          <a:bodyPr/>
          <a:lstStyle/>
          <a:p>
            <a:fld id="{C5912F1B-D505-440C-BECF-B55564036C34}" type="datetime1">
              <a:rPr lang="en-US" smtClean="0"/>
              <a:pPr/>
              <a:t>4/15/2011</a:t>
            </a:fld>
            <a:endParaRPr lang="en-US" smtClean="0"/>
          </a:p>
        </p:txBody>
      </p:sp>
      <p:sp>
        <p:nvSpPr>
          <p:cNvPr id="113670" name="Footer Placeholder 5"/>
          <p:cNvSpPr>
            <a:spLocks noGrp="1"/>
          </p:cNvSpPr>
          <p:nvPr>
            <p:ph type="ftr" sz="quarter" idx="4"/>
          </p:nvPr>
        </p:nvSpPr>
        <p:spPr>
          <a:noFill/>
        </p:spPr>
        <p:txBody>
          <a:bodyPr/>
          <a:lstStyle/>
          <a:p>
            <a:r>
              <a:rPr lang="en-US" smtClean="0"/>
              <a:t>R. Dale Walker, MD</a:t>
            </a:r>
          </a:p>
        </p:txBody>
      </p:sp>
      <p:sp>
        <p:nvSpPr>
          <p:cNvPr id="113671" name="Slide Number Placeholder 6"/>
          <p:cNvSpPr>
            <a:spLocks noGrp="1"/>
          </p:cNvSpPr>
          <p:nvPr>
            <p:ph type="sldNum" sz="quarter" idx="5"/>
          </p:nvPr>
        </p:nvSpPr>
        <p:spPr>
          <a:noFill/>
        </p:spPr>
        <p:txBody>
          <a:bodyPr/>
          <a:lstStyle/>
          <a:p>
            <a:fld id="{FB19CAC7-5D94-4C46-BAB8-5563711C76B6}"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p:spPr>
        <p:txBody>
          <a:bodyPr/>
          <a:lstStyle/>
          <a:p>
            <a:r>
              <a:rPr lang="en-US" smtClean="0"/>
              <a:t>One Sky Center</a:t>
            </a:r>
          </a:p>
        </p:txBody>
      </p:sp>
      <p:sp>
        <p:nvSpPr>
          <p:cNvPr id="118787" name="Rectangle 3"/>
          <p:cNvSpPr>
            <a:spLocks noGrp="1" noChangeArrowheads="1"/>
          </p:cNvSpPr>
          <p:nvPr>
            <p:ph type="dt" sz="quarter" idx="1"/>
          </p:nvPr>
        </p:nvSpPr>
        <p:spPr>
          <a:noFill/>
        </p:spPr>
        <p:txBody>
          <a:bodyPr/>
          <a:lstStyle/>
          <a:p>
            <a:fld id="{4B30794D-B944-4426-995B-12C1612AFFD0}" type="datetime1">
              <a:rPr lang="en-US" smtClean="0"/>
              <a:pPr/>
              <a:t>4/15/2011</a:t>
            </a:fld>
            <a:endParaRPr lang="en-US" smtClean="0"/>
          </a:p>
        </p:txBody>
      </p:sp>
      <p:sp>
        <p:nvSpPr>
          <p:cNvPr id="118788" name="Rectangle 6"/>
          <p:cNvSpPr>
            <a:spLocks noGrp="1" noChangeArrowheads="1"/>
          </p:cNvSpPr>
          <p:nvPr>
            <p:ph type="ftr" sz="quarter" idx="4"/>
          </p:nvPr>
        </p:nvSpPr>
        <p:spPr>
          <a:noFill/>
        </p:spPr>
        <p:txBody>
          <a:bodyPr/>
          <a:lstStyle/>
          <a:p>
            <a:r>
              <a:rPr lang="en-US" smtClean="0"/>
              <a:t>R. Dale Walker, MD</a:t>
            </a:r>
          </a:p>
        </p:txBody>
      </p:sp>
      <p:sp>
        <p:nvSpPr>
          <p:cNvPr id="118789" name="Rectangle 7"/>
          <p:cNvSpPr>
            <a:spLocks noGrp="1" noChangeArrowheads="1"/>
          </p:cNvSpPr>
          <p:nvPr>
            <p:ph type="sldNum" sz="quarter" idx="5"/>
          </p:nvPr>
        </p:nvSpPr>
        <p:spPr>
          <a:noFill/>
        </p:spPr>
        <p:txBody>
          <a:bodyPr/>
          <a:lstStyle/>
          <a:p>
            <a:fld id="{F1074960-161A-4C6B-97D6-EB0B672FB441}" type="slidenum">
              <a:rPr lang="en-US" smtClean="0"/>
              <a:pPr/>
              <a:t>12</a:t>
            </a:fld>
            <a:endParaRPr lang="en-US" smtClean="0"/>
          </a:p>
        </p:txBody>
      </p:sp>
      <p:sp>
        <p:nvSpPr>
          <p:cNvPr id="118790" name="Rectangle 2"/>
          <p:cNvSpPr>
            <a:spLocks noGrp="1" noRot="1" noChangeAspect="1" noChangeArrowheads="1" noTextEdit="1"/>
          </p:cNvSpPr>
          <p:nvPr>
            <p:ph type="sldImg"/>
          </p:nvPr>
        </p:nvSpPr>
        <p:spPr>
          <a:ln/>
        </p:spPr>
      </p:sp>
      <p:sp>
        <p:nvSpPr>
          <p:cNvPr id="11879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smtClean="0"/>
          </a:p>
        </p:txBody>
      </p:sp>
      <p:sp>
        <p:nvSpPr>
          <p:cNvPr id="145412" name="Slide Number Placeholder 3"/>
          <p:cNvSpPr>
            <a:spLocks noGrp="1"/>
          </p:cNvSpPr>
          <p:nvPr>
            <p:ph type="sldNum" sz="quarter" idx="5"/>
          </p:nvPr>
        </p:nvSpPr>
        <p:spPr>
          <a:noFill/>
        </p:spPr>
        <p:txBody>
          <a:bodyPr/>
          <a:lstStyle/>
          <a:p>
            <a:fld id="{2E9D5717-DEEA-4635-93D6-C51F581833E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p:spPr>
        <p:txBody>
          <a:bodyPr/>
          <a:lstStyle/>
          <a:p>
            <a:r>
              <a:rPr lang="en-US" smtClean="0"/>
              <a:t>One Sky Center</a:t>
            </a:r>
          </a:p>
        </p:txBody>
      </p:sp>
      <p:sp>
        <p:nvSpPr>
          <p:cNvPr id="114691" name="Rectangle 3"/>
          <p:cNvSpPr>
            <a:spLocks noGrp="1" noChangeArrowheads="1"/>
          </p:cNvSpPr>
          <p:nvPr>
            <p:ph type="dt" sz="quarter" idx="1"/>
          </p:nvPr>
        </p:nvSpPr>
        <p:spPr>
          <a:noFill/>
        </p:spPr>
        <p:txBody>
          <a:bodyPr/>
          <a:lstStyle/>
          <a:p>
            <a:fld id="{C1762BE9-7C30-42D7-84B8-A8D0C44F3B60}" type="datetime1">
              <a:rPr lang="en-US" smtClean="0"/>
              <a:pPr/>
              <a:t>4/15/2011</a:t>
            </a:fld>
            <a:endParaRPr lang="en-US" smtClean="0"/>
          </a:p>
        </p:txBody>
      </p:sp>
      <p:sp>
        <p:nvSpPr>
          <p:cNvPr id="114692" name="Rectangle 6"/>
          <p:cNvSpPr>
            <a:spLocks noGrp="1" noChangeArrowheads="1"/>
          </p:cNvSpPr>
          <p:nvPr>
            <p:ph type="ftr" sz="quarter" idx="4"/>
          </p:nvPr>
        </p:nvSpPr>
        <p:spPr>
          <a:noFill/>
        </p:spPr>
        <p:txBody>
          <a:bodyPr/>
          <a:lstStyle/>
          <a:p>
            <a:r>
              <a:rPr lang="en-US" smtClean="0"/>
              <a:t>R. Dale Walker, MD</a:t>
            </a:r>
          </a:p>
        </p:txBody>
      </p:sp>
      <p:sp>
        <p:nvSpPr>
          <p:cNvPr id="114693" name="Rectangle 7"/>
          <p:cNvSpPr>
            <a:spLocks noGrp="1" noChangeArrowheads="1"/>
          </p:cNvSpPr>
          <p:nvPr>
            <p:ph type="sldNum" sz="quarter" idx="5"/>
          </p:nvPr>
        </p:nvSpPr>
        <p:spPr>
          <a:noFill/>
        </p:spPr>
        <p:txBody>
          <a:bodyPr/>
          <a:lstStyle/>
          <a:p>
            <a:fld id="{F8DDB327-2B3A-4C2A-9189-F495325AD050}" type="slidenum">
              <a:rPr lang="en-US" smtClean="0"/>
              <a:pPr/>
              <a:t>14</a:t>
            </a:fld>
            <a:endParaRPr lang="en-US" smtClean="0"/>
          </a:p>
        </p:txBody>
      </p:sp>
      <p:sp>
        <p:nvSpPr>
          <p:cNvPr id="114694" name="Rectangle 2"/>
          <p:cNvSpPr>
            <a:spLocks noGrp="1" noRot="1" noChangeAspect="1" noChangeArrowheads="1" noTextEdit="1"/>
          </p:cNvSpPr>
          <p:nvPr>
            <p:ph type="sldImg"/>
          </p:nvPr>
        </p:nvSpPr>
        <p:spPr>
          <a:ln/>
        </p:spPr>
      </p:sp>
      <p:sp>
        <p:nvSpPr>
          <p:cNvPr id="1146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p>
            <a:r>
              <a:rPr lang="en-US" smtClean="0"/>
              <a:t>One Sky Center</a:t>
            </a:r>
          </a:p>
        </p:txBody>
      </p:sp>
      <p:sp>
        <p:nvSpPr>
          <p:cNvPr id="116739" name="Rectangle 3"/>
          <p:cNvSpPr>
            <a:spLocks noGrp="1" noChangeArrowheads="1"/>
          </p:cNvSpPr>
          <p:nvPr>
            <p:ph type="dt" sz="quarter" idx="1"/>
          </p:nvPr>
        </p:nvSpPr>
        <p:spPr>
          <a:noFill/>
        </p:spPr>
        <p:txBody>
          <a:bodyPr/>
          <a:lstStyle/>
          <a:p>
            <a:fld id="{48481ECA-AC06-4047-BB23-3844B11DA24C}" type="datetime1">
              <a:rPr lang="en-US" smtClean="0"/>
              <a:pPr/>
              <a:t>4/15/2011</a:t>
            </a:fld>
            <a:endParaRPr lang="en-US" smtClean="0"/>
          </a:p>
        </p:txBody>
      </p:sp>
      <p:sp>
        <p:nvSpPr>
          <p:cNvPr id="116740" name="Rectangle 6"/>
          <p:cNvSpPr>
            <a:spLocks noGrp="1" noChangeArrowheads="1"/>
          </p:cNvSpPr>
          <p:nvPr>
            <p:ph type="ftr" sz="quarter" idx="4"/>
          </p:nvPr>
        </p:nvSpPr>
        <p:spPr>
          <a:noFill/>
        </p:spPr>
        <p:txBody>
          <a:bodyPr/>
          <a:lstStyle/>
          <a:p>
            <a:r>
              <a:rPr lang="en-US" smtClean="0"/>
              <a:t>R. Dale Walker, MD</a:t>
            </a:r>
          </a:p>
        </p:txBody>
      </p:sp>
      <p:sp>
        <p:nvSpPr>
          <p:cNvPr id="116741" name="Rectangle 7"/>
          <p:cNvSpPr>
            <a:spLocks noGrp="1" noChangeArrowheads="1"/>
          </p:cNvSpPr>
          <p:nvPr>
            <p:ph type="sldNum" sz="quarter" idx="5"/>
          </p:nvPr>
        </p:nvSpPr>
        <p:spPr>
          <a:noFill/>
        </p:spPr>
        <p:txBody>
          <a:bodyPr/>
          <a:lstStyle/>
          <a:p>
            <a:fld id="{68352AA2-0118-4444-B9B5-306AB72D9A3F}" type="slidenum">
              <a:rPr lang="en-US" smtClean="0"/>
              <a:pPr/>
              <a:t>15</a:t>
            </a:fld>
            <a:endParaRPr lang="en-US" smtClean="0"/>
          </a:p>
        </p:txBody>
      </p:sp>
      <p:sp>
        <p:nvSpPr>
          <p:cNvPr id="116742" name="Rectangle 2"/>
          <p:cNvSpPr>
            <a:spLocks noGrp="1" noRot="1" noChangeAspect="1" noChangeArrowheads="1" noTextEdit="1"/>
          </p:cNvSpPr>
          <p:nvPr>
            <p:ph type="sldImg"/>
          </p:nvPr>
        </p:nvSpPr>
        <p:spPr>
          <a:ln/>
        </p:spPr>
      </p:sp>
      <p:sp>
        <p:nvSpPr>
          <p:cNvPr id="116743" name="Rectangle 3"/>
          <p:cNvSpPr>
            <a:spLocks noGrp="1" noChangeArrowheads="1"/>
          </p:cNvSpPr>
          <p:nvPr>
            <p:ph type="body" idx="1"/>
          </p:nvPr>
        </p:nvSpPr>
        <p:spPr>
          <a:noFill/>
          <a:ln/>
        </p:spPr>
        <p:txBody>
          <a:bodyPr/>
          <a:lstStyle/>
          <a:p>
            <a:pPr eaLnBrk="1" hangingPunct="1"/>
            <a:r>
              <a:rPr lang="en-US" dirty="0" smtClean="0"/>
              <a:t>racism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One Sky Center</a:t>
            </a:r>
            <a:endParaRPr lang="en-US"/>
          </a:p>
        </p:txBody>
      </p:sp>
      <p:sp>
        <p:nvSpPr>
          <p:cNvPr id="5" name="Date Placeholder 4"/>
          <p:cNvSpPr>
            <a:spLocks noGrp="1"/>
          </p:cNvSpPr>
          <p:nvPr>
            <p:ph type="dt" idx="11"/>
          </p:nvPr>
        </p:nvSpPr>
        <p:spPr/>
        <p:txBody>
          <a:bodyPr/>
          <a:lstStyle/>
          <a:p>
            <a:pPr>
              <a:defRPr/>
            </a:pPr>
            <a:fld id="{4370CA95-E700-420D-8C92-2AEF2260AA6F}" type="datetime1">
              <a:rPr lang="en-US" smtClean="0"/>
              <a:pPr>
                <a:defRPr/>
              </a:pPr>
              <a:t>4/15/2011</a:t>
            </a:fld>
            <a:endParaRPr lang="en-US" dirty="0"/>
          </a:p>
        </p:txBody>
      </p:sp>
      <p:sp>
        <p:nvSpPr>
          <p:cNvPr id="6" name="Footer Placeholder 5"/>
          <p:cNvSpPr>
            <a:spLocks noGrp="1"/>
          </p:cNvSpPr>
          <p:nvPr>
            <p:ph type="ftr" sz="quarter" idx="12"/>
          </p:nvPr>
        </p:nvSpPr>
        <p:spPr/>
        <p:txBody>
          <a:bodyPr/>
          <a:lstStyle/>
          <a:p>
            <a:pPr>
              <a:defRPr/>
            </a:pPr>
            <a:r>
              <a:rPr lang="en-US" smtClean="0"/>
              <a:t>R. Dale Walker, MD</a:t>
            </a:r>
            <a:endParaRPr lang="en-US"/>
          </a:p>
        </p:txBody>
      </p:sp>
      <p:sp>
        <p:nvSpPr>
          <p:cNvPr id="7" name="Slide Number Placeholder 6"/>
          <p:cNvSpPr>
            <a:spLocks noGrp="1"/>
          </p:cNvSpPr>
          <p:nvPr>
            <p:ph type="sldNum" sz="quarter" idx="13"/>
          </p:nvPr>
        </p:nvSpPr>
        <p:spPr/>
        <p:txBody>
          <a:bodyPr/>
          <a:lstStyle/>
          <a:p>
            <a:pPr>
              <a:defRPr/>
            </a:pPr>
            <a:fld id="{D537747C-9BF8-4842-A7F2-CEFB7A97C876}"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a:noFill/>
        </p:spPr>
        <p:txBody>
          <a:bodyPr/>
          <a:lstStyle/>
          <a:p>
            <a:r>
              <a:rPr lang="en-US" smtClean="0"/>
              <a:t>One Sky Center</a:t>
            </a:r>
          </a:p>
        </p:txBody>
      </p:sp>
      <p:sp>
        <p:nvSpPr>
          <p:cNvPr id="122883" name="Rectangle 3"/>
          <p:cNvSpPr>
            <a:spLocks noGrp="1" noChangeArrowheads="1"/>
          </p:cNvSpPr>
          <p:nvPr>
            <p:ph type="dt" sz="quarter" idx="1"/>
          </p:nvPr>
        </p:nvSpPr>
        <p:spPr>
          <a:noFill/>
        </p:spPr>
        <p:txBody>
          <a:bodyPr/>
          <a:lstStyle/>
          <a:p>
            <a:fld id="{EAA66C73-6C99-43AF-BCFE-2A0C62B5CA58}" type="datetime1">
              <a:rPr lang="en-US" smtClean="0"/>
              <a:pPr/>
              <a:t>4/15/2011</a:t>
            </a:fld>
            <a:endParaRPr lang="en-US" smtClean="0"/>
          </a:p>
        </p:txBody>
      </p:sp>
      <p:sp>
        <p:nvSpPr>
          <p:cNvPr id="122884" name="Rectangle 6"/>
          <p:cNvSpPr>
            <a:spLocks noGrp="1" noChangeArrowheads="1"/>
          </p:cNvSpPr>
          <p:nvPr>
            <p:ph type="ftr" sz="quarter" idx="4"/>
          </p:nvPr>
        </p:nvSpPr>
        <p:spPr>
          <a:noFill/>
        </p:spPr>
        <p:txBody>
          <a:bodyPr/>
          <a:lstStyle/>
          <a:p>
            <a:r>
              <a:rPr lang="en-US" smtClean="0"/>
              <a:t>R. Dale Walker, MD</a:t>
            </a:r>
          </a:p>
        </p:txBody>
      </p:sp>
      <p:sp>
        <p:nvSpPr>
          <p:cNvPr id="122885" name="Rectangle 7"/>
          <p:cNvSpPr>
            <a:spLocks noGrp="1" noChangeArrowheads="1"/>
          </p:cNvSpPr>
          <p:nvPr>
            <p:ph type="sldNum" sz="quarter" idx="5"/>
          </p:nvPr>
        </p:nvSpPr>
        <p:spPr>
          <a:noFill/>
        </p:spPr>
        <p:txBody>
          <a:bodyPr/>
          <a:lstStyle/>
          <a:p>
            <a:fld id="{B432BB4B-CAEB-4F9A-91CE-F2C2D7846390}" type="slidenum">
              <a:rPr lang="en-US" smtClean="0"/>
              <a:pPr/>
              <a:t>18</a:t>
            </a:fld>
            <a:endParaRPr lang="en-US" smtClean="0"/>
          </a:p>
        </p:txBody>
      </p:sp>
      <p:sp>
        <p:nvSpPr>
          <p:cNvPr id="122886" name="Rectangle 2"/>
          <p:cNvSpPr>
            <a:spLocks noGrp="1" noRot="1" noChangeAspect="1" noChangeArrowheads="1" noTextEdit="1"/>
          </p:cNvSpPr>
          <p:nvPr>
            <p:ph type="sldImg"/>
          </p:nvPr>
        </p:nvSpPr>
        <p:spPr>
          <a:ln/>
        </p:spPr>
      </p:sp>
      <p:sp>
        <p:nvSpPr>
          <p:cNvPr id="1228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US" smtClean="0"/>
              <a:t>One Sky Center</a:t>
            </a:r>
          </a:p>
        </p:txBody>
      </p:sp>
      <p:sp>
        <p:nvSpPr>
          <p:cNvPr id="98307" name="Rectangle 3"/>
          <p:cNvSpPr>
            <a:spLocks noGrp="1" noChangeArrowheads="1"/>
          </p:cNvSpPr>
          <p:nvPr>
            <p:ph type="dt" sz="quarter" idx="1"/>
          </p:nvPr>
        </p:nvSpPr>
        <p:spPr>
          <a:noFill/>
        </p:spPr>
        <p:txBody>
          <a:bodyPr/>
          <a:lstStyle/>
          <a:p>
            <a:fld id="{B15E7391-22AC-4B4F-B79B-5615DB58233E}" type="datetime1">
              <a:rPr lang="en-US" smtClean="0"/>
              <a:pPr/>
              <a:t>4/15/2011</a:t>
            </a:fld>
            <a:endParaRPr lang="en-US" smtClean="0"/>
          </a:p>
        </p:txBody>
      </p:sp>
      <p:sp>
        <p:nvSpPr>
          <p:cNvPr id="98308" name="Rectangle 6"/>
          <p:cNvSpPr>
            <a:spLocks noGrp="1" noChangeArrowheads="1"/>
          </p:cNvSpPr>
          <p:nvPr>
            <p:ph type="ftr" sz="quarter" idx="4"/>
          </p:nvPr>
        </p:nvSpPr>
        <p:spPr>
          <a:noFill/>
        </p:spPr>
        <p:txBody>
          <a:bodyPr/>
          <a:lstStyle/>
          <a:p>
            <a:r>
              <a:rPr lang="en-US" smtClean="0"/>
              <a:t>R. Dale Walker, MD</a:t>
            </a:r>
          </a:p>
        </p:txBody>
      </p:sp>
      <p:sp>
        <p:nvSpPr>
          <p:cNvPr id="98309" name="Rectangle 7"/>
          <p:cNvSpPr>
            <a:spLocks noGrp="1" noChangeArrowheads="1"/>
          </p:cNvSpPr>
          <p:nvPr>
            <p:ph type="sldNum" sz="quarter" idx="5"/>
          </p:nvPr>
        </p:nvSpPr>
        <p:spPr>
          <a:noFill/>
        </p:spPr>
        <p:txBody>
          <a:bodyPr/>
          <a:lstStyle/>
          <a:p>
            <a:fld id="{EE0F6B70-14A3-4A71-9E2D-4AD1C4A1E6C2}" type="slidenum">
              <a:rPr lang="en-US" smtClean="0"/>
              <a:pPr/>
              <a:t>19</a:t>
            </a:fld>
            <a:endParaRPr lang="en-US"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97283" name="Rectangle 3"/>
          <p:cNvSpPr>
            <a:spLocks noGrp="1" noChangeArrowheads="1"/>
          </p:cNvSpPr>
          <p:nvPr>
            <p:ph type="dt" sz="quarter" idx="1"/>
          </p:nvPr>
        </p:nvSpPr>
        <p:spPr>
          <a:noFill/>
        </p:spPr>
        <p:txBody>
          <a:bodyPr/>
          <a:lstStyle/>
          <a:p>
            <a:fld id="{826BC030-B0A8-4F00-BE3B-01A6F6D98724}" type="datetime1">
              <a:rPr lang="en-US" smtClean="0">
                <a:solidFill>
                  <a:srgbClr val="000000"/>
                </a:solidFill>
              </a:rPr>
              <a:pPr/>
              <a:t>4/15/2011</a:t>
            </a:fld>
            <a:endParaRPr lang="en-US" smtClean="0">
              <a:solidFill>
                <a:srgbClr val="000000"/>
              </a:solidFill>
            </a:endParaRPr>
          </a:p>
        </p:txBody>
      </p:sp>
      <p:sp>
        <p:nvSpPr>
          <p:cNvPr id="97284"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97285" name="Rectangle 7"/>
          <p:cNvSpPr>
            <a:spLocks noGrp="1" noChangeArrowheads="1"/>
          </p:cNvSpPr>
          <p:nvPr>
            <p:ph type="sldNum" sz="quarter" idx="5"/>
          </p:nvPr>
        </p:nvSpPr>
        <p:spPr>
          <a:noFill/>
        </p:spPr>
        <p:txBody>
          <a:bodyPr/>
          <a:lstStyle/>
          <a:p>
            <a:fld id="{D3B867F8-8B1C-43F7-A43F-D165669C1070}" type="slidenum">
              <a:rPr lang="en-US" smtClean="0">
                <a:solidFill>
                  <a:srgbClr val="000000"/>
                </a:solidFill>
              </a:rPr>
              <a:pPr/>
              <a:t>2</a:t>
            </a:fld>
            <a:endParaRPr lang="en-US" smtClean="0">
              <a:solidFill>
                <a:srgbClr val="000000"/>
              </a:solidFill>
            </a:endParaRPr>
          </a:p>
        </p:txBody>
      </p:sp>
      <p:sp>
        <p:nvSpPr>
          <p:cNvPr id="97286" name="Rectangle 2"/>
          <p:cNvSpPr>
            <a:spLocks noGrp="1" noRot="1" noChangeAspect="1" noChangeArrowheads="1" noTextEdit="1"/>
          </p:cNvSpPr>
          <p:nvPr>
            <p:ph type="sldImg"/>
          </p:nvPr>
        </p:nvSpPr>
        <p:spPr>
          <a:ln/>
        </p:spPr>
      </p:sp>
      <p:sp>
        <p:nvSpPr>
          <p:cNvPr id="972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u="sng" dirty="0" smtClean="0">
              <a:latin typeface="+mn-lt"/>
            </a:endParaRPr>
          </a:p>
          <a:p>
            <a:pPr>
              <a:defRPr/>
            </a:pPr>
            <a:r>
              <a:rPr lang="en-US" u="sng" dirty="0" smtClean="0">
                <a:latin typeface="+mn-lt"/>
              </a:rPr>
              <a:t>Culture is a body of knowledge which includes:</a:t>
            </a:r>
          </a:p>
          <a:p>
            <a:pPr>
              <a:buFont typeface="Arial" pitchFamily="34" charset="0"/>
              <a:buChar char="•"/>
              <a:defRPr/>
            </a:pPr>
            <a:r>
              <a:rPr lang="en-US" sz="1100" dirty="0" smtClean="0">
                <a:latin typeface="+mn-lt"/>
              </a:rPr>
              <a:t>Philosophies</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Belief about causes of problems and solutions</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Local innovation, trial and error</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Medicinal use of wild plants and minerals</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Healing procedures</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Oral transmission of knowledge </a:t>
            </a:r>
          </a:p>
          <a:p>
            <a:pPr>
              <a:buFont typeface="Arial" pitchFamily="34" charset="0"/>
              <a:buChar char="•"/>
              <a:defRPr/>
            </a:pPr>
            <a:endParaRPr lang="en-US" sz="1100" dirty="0" smtClean="0">
              <a:latin typeface="+mn-lt"/>
            </a:endParaRPr>
          </a:p>
          <a:p>
            <a:pPr>
              <a:buFont typeface="Arial" pitchFamily="34" charset="0"/>
              <a:buChar char="•"/>
              <a:defRPr/>
            </a:pPr>
            <a:r>
              <a:rPr lang="en-US" sz="1100" dirty="0" smtClean="0">
                <a:latin typeface="+mn-lt"/>
              </a:rPr>
              <a:t>Community evaluation and acceptance of  practices/programs</a:t>
            </a:r>
          </a:p>
          <a:p>
            <a:pPr>
              <a:defRPr/>
            </a:pPr>
            <a:endParaRPr lang="en-US" dirty="0" smtClean="0">
              <a:latin typeface="+mn-lt"/>
            </a:endParaRPr>
          </a:p>
        </p:txBody>
      </p:sp>
      <p:sp>
        <p:nvSpPr>
          <p:cNvPr id="123908" name="Slide Number Placeholder 3"/>
          <p:cNvSpPr>
            <a:spLocks noGrp="1"/>
          </p:cNvSpPr>
          <p:nvPr>
            <p:ph type="sldNum" sz="quarter" idx="5"/>
          </p:nvPr>
        </p:nvSpPr>
        <p:spPr>
          <a:noFill/>
        </p:spPr>
        <p:txBody>
          <a:bodyPr/>
          <a:lstStyle/>
          <a:p>
            <a:fld id="{9DF0F46E-35FD-43A1-AB13-4366108627B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smtClean="0"/>
              <a:t>Now we go from the big, strategic planning picture to a detailed description of the program</a:t>
            </a:r>
          </a:p>
          <a:p>
            <a:endParaRPr lang="en-US" smtClean="0"/>
          </a:p>
          <a:p>
            <a:r>
              <a:rPr lang="en-US" smtClean="0"/>
              <a:t>I’ll step through each box in this model in turn, as shown in the numbers 1 -8</a:t>
            </a:r>
          </a:p>
        </p:txBody>
      </p:sp>
      <p:sp>
        <p:nvSpPr>
          <p:cNvPr id="124932" name="Slide Number Placeholder 3"/>
          <p:cNvSpPr>
            <a:spLocks noGrp="1"/>
          </p:cNvSpPr>
          <p:nvPr>
            <p:ph type="sldNum" sz="quarter" idx="5"/>
          </p:nvPr>
        </p:nvSpPr>
        <p:spPr>
          <a:noFill/>
        </p:spPr>
        <p:txBody>
          <a:bodyPr/>
          <a:lstStyle/>
          <a:p>
            <a:fld id="{708977A3-280A-4DBD-A045-1AD473BE7001}"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125955" name="Rectangle 3"/>
          <p:cNvSpPr>
            <a:spLocks noGrp="1" noChangeArrowheads="1"/>
          </p:cNvSpPr>
          <p:nvPr>
            <p:ph type="dt" sz="quarter" idx="1"/>
          </p:nvPr>
        </p:nvSpPr>
        <p:spPr>
          <a:noFill/>
        </p:spPr>
        <p:txBody>
          <a:bodyPr/>
          <a:lstStyle/>
          <a:p>
            <a:fld id="{FA25D22F-2F5F-4F14-B19E-60E000680D96}" type="datetime1">
              <a:rPr lang="en-US" smtClean="0">
                <a:solidFill>
                  <a:srgbClr val="000000"/>
                </a:solidFill>
              </a:rPr>
              <a:pPr/>
              <a:t>4/15/2011</a:t>
            </a:fld>
            <a:endParaRPr lang="en-US" smtClean="0">
              <a:solidFill>
                <a:srgbClr val="000000"/>
              </a:solidFill>
            </a:endParaRPr>
          </a:p>
        </p:txBody>
      </p:sp>
      <p:sp>
        <p:nvSpPr>
          <p:cNvPr id="125956"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125957" name="Rectangle 7"/>
          <p:cNvSpPr>
            <a:spLocks noGrp="1" noChangeArrowheads="1"/>
          </p:cNvSpPr>
          <p:nvPr>
            <p:ph type="sldNum" sz="quarter" idx="5"/>
          </p:nvPr>
        </p:nvSpPr>
        <p:spPr>
          <a:noFill/>
        </p:spPr>
        <p:txBody>
          <a:bodyPr/>
          <a:lstStyle/>
          <a:p>
            <a:fld id="{82789DDF-CD98-47C2-8F1B-70C5F6AAE51C}" type="slidenum">
              <a:rPr lang="en-US" smtClean="0">
                <a:solidFill>
                  <a:srgbClr val="000000"/>
                </a:solidFill>
              </a:rPr>
              <a:pPr/>
              <a:t>22</a:t>
            </a:fld>
            <a:endParaRPr lang="en-US" smtClean="0">
              <a:solidFill>
                <a:srgbClr val="000000"/>
              </a:solidFill>
            </a:endParaRPr>
          </a:p>
        </p:txBody>
      </p:sp>
      <p:sp>
        <p:nvSpPr>
          <p:cNvPr id="125958" name="Rectangle 2"/>
          <p:cNvSpPr>
            <a:spLocks noGrp="1" noRot="1" noChangeAspect="1" noChangeArrowheads="1" noTextEdit="1"/>
          </p:cNvSpPr>
          <p:nvPr>
            <p:ph type="sldImg"/>
          </p:nvPr>
        </p:nvSpPr>
        <p:spPr>
          <a:xfrm>
            <a:off x="1109663" y="698500"/>
            <a:ext cx="4643437" cy="3484563"/>
          </a:xfrm>
          <a:ln/>
        </p:spPr>
      </p:sp>
      <p:sp>
        <p:nvSpPr>
          <p:cNvPr id="125959" name="Rectangle 3"/>
          <p:cNvSpPr>
            <a:spLocks noGrp="1" noChangeArrowheads="1"/>
          </p:cNvSpPr>
          <p:nvPr>
            <p:ph type="body" idx="1"/>
          </p:nvPr>
        </p:nvSpPr>
        <p:spPr>
          <a:xfrm>
            <a:off x="914400" y="4416425"/>
            <a:ext cx="5029200" cy="4181475"/>
          </a:xfrm>
          <a:noFill/>
          <a:ln/>
        </p:spPr>
        <p:txBody>
          <a:bodyPr lIns="91955" tIns="45978" rIns="91955" bIns="45978"/>
          <a:lstStyle/>
          <a:p>
            <a:r>
              <a:rPr lang="en-US" b="1" smtClean="0"/>
              <a:t>TRAINER:</a:t>
            </a:r>
          </a:p>
          <a:p>
            <a:r>
              <a:rPr lang="en-US" i="1" smtClean="0"/>
              <a:t>Explain that it is possible to match individual students to treatment approaches in ways that increase the probability of treatment effectiveness and efficiency and that BASICS as a brief intervention is also appropriately described as “indicated” prevention</a:t>
            </a:r>
            <a:endParaRPr lang="en-US" b="1" smtClean="0"/>
          </a:p>
          <a:p>
            <a:r>
              <a:rPr lang="en-US" b="1" smtClean="0"/>
              <a:t>Speaking Points:</a:t>
            </a:r>
          </a:p>
          <a:p>
            <a:pPr>
              <a:buFontTx/>
              <a:buChar char="•"/>
            </a:pPr>
            <a:r>
              <a:rPr lang="en-US" smtClean="0"/>
              <a:t>“Treatment matching” is based on the notion that a spectrum of alcohol consumption and related problems exists, that no single treatment approach is effective in treating all persons with alcohol problems, and that different programs may be optimal for different types of people.  </a:t>
            </a:r>
          </a:p>
          <a:p>
            <a:pPr>
              <a:buFontTx/>
              <a:buChar char="•"/>
            </a:pPr>
            <a:r>
              <a:rPr lang="en-US" smtClean="0"/>
              <a:t>Indicated interventions are those that focus on individual students who already drink heavily and have experienced, or are at risk of experiencing, alcohol-related problems at the “Threshold for Action” on the graphic.</a:t>
            </a:r>
          </a:p>
          <a:p>
            <a:pPr>
              <a:buFontTx/>
              <a:buChar char="•"/>
            </a:pPr>
            <a:r>
              <a:rPr lang="en-US" smtClean="0"/>
              <a:t>Brief interventions are one type of indicated intervention.</a:t>
            </a:r>
          </a:p>
          <a:p>
            <a:pPr>
              <a:buFontTx/>
              <a:buChar char="•"/>
            </a:pPr>
            <a:endParaRPr lang="en-US" smtClean="0"/>
          </a:p>
          <a:p>
            <a:pPr>
              <a:buFontTx/>
              <a:buChar char="•"/>
            </a:pPr>
            <a:endParaRPr lang="en-US" smtClean="0"/>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128003" name="Rectangle 3"/>
          <p:cNvSpPr>
            <a:spLocks noGrp="1" noChangeArrowheads="1"/>
          </p:cNvSpPr>
          <p:nvPr>
            <p:ph type="dt" sz="quarter" idx="1"/>
          </p:nvPr>
        </p:nvSpPr>
        <p:spPr>
          <a:noFill/>
        </p:spPr>
        <p:txBody>
          <a:bodyPr/>
          <a:lstStyle/>
          <a:p>
            <a:fld id="{94D6B146-5CA2-4D4D-892C-1E39217D0A4A}" type="datetime1">
              <a:rPr lang="en-US" smtClean="0">
                <a:solidFill>
                  <a:srgbClr val="000000"/>
                </a:solidFill>
              </a:rPr>
              <a:pPr/>
              <a:t>4/15/2011</a:t>
            </a:fld>
            <a:endParaRPr lang="en-US" smtClean="0">
              <a:solidFill>
                <a:srgbClr val="000000"/>
              </a:solidFill>
            </a:endParaRPr>
          </a:p>
        </p:txBody>
      </p:sp>
      <p:sp>
        <p:nvSpPr>
          <p:cNvPr id="128004"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128005" name="Rectangle 7"/>
          <p:cNvSpPr>
            <a:spLocks noGrp="1" noChangeArrowheads="1"/>
          </p:cNvSpPr>
          <p:nvPr>
            <p:ph type="sldNum" sz="quarter" idx="5"/>
          </p:nvPr>
        </p:nvSpPr>
        <p:spPr>
          <a:noFill/>
        </p:spPr>
        <p:txBody>
          <a:bodyPr/>
          <a:lstStyle/>
          <a:p>
            <a:fld id="{1C0ED29E-7D69-4E16-AD2D-91A670FE6DCD}" type="slidenum">
              <a:rPr lang="en-US" smtClean="0">
                <a:solidFill>
                  <a:srgbClr val="000000"/>
                </a:solidFill>
              </a:rPr>
              <a:pPr/>
              <a:t>23</a:t>
            </a:fld>
            <a:endParaRPr lang="en-US" smtClean="0">
              <a:solidFill>
                <a:srgbClr val="000000"/>
              </a:solidFill>
            </a:endParaRPr>
          </a:p>
        </p:txBody>
      </p:sp>
      <p:sp>
        <p:nvSpPr>
          <p:cNvPr id="128006" name="Rectangle 2"/>
          <p:cNvSpPr>
            <a:spLocks noGrp="1" noRot="1" noChangeAspect="1" noChangeArrowheads="1" noTextEdit="1"/>
          </p:cNvSpPr>
          <p:nvPr>
            <p:ph type="sldImg"/>
          </p:nvPr>
        </p:nvSpPr>
        <p:spPr>
          <a:ln/>
        </p:spPr>
      </p:sp>
      <p:sp>
        <p:nvSpPr>
          <p:cNvPr id="1280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p:spPr>
        <p:txBody>
          <a:bodyPr/>
          <a:lstStyle/>
          <a:p>
            <a:r>
              <a:rPr lang="en-US" smtClean="0"/>
              <a:t>One Sky Center</a:t>
            </a:r>
          </a:p>
        </p:txBody>
      </p:sp>
      <p:sp>
        <p:nvSpPr>
          <p:cNvPr id="131075" name="Rectangle 3"/>
          <p:cNvSpPr>
            <a:spLocks noGrp="1" noChangeArrowheads="1"/>
          </p:cNvSpPr>
          <p:nvPr>
            <p:ph type="dt" sz="quarter" idx="1"/>
          </p:nvPr>
        </p:nvSpPr>
        <p:spPr>
          <a:noFill/>
        </p:spPr>
        <p:txBody>
          <a:bodyPr/>
          <a:lstStyle/>
          <a:p>
            <a:fld id="{397F7527-E249-4B59-B236-AFFF1E232DE0}" type="datetime1">
              <a:rPr lang="en-US" smtClean="0"/>
              <a:pPr/>
              <a:t>4/15/2011</a:t>
            </a:fld>
            <a:endParaRPr lang="en-US" smtClean="0"/>
          </a:p>
        </p:txBody>
      </p:sp>
      <p:sp>
        <p:nvSpPr>
          <p:cNvPr id="131076" name="Rectangle 6"/>
          <p:cNvSpPr>
            <a:spLocks noGrp="1" noChangeArrowheads="1"/>
          </p:cNvSpPr>
          <p:nvPr>
            <p:ph type="ftr" sz="quarter" idx="4"/>
          </p:nvPr>
        </p:nvSpPr>
        <p:spPr>
          <a:noFill/>
        </p:spPr>
        <p:txBody>
          <a:bodyPr/>
          <a:lstStyle/>
          <a:p>
            <a:r>
              <a:rPr lang="en-US" smtClean="0"/>
              <a:t>R. Dale Walker, MD</a:t>
            </a:r>
          </a:p>
        </p:txBody>
      </p:sp>
      <p:sp>
        <p:nvSpPr>
          <p:cNvPr id="131077" name="Rectangle 7"/>
          <p:cNvSpPr>
            <a:spLocks noGrp="1" noChangeArrowheads="1"/>
          </p:cNvSpPr>
          <p:nvPr>
            <p:ph type="sldNum" sz="quarter" idx="5"/>
          </p:nvPr>
        </p:nvSpPr>
        <p:spPr>
          <a:noFill/>
        </p:spPr>
        <p:txBody>
          <a:bodyPr/>
          <a:lstStyle/>
          <a:p>
            <a:fld id="{0975A493-84D8-4FD8-815E-106457B4CB91}" type="slidenum">
              <a:rPr lang="en-US" smtClean="0"/>
              <a:pPr/>
              <a:t>24</a:t>
            </a:fld>
            <a:endParaRPr lang="en-US" smtClean="0"/>
          </a:p>
        </p:txBody>
      </p:sp>
      <p:sp>
        <p:nvSpPr>
          <p:cNvPr id="131078" name="Rectangle 2"/>
          <p:cNvSpPr>
            <a:spLocks noGrp="1" noRot="1" noChangeAspect="1" noChangeArrowheads="1" noTextEdit="1"/>
          </p:cNvSpPr>
          <p:nvPr>
            <p:ph type="sldImg"/>
          </p:nvPr>
        </p:nvSpPr>
        <p:spPr>
          <a:ln/>
        </p:spPr>
      </p:sp>
      <p:sp>
        <p:nvSpPr>
          <p:cNvPr id="1310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fld id="{8FF910A7-3667-4825-A745-B1B4760C2A27}" type="slidenum">
              <a:rPr lang="en-US" smtClean="0">
                <a:solidFill>
                  <a:srgbClr val="000000"/>
                </a:solidFill>
              </a:rPr>
              <a:pPr/>
              <a:t>25</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p:spPr>
        <p:txBody>
          <a:bodyPr/>
          <a:lstStyle/>
          <a:p>
            <a:r>
              <a:rPr lang="en-US" smtClean="0"/>
              <a:t>One Sky Center</a:t>
            </a:r>
          </a:p>
        </p:txBody>
      </p:sp>
      <p:sp>
        <p:nvSpPr>
          <p:cNvPr id="133123" name="Rectangle 3"/>
          <p:cNvSpPr>
            <a:spLocks noGrp="1" noChangeArrowheads="1"/>
          </p:cNvSpPr>
          <p:nvPr>
            <p:ph type="dt" sz="quarter" idx="1"/>
          </p:nvPr>
        </p:nvSpPr>
        <p:spPr>
          <a:noFill/>
        </p:spPr>
        <p:txBody>
          <a:bodyPr/>
          <a:lstStyle/>
          <a:p>
            <a:fld id="{2F1F08EF-F6F7-4655-9A1D-0B260F448627}" type="datetime1">
              <a:rPr lang="en-US" smtClean="0"/>
              <a:pPr/>
              <a:t>4/15/2011</a:t>
            </a:fld>
            <a:endParaRPr lang="en-US" smtClean="0"/>
          </a:p>
        </p:txBody>
      </p:sp>
      <p:sp>
        <p:nvSpPr>
          <p:cNvPr id="133124" name="Rectangle 6"/>
          <p:cNvSpPr>
            <a:spLocks noGrp="1" noChangeArrowheads="1"/>
          </p:cNvSpPr>
          <p:nvPr>
            <p:ph type="ftr" sz="quarter" idx="4"/>
          </p:nvPr>
        </p:nvSpPr>
        <p:spPr>
          <a:noFill/>
        </p:spPr>
        <p:txBody>
          <a:bodyPr/>
          <a:lstStyle/>
          <a:p>
            <a:r>
              <a:rPr lang="en-US" smtClean="0"/>
              <a:t>R. Dale Walker, MD</a:t>
            </a:r>
          </a:p>
        </p:txBody>
      </p:sp>
      <p:sp>
        <p:nvSpPr>
          <p:cNvPr id="133125" name="Rectangle 7"/>
          <p:cNvSpPr>
            <a:spLocks noGrp="1" noChangeArrowheads="1"/>
          </p:cNvSpPr>
          <p:nvPr>
            <p:ph type="sldNum" sz="quarter" idx="5"/>
          </p:nvPr>
        </p:nvSpPr>
        <p:spPr>
          <a:noFill/>
        </p:spPr>
        <p:txBody>
          <a:bodyPr/>
          <a:lstStyle/>
          <a:p>
            <a:fld id="{6AE48708-CE3A-41E3-BE41-59D2B73A110B}" type="slidenum">
              <a:rPr lang="en-US" smtClean="0"/>
              <a:pPr/>
              <a:t>26</a:t>
            </a:fld>
            <a:endParaRPr lang="en-US" smtClean="0"/>
          </a:p>
        </p:txBody>
      </p:sp>
      <p:sp>
        <p:nvSpPr>
          <p:cNvPr id="133126" name="Rectangle 2"/>
          <p:cNvSpPr>
            <a:spLocks noGrp="1" noRot="1" noChangeAspect="1" noChangeArrowheads="1" noTextEdit="1"/>
          </p:cNvSpPr>
          <p:nvPr>
            <p:ph type="sldImg"/>
          </p:nvPr>
        </p:nvSpPr>
        <p:spPr>
          <a:xfrm>
            <a:off x="1104900" y="696913"/>
            <a:ext cx="4648200" cy="3486150"/>
          </a:xfrm>
          <a:ln/>
        </p:spPr>
      </p:sp>
      <p:sp>
        <p:nvSpPr>
          <p:cNvPr id="133127" name="Rectangle 3"/>
          <p:cNvSpPr>
            <a:spLocks noGrp="1" noChangeArrowheads="1"/>
          </p:cNvSpPr>
          <p:nvPr>
            <p:ph type="body" idx="1"/>
          </p:nvPr>
        </p:nvSpPr>
        <p:spPr>
          <a:xfrm>
            <a:off x="685800" y="4416425"/>
            <a:ext cx="5486400" cy="4183063"/>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r>
              <a:rPr lang="en-US" smtClean="0"/>
              <a:t>Poverty exists if you can’t do what is reasonable to expect in society.</a:t>
            </a:r>
          </a:p>
          <a:p>
            <a:endParaRPr lang="en-US" smtClean="0"/>
          </a:p>
          <a:p>
            <a:r>
              <a:rPr lang="en-US" smtClean="0"/>
              <a:t>Nicholas Stern is Head of the Government Economic Service and Second Permanent Secretary to the Treasury of the United Kingdom. He served as Chief Economist and Senior Vice President at the World Bank from July 2000 to October 2003, and before that held academic positions at institutions including the London School of Economics, Oxford University, and MIT.</a:t>
            </a:r>
          </a:p>
          <a:p>
            <a:endParaRPr lang="en-US" smtClean="0"/>
          </a:p>
          <a:p>
            <a:r>
              <a:rPr lang="en-US" smtClean="0">
                <a:hlinkClick r:id="rId3" action="ppaction://hlinkfile"/>
              </a:rPr>
              <a:t>Growth and Empowerment</a:t>
            </a:r>
            <a:r>
              <a:rPr lang="en-US" smtClean="0"/>
              <a:t/>
            </a:r>
            <a:br>
              <a:rPr lang="en-US" smtClean="0"/>
            </a:br>
            <a:r>
              <a:rPr lang="en-US" b="1" smtClean="0"/>
              <a:t>Making Development Happen</a:t>
            </a:r>
            <a:r>
              <a:rPr lang="en-US" smtClean="0"/>
              <a:t/>
            </a:r>
            <a:br>
              <a:rPr lang="en-US" smtClean="0"/>
            </a:br>
            <a:r>
              <a:rPr lang="en-US" smtClean="0">
                <a:hlinkClick r:id="rId4" action="ppaction://hlinkfile"/>
              </a:rPr>
              <a:t>Nicholas Stern</a:t>
            </a:r>
            <a:r>
              <a:rPr lang="en-US" smtClean="0"/>
              <a:t>, </a:t>
            </a:r>
            <a:r>
              <a:rPr lang="en-US" smtClean="0">
                <a:hlinkClick r:id="rId5" action="ppaction://hlinkfile"/>
              </a:rPr>
              <a:t>Jean-Jacques Dethier</a:t>
            </a:r>
            <a:r>
              <a:rPr lang="en-US" smtClean="0"/>
              <a:t> and </a:t>
            </a:r>
            <a:r>
              <a:rPr lang="en-US" smtClean="0">
                <a:hlinkClick r:id="rId6" action="ppaction://hlinkfile"/>
              </a:rPr>
              <a:t>F. Halsey Rogers</a:t>
            </a:r>
            <a:r>
              <a:rPr lang="en-US" smtClean="0"/>
              <a:t/>
            </a:r>
            <a:br>
              <a:rPr lang="en-US" smtClean="0"/>
            </a:br>
            <a:r>
              <a:rPr lang="en-US" smtClean="0"/>
              <a:t>Paper / September 2006</a:t>
            </a:r>
            <a:br>
              <a:rPr lang="en-US" smtClean="0"/>
            </a:br>
            <a:r>
              <a:rPr lang="en-US" smtClean="0"/>
              <a:t>The former Chief Economist at the World Bank proposes a strategy for development based on two interrelated approaches: building an investment climate that encourages growth and empowering poor people to participate in that growth.</a:t>
            </a:r>
          </a:p>
          <a:p>
            <a:endParaRPr lang="en-US" smtClean="0"/>
          </a:p>
          <a:p>
            <a:r>
              <a:rPr lang="en-US" smtClean="0"/>
              <a:t>Sen's papers in the late 1960s and early 1970s helped develop the theory of </a:t>
            </a:r>
            <a:r>
              <a:rPr lang="en-US" smtClean="0">
                <a:hlinkClick r:id="rId7" action="ppaction://hlinkfile" tooltip="Social choice"/>
              </a:rPr>
              <a:t>social choice</a:t>
            </a:r>
            <a:r>
              <a:rPr lang="en-US" smtClean="0"/>
              <a:t>, which first came to prominence in the work by the American economist </a:t>
            </a:r>
            <a:r>
              <a:rPr lang="en-US" smtClean="0">
                <a:hlinkClick r:id="rId8" action="ppaction://hlinkfile" tooltip="Kenneth Arrow"/>
              </a:rPr>
              <a:t>Kenneth Arrow</a:t>
            </a:r>
            <a:r>
              <a:rPr lang="en-US" smtClean="0"/>
              <a:t>, who, while working at the </a:t>
            </a:r>
            <a:r>
              <a:rPr lang="en-US" smtClean="0">
                <a:hlinkClick r:id="rId9" action="ppaction://hlinkfile" tooltip="RAND"/>
              </a:rPr>
              <a:t>RAND Corporation</a:t>
            </a:r>
            <a:r>
              <a:rPr lang="en-US" smtClean="0"/>
              <a:t>, famously proved that all voting rules, be they </a:t>
            </a:r>
            <a:r>
              <a:rPr lang="en-US" smtClean="0">
                <a:hlinkClick r:id="rId10" action="ppaction://hlinkfile" tooltip="Majority voting"/>
              </a:rPr>
              <a:t>majority rule</a:t>
            </a:r>
            <a:r>
              <a:rPr lang="en-US" smtClean="0"/>
              <a:t> or </a:t>
            </a:r>
            <a:r>
              <a:rPr lang="en-US" smtClean="0">
                <a:hlinkClick r:id="rId11" action="ppaction://hlinkfile" tooltip="Supermajority"/>
              </a:rPr>
              <a:t>two thirds-majority</a:t>
            </a:r>
            <a:r>
              <a:rPr lang="en-US" smtClean="0"/>
              <a:t> or </a:t>
            </a:r>
            <a:r>
              <a:rPr lang="en-US" smtClean="0">
                <a:hlinkClick r:id="rId12" action="ppaction://hlinkfile" tooltip="Status quo"/>
              </a:rPr>
              <a:t>status quo</a:t>
            </a:r>
            <a:r>
              <a:rPr lang="en-US" smtClean="0"/>
              <a:t>, must inevitably conflict with some basic </a:t>
            </a:r>
            <a:r>
              <a:rPr lang="en-US" smtClean="0">
                <a:hlinkClick r:id="rId13" action="ppaction://hlinkfile" tooltip="Democratic"/>
              </a:rPr>
              <a:t>democratic</a:t>
            </a:r>
            <a:r>
              <a:rPr lang="en-US" smtClean="0"/>
              <a:t> norm. Sen's contribution to the literature was to show under what conditions </a:t>
            </a:r>
            <a:r>
              <a:rPr lang="en-US" smtClean="0">
                <a:hlinkClick r:id="rId14" action="ppaction://hlinkfile" tooltip="Arrow's impossibility theorem"/>
              </a:rPr>
              <a:t>Arrow's impossibility theorem</a:t>
            </a:r>
            <a:r>
              <a:rPr lang="en-US" smtClean="0"/>
              <a:t> would indeed come to pass as well as to extend and enrich the theory of social choice, informed by his interests in </a:t>
            </a:r>
            <a:r>
              <a:rPr lang="en-US" smtClean="0">
                <a:hlinkClick r:id="rId15" action="ppaction://hlinkfile" tooltip="History of economic thought"/>
              </a:rPr>
              <a:t>history of economic thought</a:t>
            </a:r>
            <a:r>
              <a:rPr lang="en-US" smtClean="0"/>
              <a:t> and </a:t>
            </a:r>
            <a:r>
              <a:rPr lang="en-US" smtClean="0">
                <a:hlinkClick r:id="rId16" action="ppaction://hlinkfile" tooltip="Philosophy"/>
              </a:rPr>
              <a:t>philosophy</a:t>
            </a:r>
            <a:r>
              <a:rPr lang="en-US" smtClean="0"/>
              <a:t>.</a:t>
            </a:r>
          </a:p>
          <a:p>
            <a:endParaRPr lang="en-US" smtClean="0"/>
          </a:p>
          <a:p>
            <a:r>
              <a:rPr lang="en-US" smtClean="0"/>
              <a:t>Welfare economics seeks to evaluate economic policies in terms of their effects on the well-being of the community. Sen, who devoted his career to such issues, was called the "conscience of his profession." His influential monograph </a:t>
            </a:r>
            <a:r>
              <a:rPr lang="en-US" i="1" smtClean="0"/>
              <a:t>Collective Choice and Social Welfare</a:t>
            </a:r>
            <a:r>
              <a:rPr lang="en-US" smtClean="0"/>
              <a:t> (1970), which addressed problems related to individual rights (including formulation of the </a:t>
            </a:r>
            <a:r>
              <a:rPr lang="en-US" smtClean="0">
                <a:hlinkClick r:id="rId17" action="ppaction://hlinkfile" tooltip="Liberal paradox"/>
              </a:rPr>
              <a:t>liberal paradox</a:t>
            </a:r>
            <a:r>
              <a:rPr lang="en-US" smtClean="0"/>
              <a:t>), justice and equity, majority rule, and the availability of information about individual conditions, inspired researchers to turn their attention to issues of basic welfare. Sen devised methods of measuring poverty that yielded useful information for improving economic conditions for the poor.</a:t>
            </a:r>
            <a:br>
              <a:rPr lang="en-US" smtClean="0"/>
            </a:br>
            <a:endParaRPr lang="en-US" smtClean="0"/>
          </a:p>
          <a:p>
            <a:endParaRPr lang="en-US" smtClean="0"/>
          </a:p>
        </p:txBody>
      </p:sp>
      <p:sp>
        <p:nvSpPr>
          <p:cNvPr id="134148" name="Header Placeholder 3"/>
          <p:cNvSpPr>
            <a:spLocks noGrp="1"/>
          </p:cNvSpPr>
          <p:nvPr>
            <p:ph type="hdr" sz="quarter"/>
          </p:nvPr>
        </p:nvSpPr>
        <p:spPr>
          <a:noFill/>
        </p:spPr>
        <p:txBody>
          <a:bodyPr/>
          <a:lstStyle/>
          <a:p>
            <a:r>
              <a:rPr lang="en-US" smtClean="0"/>
              <a:t>One Sky Center</a:t>
            </a:r>
          </a:p>
        </p:txBody>
      </p:sp>
      <p:sp>
        <p:nvSpPr>
          <p:cNvPr id="134149" name="Date Placeholder 4"/>
          <p:cNvSpPr>
            <a:spLocks noGrp="1"/>
          </p:cNvSpPr>
          <p:nvPr>
            <p:ph type="dt" sz="quarter" idx="1"/>
          </p:nvPr>
        </p:nvSpPr>
        <p:spPr>
          <a:noFill/>
        </p:spPr>
        <p:txBody>
          <a:bodyPr/>
          <a:lstStyle/>
          <a:p>
            <a:fld id="{48306E82-D814-4480-A787-DF7318CEABAD}" type="datetime1">
              <a:rPr lang="en-US" smtClean="0"/>
              <a:pPr/>
              <a:t>4/15/2011</a:t>
            </a:fld>
            <a:endParaRPr lang="en-US" smtClean="0"/>
          </a:p>
        </p:txBody>
      </p:sp>
      <p:sp>
        <p:nvSpPr>
          <p:cNvPr id="134150" name="Footer Placeholder 5"/>
          <p:cNvSpPr>
            <a:spLocks noGrp="1"/>
          </p:cNvSpPr>
          <p:nvPr>
            <p:ph type="ftr" sz="quarter" idx="4"/>
          </p:nvPr>
        </p:nvSpPr>
        <p:spPr>
          <a:noFill/>
        </p:spPr>
        <p:txBody>
          <a:bodyPr/>
          <a:lstStyle/>
          <a:p>
            <a:r>
              <a:rPr lang="en-US" smtClean="0"/>
              <a:t>R. Dale Walker, MD</a:t>
            </a:r>
          </a:p>
        </p:txBody>
      </p:sp>
      <p:sp>
        <p:nvSpPr>
          <p:cNvPr id="134151" name="Slide Number Placeholder 6"/>
          <p:cNvSpPr>
            <a:spLocks noGrp="1"/>
          </p:cNvSpPr>
          <p:nvPr>
            <p:ph type="sldNum" sz="quarter" idx="5"/>
          </p:nvPr>
        </p:nvSpPr>
        <p:spPr>
          <a:noFill/>
        </p:spPr>
        <p:txBody>
          <a:bodyPr/>
          <a:lstStyle/>
          <a:p>
            <a:fld id="{54CB08D5-24CA-4A2D-B32A-6E49DBA50D90}"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fld id="{4158A7AE-C3EA-48A2-9583-3C0C391990A3}"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p>
        </p:txBody>
      </p:sp>
      <p:sp>
        <p:nvSpPr>
          <p:cNvPr id="136196" name="Header Placeholder 3"/>
          <p:cNvSpPr>
            <a:spLocks noGrp="1"/>
          </p:cNvSpPr>
          <p:nvPr>
            <p:ph type="hdr" sz="quarter"/>
          </p:nvPr>
        </p:nvSpPr>
        <p:spPr>
          <a:noFill/>
        </p:spPr>
        <p:txBody>
          <a:bodyPr/>
          <a:lstStyle/>
          <a:p>
            <a:r>
              <a:rPr lang="en-US" smtClean="0"/>
              <a:t>One Sky Center</a:t>
            </a:r>
          </a:p>
        </p:txBody>
      </p:sp>
      <p:sp>
        <p:nvSpPr>
          <p:cNvPr id="136197" name="Date Placeholder 4"/>
          <p:cNvSpPr>
            <a:spLocks noGrp="1"/>
          </p:cNvSpPr>
          <p:nvPr>
            <p:ph type="dt" sz="quarter" idx="1"/>
          </p:nvPr>
        </p:nvSpPr>
        <p:spPr>
          <a:noFill/>
        </p:spPr>
        <p:txBody>
          <a:bodyPr/>
          <a:lstStyle/>
          <a:p>
            <a:fld id="{1F66AC2B-7A16-4126-9999-5192E96469C0}" type="datetime1">
              <a:rPr lang="en-US" smtClean="0"/>
              <a:pPr/>
              <a:t>4/15/2011</a:t>
            </a:fld>
            <a:endParaRPr lang="en-US" smtClean="0"/>
          </a:p>
        </p:txBody>
      </p:sp>
      <p:sp>
        <p:nvSpPr>
          <p:cNvPr id="136198" name="Footer Placeholder 5"/>
          <p:cNvSpPr>
            <a:spLocks noGrp="1"/>
          </p:cNvSpPr>
          <p:nvPr>
            <p:ph type="ftr" sz="quarter" idx="4"/>
          </p:nvPr>
        </p:nvSpPr>
        <p:spPr>
          <a:noFill/>
        </p:spPr>
        <p:txBody>
          <a:bodyPr/>
          <a:lstStyle/>
          <a:p>
            <a:r>
              <a:rPr lang="en-US" smtClean="0"/>
              <a:t>R. Dale Walker, MD</a:t>
            </a:r>
          </a:p>
        </p:txBody>
      </p:sp>
      <p:sp>
        <p:nvSpPr>
          <p:cNvPr id="136199" name="Slide Number Placeholder 6"/>
          <p:cNvSpPr>
            <a:spLocks noGrp="1"/>
          </p:cNvSpPr>
          <p:nvPr>
            <p:ph type="sldNum" sz="quarter" idx="5"/>
          </p:nvPr>
        </p:nvSpPr>
        <p:spPr>
          <a:noFill/>
        </p:spPr>
        <p:txBody>
          <a:bodyPr/>
          <a:lstStyle/>
          <a:p>
            <a:fld id="{B2D13C53-9A71-4D82-9D4C-2518F7FD36D2}"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a:noFill/>
        </p:spPr>
        <p:txBody>
          <a:bodyPr/>
          <a:lstStyle/>
          <a:p>
            <a:r>
              <a:rPr lang="en-US" smtClean="0"/>
              <a:t>One Sky Center</a:t>
            </a:r>
          </a:p>
        </p:txBody>
      </p:sp>
      <p:sp>
        <p:nvSpPr>
          <p:cNvPr id="100355" name="Rectangle 3"/>
          <p:cNvSpPr>
            <a:spLocks noGrp="1" noChangeArrowheads="1"/>
          </p:cNvSpPr>
          <p:nvPr>
            <p:ph type="dt" sz="quarter" idx="1"/>
          </p:nvPr>
        </p:nvSpPr>
        <p:spPr>
          <a:noFill/>
        </p:spPr>
        <p:txBody>
          <a:bodyPr/>
          <a:lstStyle/>
          <a:p>
            <a:fld id="{1ADD0041-2E1F-4F20-9602-B5CCE9513572}" type="datetime1">
              <a:rPr lang="en-US" smtClean="0"/>
              <a:pPr/>
              <a:t>4/15/2011</a:t>
            </a:fld>
            <a:endParaRPr lang="en-US" smtClean="0"/>
          </a:p>
        </p:txBody>
      </p:sp>
      <p:sp>
        <p:nvSpPr>
          <p:cNvPr id="100356" name="Rectangle 6"/>
          <p:cNvSpPr>
            <a:spLocks noGrp="1" noChangeArrowheads="1"/>
          </p:cNvSpPr>
          <p:nvPr>
            <p:ph type="ftr" sz="quarter" idx="4"/>
          </p:nvPr>
        </p:nvSpPr>
        <p:spPr>
          <a:noFill/>
        </p:spPr>
        <p:txBody>
          <a:bodyPr/>
          <a:lstStyle/>
          <a:p>
            <a:r>
              <a:rPr lang="en-US" smtClean="0"/>
              <a:t>R. Dale Walker, MD</a:t>
            </a:r>
          </a:p>
        </p:txBody>
      </p:sp>
      <p:sp>
        <p:nvSpPr>
          <p:cNvPr id="100357" name="Rectangle 7"/>
          <p:cNvSpPr>
            <a:spLocks noGrp="1" noChangeArrowheads="1"/>
          </p:cNvSpPr>
          <p:nvPr>
            <p:ph type="sldNum" sz="quarter" idx="5"/>
          </p:nvPr>
        </p:nvSpPr>
        <p:spPr>
          <a:noFill/>
        </p:spPr>
        <p:txBody>
          <a:bodyPr/>
          <a:lstStyle/>
          <a:p>
            <a:fld id="{A5A6A223-61AA-43DD-823A-FB2844B748F6}" type="slidenum">
              <a:rPr lang="en-US" smtClean="0"/>
              <a:pPr/>
              <a:t>3</a:t>
            </a:fld>
            <a:endParaRPr lang="en-US" smtClean="0"/>
          </a:p>
        </p:txBody>
      </p:sp>
      <p:sp>
        <p:nvSpPr>
          <p:cNvPr id="100358" name="Rectangle 2"/>
          <p:cNvSpPr>
            <a:spLocks noGrp="1" noRot="1" noChangeAspect="1" noChangeArrowheads="1" noTextEdit="1"/>
          </p:cNvSpPr>
          <p:nvPr>
            <p:ph type="sldImg"/>
          </p:nvPr>
        </p:nvSpPr>
        <p:spPr>
          <a:ln/>
        </p:spPr>
      </p:sp>
      <p:sp>
        <p:nvSpPr>
          <p:cNvPr id="1003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smtClean="0"/>
          </a:p>
        </p:txBody>
      </p:sp>
      <p:sp>
        <p:nvSpPr>
          <p:cNvPr id="137220" name="Header Placeholder 3"/>
          <p:cNvSpPr>
            <a:spLocks noGrp="1"/>
          </p:cNvSpPr>
          <p:nvPr>
            <p:ph type="hdr" sz="quarter"/>
          </p:nvPr>
        </p:nvSpPr>
        <p:spPr>
          <a:noFill/>
        </p:spPr>
        <p:txBody>
          <a:bodyPr/>
          <a:lstStyle/>
          <a:p>
            <a:r>
              <a:rPr lang="en-US" smtClean="0">
                <a:solidFill>
                  <a:srgbClr val="000000"/>
                </a:solidFill>
              </a:rPr>
              <a:t>One Sky Center</a:t>
            </a:r>
          </a:p>
        </p:txBody>
      </p:sp>
      <p:sp>
        <p:nvSpPr>
          <p:cNvPr id="137221" name="Date Placeholder 4"/>
          <p:cNvSpPr>
            <a:spLocks noGrp="1"/>
          </p:cNvSpPr>
          <p:nvPr>
            <p:ph type="dt" sz="quarter" idx="1"/>
          </p:nvPr>
        </p:nvSpPr>
        <p:spPr>
          <a:noFill/>
        </p:spPr>
        <p:txBody>
          <a:bodyPr/>
          <a:lstStyle/>
          <a:p>
            <a:fld id="{74032D7C-8E67-449F-9FF1-111F30500F3E}" type="datetime1">
              <a:rPr lang="en-US" smtClean="0">
                <a:solidFill>
                  <a:srgbClr val="000000"/>
                </a:solidFill>
              </a:rPr>
              <a:pPr/>
              <a:t>4/15/2011</a:t>
            </a:fld>
            <a:endParaRPr lang="en-US" smtClean="0">
              <a:solidFill>
                <a:srgbClr val="000000"/>
              </a:solidFill>
            </a:endParaRPr>
          </a:p>
        </p:txBody>
      </p:sp>
      <p:sp>
        <p:nvSpPr>
          <p:cNvPr id="137222" name="Footer Placeholder 5"/>
          <p:cNvSpPr>
            <a:spLocks noGrp="1"/>
          </p:cNvSpPr>
          <p:nvPr>
            <p:ph type="ftr" sz="quarter" idx="4"/>
          </p:nvPr>
        </p:nvSpPr>
        <p:spPr>
          <a:noFill/>
        </p:spPr>
        <p:txBody>
          <a:bodyPr/>
          <a:lstStyle/>
          <a:p>
            <a:r>
              <a:rPr lang="en-US" smtClean="0">
                <a:solidFill>
                  <a:srgbClr val="000000"/>
                </a:solidFill>
              </a:rPr>
              <a:t>R. Dale Walker, MD</a:t>
            </a:r>
          </a:p>
        </p:txBody>
      </p:sp>
      <p:sp>
        <p:nvSpPr>
          <p:cNvPr id="137223" name="Slide Number Placeholder 6"/>
          <p:cNvSpPr>
            <a:spLocks noGrp="1"/>
          </p:cNvSpPr>
          <p:nvPr>
            <p:ph type="sldNum" sz="quarter" idx="5"/>
          </p:nvPr>
        </p:nvSpPr>
        <p:spPr>
          <a:noFill/>
        </p:spPr>
        <p:txBody>
          <a:bodyPr/>
          <a:lstStyle/>
          <a:p>
            <a:fld id="{BDB611C3-FA82-49EB-BF81-B260750C3004}" type="slidenum">
              <a:rPr lang="en-US" smtClean="0">
                <a:solidFill>
                  <a:srgbClr val="000000"/>
                </a:solidFill>
              </a:rPr>
              <a:pPr/>
              <a:t>30</a:t>
            </a:fld>
            <a:endParaRPr lang="en-US"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p>
        </p:txBody>
      </p:sp>
      <p:sp>
        <p:nvSpPr>
          <p:cNvPr id="138244" name="Header Placeholder 3"/>
          <p:cNvSpPr>
            <a:spLocks noGrp="1"/>
          </p:cNvSpPr>
          <p:nvPr>
            <p:ph type="hdr" sz="quarter"/>
          </p:nvPr>
        </p:nvSpPr>
        <p:spPr>
          <a:noFill/>
        </p:spPr>
        <p:txBody>
          <a:bodyPr/>
          <a:lstStyle/>
          <a:p>
            <a:r>
              <a:rPr lang="en-US" smtClean="0"/>
              <a:t>One Sky Center</a:t>
            </a:r>
          </a:p>
        </p:txBody>
      </p:sp>
      <p:sp>
        <p:nvSpPr>
          <p:cNvPr id="138245" name="Date Placeholder 4"/>
          <p:cNvSpPr>
            <a:spLocks noGrp="1"/>
          </p:cNvSpPr>
          <p:nvPr>
            <p:ph type="dt" sz="quarter" idx="1"/>
          </p:nvPr>
        </p:nvSpPr>
        <p:spPr>
          <a:noFill/>
        </p:spPr>
        <p:txBody>
          <a:bodyPr/>
          <a:lstStyle/>
          <a:p>
            <a:fld id="{362AB2D4-3E62-490F-BDA8-BF08D7819A10}" type="datetime1">
              <a:rPr lang="en-US" smtClean="0"/>
              <a:pPr/>
              <a:t>4/15/2011</a:t>
            </a:fld>
            <a:endParaRPr lang="en-US" smtClean="0"/>
          </a:p>
        </p:txBody>
      </p:sp>
      <p:sp>
        <p:nvSpPr>
          <p:cNvPr id="138246" name="Footer Placeholder 5"/>
          <p:cNvSpPr>
            <a:spLocks noGrp="1"/>
          </p:cNvSpPr>
          <p:nvPr>
            <p:ph type="ftr" sz="quarter" idx="4"/>
          </p:nvPr>
        </p:nvSpPr>
        <p:spPr>
          <a:noFill/>
        </p:spPr>
        <p:txBody>
          <a:bodyPr/>
          <a:lstStyle/>
          <a:p>
            <a:r>
              <a:rPr lang="en-US" smtClean="0"/>
              <a:t>R. Dale Walker, MD</a:t>
            </a:r>
          </a:p>
        </p:txBody>
      </p:sp>
      <p:sp>
        <p:nvSpPr>
          <p:cNvPr id="138247" name="Slide Number Placeholder 6"/>
          <p:cNvSpPr>
            <a:spLocks noGrp="1"/>
          </p:cNvSpPr>
          <p:nvPr>
            <p:ph type="sldNum" sz="quarter" idx="5"/>
          </p:nvPr>
        </p:nvSpPr>
        <p:spPr>
          <a:noFill/>
        </p:spPr>
        <p:txBody>
          <a:bodyPr/>
          <a:lstStyle/>
          <a:p>
            <a:fld id="{4F93A5FC-2DA9-465E-914F-41C6CE8382D2}"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smtClean="0"/>
          </a:p>
        </p:txBody>
      </p:sp>
      <p:sp>
        <p:nvSpPr>
          <p:cNvPr id="139268" name="Header Placeholder 3"/>
          <p:cNvSpPr>
            <a:spLocks noGrp="1"/>
          </p:cNvSpPr>
          <p:nvPr>
            <p:ph type="hdr" sz="quarter"/>
          </p:nvPr>
        </p:nvSpPr>
        <p:spPr>
          <a:noFill/>
        </p:spPr>
        <p:txBody>
          <a:bodyPr/>
          <a:lstStyle/>
          <a:p>
            <a:r>
              <a:rPr lang="en-US" smtClean="0"/>
              <a:t>One Sky Center</a:t>
            </a:r>
          </a:p>
        </p:txBody>
      </p:sp>
      <p:sp>
        <p:nvSpPr>
          <p:cNvPr id="139269" name="Date Placeholder 4"/>
          <p:cNvSpPr>
            <a:spLocks noGrp="1"/>
          </p:cNvSpPr>
          <p:nvPr>
            <p:ph type="dt" sz="quarter" idx="1"/>
          </p:nvPr>
        </p:nvSpPr>
        <p:spPr>
          <a:noFill/>
        </p:spPr>
        <p:txBody>
          <a:bodyPr/>
          <a:lstStyle/>
          <a:p>
            <a:fld id="{83BA3FB3-B158-4CC9-9C3B-B1E0B719D18F}" type="datetime1">
              <a:rPr lang="en-US" smtClean="0"/>
              <a:pPr/>
              <a:t>4/15/2011</a:t>
            </a:fld>
            <a:endParaRPr lang="en-US" smtClean="0"/>
          </a:p>
        </p:txBody>
      </p:sp>
      <p:sp>
        <p:nvSpPr>
          <p:cNvPr id="139270" name="Footer Placeholder 5"/>
          <p:cNvSpPr>
            <a:spLocks noGrp="1"/>
          </p:cNvSpPr>
          <p:nvPr>
            <p:ph type="ftr" sz="quarter" idx="4"/>
          </p:nvPr>
        </p:nvSpPr>
        <p:spPr>
          <a:noFill/>
        </p:spPr>
        <p:txBody>
          <a:bodyPr/>
          <a:lstStyle/>
          <a:p>
            <a:r>
              <a:rPr lang="en-US" smtClean="0"/>
              <a:t>R. Dale Walker, MD</a:t>
            </a:r>
          </a:p>
        </p:txBody>
      </p:sp>
      <p:sp>
        <p:nvSpPr>
          <p:cNvPr id="139271" name="Slide Number Placeholder 6"/>
          <p:cNvSpPr>
            <a:spLocks noGrp="1"/>
          </p:cNvSpPr>
          <p:nvPr>
            <p:ph type="sldNum" sz="quarter" idx="5"/>
          </p:nvPr>
        </p:nvSpPr>
        <p:spPr>
          <a:noFill/>
        </p:spPr>
        <p:txBody>
          <a:bodyPr/>
          <a:lstStyle/>
          <a:p>
            <a:fld id="{FF20D6A8-9F9D-4AEB-B043-72B06D473670}"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p>
        </p:txBody>
      </p:sp>
      <p:sp>
        <p:nvSpPr>
          <p:cNvPr id="143364" name="Slide Number Placeholder 3"/>
          <p:cNvSpPr>
            <a:spLocks noGrp="1"/>
          </p:cNvSpPr>
          <p:nvPr>
            <p:ph type="sldNum" sz="quarter" idx="5"/>
          </p:nvPr>
        </p:nvSpPr>
        <p:spPr>
          <a:noFill/>
        </p:spPr>
        <p:txBody>
          <a:bodyPr/>
          <a:lstStyle/>
          <a:p>
            <a:fld id="{65B2061B-7BCE-4472-BBD7-BC18D8A5ECFD}" type="slidenum">
              <a:rPr lang="en-GB" smtClean="0">
                <a:solidFill>
                  <a:srgbClr val="000000"/>
                </a:solidFill>
              </a:rPr>
              <a:pPr/>
              <a:t>33</a:t>
            </a:fld>
            <a:endParaRPr lang="en-GB"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fontAlgn="base">
              <a:spcBef>
                <a:spcPct val="0"/>
              </a:spcBef>
              <a:spcAft>
                <a:spcPct val="0"/>
              </a:spcAft>
            </a:pPr>
            <a:fld id="{B2E2B39E-E15C-4881-BD19-DA2D1AA6FFDF}" type="slidenum">
              <a:rPr lang="en-US">
                <a:solidFill>
                  <a:srgbClr val="000000"/>
                </a:solidFill>
                <a:latin typeface="Arial" pitchFamily="34" charset="0"/>
              </a:rPr>
              <a:pPr fontAlgn="base">
                <a:spcBef>
                  <a:spcPct val="0"/>
                </a:spcBef>
                <a:spcAft>
                  <a:spcPct val="0"/>
                </a:spcAft>
              </a:pPr>
              <a:t>34</a:t>
            </a:fld>
            <a:endParaRPr lang="en-US" dirty="0">
              <a:solidFill>
                <a:srgbClr val="000000"/>
              </a:solidFill>
              <a:latin typeface="Arial" pitchFamily="34" charset="0"/>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a:ln/>
        </p:spPr>
        <p:txBody>
          <a:bodyPr lIns="91430" tIns="45716" rIns="91430" bIns="45716"/>
          <a:lstStyle/>
          <a:p>
            <a:pPr eaLnBrk="1" hangingPunct="1">
              <a:spcBef>
                <a:spcPct val="0"/>
              </a:spcBef>
            </a:pPr>
            <a:endParaRPr lang="en-US" dirty="0" smtClean="0"/>
          </a:p>
        </p:txBody>
      </p:sp>
      <p:sp>
        <p:nvSpPr>
          <p:cNvPr id="63493" name="Slide Number Placeholder 3"/>
          <p:cNvSpPr txBox="1">
            <a:spLocks noGrp="1"/>
          </p:cNvSpPr>
          <p:nvPr/>
        </p:nvSpPr>
        <p:spPr bwMode="auto">
          <a:xfrm>
            <a:off x="3884028" y="8829675"/>
            <a:ext cx="2972421" cy="465138"/>
          </a:xfrm>
          <a:prstGeom prst="rect">
            <a:avLst/>
          </a:prstGeom>
          <a:noFill/>
          <a:ln w="9525">
            <a:noFill/>
            <a:miter lim="800000"/>
            <a:headEnd/>
            <a:tailEnd/>
          </a:ln>
        </p:spPr>
        <p:txBody>
          <a:bodyPr lIns="91430" tIns="45716" rIns="91430" bIns="45716" anchor="b"/>
          <a:lstStyle/>
          <a:p>
            <a:pPr algn="r"/>
            <a:fld id="{6159CE84-117C-415E-9DF8-03DEA88FA9D5}" type="slidenum">
              <a:rPr lang="en-US" sz="1200">
                <a:solidFill>
                  <a:srgbClr val="000000"/>
                </a:solidFill>
                <a:latin typeface="Calibri" pitchFamily="34" charset="0"/>
              </a:rPr>
              <a:pPr algn="r"/>
              <a:t>34</a:t>
            </a:fld>
            <a:endParaRPr lang="en-US" sz="1200" dirty="0">
              <a:solidFill>
                <a:srgbClr val="000000"/>
              </a:solidFill>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There are the recognized reasons to provide mentorship, but there is also risk and protection, the burdens of illness and social determinants</a:t>
            </a:r>
          </a:p>
        </p:txBody>
      </p:sp>
      <p:sp>
        <p:nvSpPr>
          <p:cNvPr id="4" name="Slide Number Placeholder 3"/>
          <p:cNvSpPr>
            <a:spLocks noGrp="1"/>
          </p:cNvSpPr>
          <p:nvPr>
            <p:ph type="sldNum" sz="quarter" idx="5"/>
          </p:nvPr>
        </p:nvSpPr>
        <p:spPr/>
        <p:txBody>
          <a:bodyPr/>
          <a:lstStyle/>
          <a:p>
            <a:pPr>
              <a:defRPr/>
            </a:pPr>
            <a:fld id="{4EC1F0BE-2156-41A0-A25C-F5DFCCFD8343}" type="slidenum">
              <a:rPr lang="en-US">
                <a:solidFill>
                  <a:prstClr val="black"/>
                </a:solidFill>
              </a:rPr>
              <a:pPr>
                <a:def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latin typeface="Tempus Sans ITC" pitchFamily="82" charset="0"/>
              </a:rPr>
              <a:t>NIDA Workgrou</a:t>
            </a:r>
            <a:r>
              <a:rPr lang="en-US" dirty="0" smtClean="0">
                <a:solidFill>
                  <a:srgbClr val="C00000"/>
                </a:solidFill>
                <a:latin typeface="Tempus Sans ITC" pitchFamily="82" charset="0"/>
              </a:rPr>
              <a:t>p </a:t>
            </a:r>
            <a:r>
              <a:rPr lang="en-US" b="1" dirty="0" smtClean="0">
                <a:solidFill>
                  <a:srgbClr val="C00000"/>
                </a:solidFill>
                <a:latin typeface="Tempus Sans ITC" pitchFamily="82" charset="0"/>
              </a:rPr>
              <a:t>Goals</a:t>
            </a:r>
            <a:endParaRPr lang="en-US" dirty="0"/>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CF20DA-91C8-423F-B306-5B2ED9F09FDD}"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Header Placeholder 3"/>
          <p:cNvSpPr>
            <a:spLocks noGrp="1"/>
          </p:cNvSpPr>
          <p:nvPr>
            <p:ph type="hdr" sz="quarter"/>
          </p:nvPr>
        </p:nvSpPr>
        <p:spPr>
          <a:noFill/>
        </p:spPr>
        <p:txBody>
          <a:bodyPr/>
          <a:lstStyle/>
          <a:p>
            <a:r>
              <a:rPr lang="en-US" smtClean="0"/>
              <a:t>One Sky Center</a:t>
            </a:r>
          </a:p>
        </p:txBody>
      </p:sp>
      <p:sp>
        <p:nvSpPr>
          <p:cNvPr id="101381" name="Date Placeholder 4"/>
          <p:cNvSpPr>
            <a:spLocks noGrp="1"/>
          </p:cNvSpPr>
          <p:nvPr>
            <p:ph type="dt" sz="quarter" idx="1"/>
          </p:nvPr>
        </p:nvSpPr>
        <p:spPr>
          <a:noFill/>
        </p:spPr>
        <p:txBody>
          <a:bodyPr/>
          <a:lstStyle/>
          <a:p>
            <a:fld id="{C29D4AD2-AAB8-4502-922F-B327FB0E4208}" type="datetime1">
              <a:rPr lang="en-US" smtClean="0"/>
              <a:pPr/>
              <a:t>4/15/2011</a:t>
            </a:fld>
            <a:endParaRPr lang="en-US" smtClean="0"/>
          </a:p>
        </p:txBody>
      </p:sp>
      <p:sp>
        <p:nvSpPr>
          <p:cNvPr id="101382" name="Footer Placeholder 5"/>
          <p:cNvSpPr>
            <a:spLocks noGrp="1"/>
          </p:cNvSpPr>
          <p:nvPr>
            <p:ph type="ftr" sz="quarter" idx="4"/>
          </p:nvPr>
        </p:nvSpPr>
        <p:spPr>
          <a:noFill/>
        </p:spPr>
        <p:txBody>
          <a:bodyPr/>
          <a:lstStyle/>
          <a:p>
            <a:r>
              <a:rPr lang="en-US" smtClean="0"/>
              <a:t>R. Dale Walker, MD</a:t>
            </a:r>
          </a:p>
        </p:txBody>
      </p:sp>
      <p:sp>
        <p:nvSpPr>
          <p:cNvPr id="101383" name="Slide Number Placeholder 6"/>
          <p:cNvSpPr>
            <a:spLocks noGrp="1"/>
          </p:cNvSpPr>
          <p:nvPr>
            <p:ph type="sldNum" sz="quarter" idx="5"/>
          </p:nvPr>
        </p:nvSpPr>
        <p:spPr>
          <a:noFill/>
        </p:spPr>
        <p:txBody>
          <a:bodyPr/>
          <a:lstStyle/>
          <a:p>
            <a:fld id="{5EF139DB-C2F1-4890-A81B-F924A2D52161}"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20D930-1A85-40CA-9575-1330C4CFAE29}" type="slidenum">
              <a:rPr lang="en-US">
                <a:solidFill>
                  <a:prstClr val="black"/>
                </a:solidFill>
              </a:rPr>
              <a:pPr>
                <a:def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92B569-241A-4FA1-9D9B-B609C4E71C07}" type="slidenum">
              <a:rPr lang="en-US">
                <a:solidFill>
                  <a:prstClr val="black"/>
                </a:solidFill>
              </a:rPr>
              <a:pPr>
                <a:def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5D6D093-0848-459D-A73E-E2676A67F9EB}" type="slidenum">
              <a:rPr lang="en-US" smtClean="0">
                <a:solidFill>
                  <a:prstClr val="black"/>
                </a:solidFill>
              </a:rPr>
              <a:pPr>
                <a:def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1" dirty="0" smtClean="0">
                <a:latin typeface="Arial" pitchFamily="34" charset="0"/>
                <a:cs typeface="Arial" pitchFamily="34" charset="0"/>
              </a:rPr>
              <a:t>Face-to-Face</a:t>
            </a:r>
          </a:p>
          <a:p>
            <a:r>
              <a:rPr lang="en-US" sz="1200" dirty="0" smtClean="0">
                <a:latin typeface="Arial" pitchFamily="34" charset="0"/>
                <a:cs typeface="Arial" pitchFamily="34" charset="0"/>
              </a:rPr>
              <a:t>Especially for important and/or confidential issues</a:t>
            </a:r>
          </a:p>
          <a:p>
            <a:r>
              <a:rPr lang="en-US" sz="1200" dirty="0" smtClean="0">
                <a:latin typeface="Arial" pitchFamily="34" charset="0"/>
                <a:cs typeface="Arial" pitchFamily="34" charset="0"/>
              </a:rPr>
              <a:t>Attend national and regional conferences as mentor/mentee teams</a:t>
            </a:r>
          </a:p>
          <a:p>
            <a:r>
              <a:rPr lang="en-US" sz="1200" dirty="0" smtClean="0">
                <a:latin typeface="Arial" pitchFamily="34" charset="0"/>
                <a:cs typeface="Arial" pitchFamily="34" charset="0"/>
              </a:rPr>
              <a:t>Discuss career objectives and strategies to accomplish those</a:t>
            </a:r>
          </a:p>
          <a:p>
            <a:r>
              <a:rPr lang="en-US" sz="1200" dirty="0" smtClean="0">
                <a:latin typeface="Arial" pitchFamily="34" charset="0"/>
                <a:cs typeface="Arial" pitchFamily="34" charset="0"/>
              </a:rPr>
              <a:t>Co-present at conferences </a:t>
            </a:r>
          </a:p>
          <a:p>
            <a:r>
              <a:rPr lang="en-US" sz="1200" dirty="0" smtClean="0">
                <a:latin typeface="Arial" pitchFamily="34" charset="0"/>
                <a:cs typeface="Arial" pitchFamily="34" charset="0"/>
              </a:rPr>
              <a:t>Have lunch/break together at meetings</a:t>
            </a:r>
          </a:p>
          <a:p>
            <a:pPr>
              <a:buNone/>
            </a:pPr>
            <a:r>
              <a:rPr lang="en-US" sz="1200" b="1" dirty="0" smtClean="0">
                <a:latin typeface="Arial" pitchFamily="34" charset="0"/>
                <a:cs typeface="Arial" pitchFamily="34" charset="0"/>
              </a:rPr>
              <a:t>E-mail</a:t>
            </a:r>
          </a:p>
          <a:p>
            <a:r>
              <a:rPr lang="en-US" sz="1200" dirty="0" smtClean="0">
                <a:latin typeface="Arial" pitchFamily="34" charset="0"/>
                <a:cs typeface="Arial" pitchFamily="34" charset="0"/>
              </a:rPr>
              <a:t>Alert mentees to programs and new information</a:t>
            </a:r>
          </a:p>
          <a:p>
            <a:r>
              <a:rPr lang="en-US" sz="1200" dirty="0" smtClean="0">
                <a:latin typeface="Arial" pitchFamily="34" charset="0"/>
                <a:cs typeface="Arial" pitchFamily="34" charset="0"/>
              </a:rPr>
              <a:t>For mentees to ask quick questions, seek direction</a:t>
            </a:r>
          </a:p>
          <a:p>
            <a:r>
              <a:rPr lang="en-US" sz="1200" dirty="0" smtClean="0">
                <a:latin typeface="Arial" pitchFamily="34" charset="0"/>
                <a:cs typeface="Arial" pitchFamily="34" charset="0"/>
              </a:rPr>
              <a:t>Reminders about programs, etc.</a:t>
            </a:r>
          </a:p>
          <a:p>
            <a:pPr>
              <a:buNone/>
            </a:pPr>
            <a:r>
              <a:rPr lang="en-US" sz="1200" b="1" dirty="0" smtClean="0">
                <a:latin typeface="Arial" pitchFamily="34" charset="0"/>
                <a:cs typeface="Arial" pitchFamily="34" charset="0"/>
              </a:rPr>
              <a:t>Phone</a:t>
            </a:r>
          </a:p>
          <a:p>
            <a:r>
              <a:rPr lang="en-US" sz="1200" dirty="0" smtClean="0">
                <a:latin typeface="Arial" pitchFamily="34" charset="0"/>
                <a:cs typeface="Arial" pitchFamily="34" charset="0"/>
              </a:rPr>
              <a:t>Set up strategy meetings and touch base</a:t>
            </a:r>
          </a:p>
          <a:p>
            <a:r>
              <a:rPr lang="en-US" sz="1200" dirty="0" smtClean="0">
                <a:latin typeface="Arial" pitchFamily="34" charset="0"/>
                <a:cs typeface="Arial" pitchFamily="34" charset="0"/>
              </a:rPr>
              <a:t>When confidentiality and voice tone are critical, face-to-face is not practical and email won’t do</a:t>
            </a:r>
          </a:p>
          <a:p>
            <a:pPr>
              <a:buNone/>
            </a:pPr>
            <a:r>
              <a:rPr lang="en-US" sz="1200" b="1" dirty="0" smtClean="0">
                <a:latin typeface="Arial" pitchFamily="34" charset="0"/>
                <a:cs typeface="Arial" pitchFamily="34" charset="0"/>
              </a:rPr>
              <a:t>Web site</a:t>
            </a:r>
          </a:p>
          <a:p>
            <a:r>
              <a:rPr lang="en-US" sz="1200" dirty="0" smtClean="0">
                <a:latin typeface="Arial" pitchFamily="34" charset="0"/>
                <a:cs typeface="Arial" pitchFamily="34" charset="0"/>
              </a:rPr>
              <a:t>Reference materials, data links and news</a:t>
            </a:r>
          </a:p>
          <a:p>
            <a:endParaRPr lang="en-US" dirty="0"/>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One Sky Center</a:t>
            </a:r>
            <a:endParaRPr lang="en-US"/>
          </a:p>
        </p:txBody>
      </p:sp>
      <p:sp>
        <p:nvSpPr>
          <p:cNvPr id="5" name="Date Placeholder 4"/>
          <p:cNvSpPr>
            <a:spLocks noGrp="1"/>
          </p:cNvSpPr>
          <p:nvPr>
            <p:ph type="dt" idx="11"/>
          </p:nvPr>
        </p:nvSpPr>
        <p:spPr/>
        <p:txBody>
          <a:bodyPr/>
          <a:lstStyle/>
          <a:p>
            <a:pPr>
              <a:defRPr/>
            </a:pPr>
            <a:fld id="{4370CA95-E700-420D-8C92-2AEF2260AA6F}" type="datetime1">
              <a:rPr lang="en-US" smtClean="0"/>
              <a:pPr>
                <a:defRPr/>
              </a:pPr>
              <a:t>4/15/2011</a:t>
            </a:fld>
            <a:endParaRPr lang="en-US" dirty="0"/>
          </a:p>
        </p:txBody>
      </p:sp>
      <p:sp>
        <p:nvSpPr>
          <p:cNvPr id="6" name="Footer Placeholder 5"/>
          <p:cNvSpPr>
            <a:spLocks noGrp="1"/>
          </p:cNvSpPr>
          <p:nvPr>
            <p:ph type="ftr" sz="quarter" idx="12"/>
          </p:nvPr>
        </p:nvSpPr>
        <p:spPr/>
        <p:txBody>
          <a:bodyPr/>
          <a:lstStyle/>
          <a:p>
            <a:pPr>
              <a:defRPr/>
            </a:pPr>
            <a:r>
              <a:rPr lang="en-US" smtClean="0"/>
              <a:t>R. Dale Walker, MD</a:t>
            </a:r>
            <a:endParaRPr lang="en-US"/>
          </a:p>
        </p:txBody>
      </p:sp>
      <p:sp>
        <p:nvSpPr>
          <p:cNvPr id="7" name="Slide Number Placeholder 6"/>
          <p:cNvSpPr>
            <a:spLocks noGrp="1"/>
          </p:cNvSpPr>
          <p:nvPr>
            <p:ph type="sldNum" sz="quarter" idx="13"/>
          </p:nvPr>
        </p:nvSpPr>
        <p:spPr/>
        <p:txBody>
          <a:bodyPr/>
          <a:lstStyle/>
          <a:p>
            <a:pPr>
              <a:defRPr/>
            </a:pPr>
            <a:fld id="{D537747C-9BF8-4842-A7F2-CEFB7A97C876}"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p>
            <a:r>
              <a:rPr lang="en-US" smtClean="0">
                <a:solidFill>
                  <a:srgbClr val="000000"/>
                </a:solidFill>
              </a:rPr>
              <a:t>One Sky Center</a:t>
            </a:r>
          </a:p>
        </p:txBody>
      </p:sp>
      <p:sp>
        <p:nvSpPr>
          <p:cNvPr id="103427" name="Rectangle 3"/>
          <p:cNvSpPr>
            <a:spLocks noGrp="1" noChangeArrowheads="1"/>
          </p:cNvSpPr>
          <p:nvPr>
            <p:ph type="dt" sz="quarter" idx="1"/>
          </p:nvPr>
        </p:nvSpPr>
        <p:spPr>
          <a:noFill/>
        </p:spPr>
        <p:txBody>
          <a:bodyPr/>
          <a:lstStyle/>
          <a:p>
            <a:fld id="{715B4E5E-DEE3-48BC-BD99-77CAC90EECE5}" type="datetime1">
              <a:rPr lang="en-US" smtClean="0">
                <a:solidFill>
                  <a:srgbClr val="000000"/>
                </a:solidFill>
              </a:rPr>
              <a:pPr/>
              <a:t>4/15/2011</a:t>
            </a:fld>
            <a:endParaRPr lang="en-US" smtClean="0">
              <a:solidFill>
                <a:srgbClr val="000000"/>
              </a:solidFill>
            </a:endParaRPr>
          </a:p>
        </p:txBody>
      </p:sp>
      <p:sp>
        <p:nvSpPr>
          <p:cNvPr id="103428" name="Rectangle 6"/>
          <p:cNvSpPr>
            <a:spLocks noGrp="1" noChangeArrowheads="1"/>
          </p:cNvSpPr>
          <p:nvPr>
            <p:ph type="ftr" sz="quarter" idx="4"/>
          </p:nvPr>
        </p:nvSpPr>
        <p:spPr>
          <a:noFill/>
        </p:spPr>
        <p:txBody>
          <a:bodyPr/>
          <a:lstStyle/>
          <a:p>
            <a:r>
              <a:rPr lang="en-US" smtClean="0">
                <a:solidFill>
                  <a:srgbClr val="000000"/>
                </a:solidFill>
              </a:rPr>
              <a:t>R. Dale Walker, MD</a:t>
            </a:r>
          </a:p>
        </p:txBody>
      </p:sp>
      <p:sp>
        <p:nvSpPr>
          <p:cNvPr id="103429" name="Rectangle 7"/>
          <p:cNvSpPr>
            <a:spLocks noGrp="1" noChangeArrowheads="1"/>
          </p:cNvSpPr>
          <p:nvPr>
            <p:ph type="sldNum" sz="quarter" idx="5"/>
          </p:nvPr>
        </p:nvSpPr>
        <p:spPr>
          <a:noFill/>
        </p:spPr>
        <p:txBody>
          <a:bodyPr/>
          <a:lstStyle/>
          <a:p>
            <a:fld id="{B585DD69-1349-4C65-800C-24322110426D}" type="slidenum">
              <a:rPr lang="en-US" smtClean="0">
                <a:solidFill>
                  <a:srgbClr val="000000"/>
                </a:solidFill>
              </a:rPr>
              <a:pPr/>
              <a:t>5</a:t>
            </a:fld>
            <a:endParaRPr lang="en-US" smtClean="0">
              <a:solidFill>
                <a:srgbClr val="000000"/>
              </a:solidFill>
            </a:endParaRPr>
          </a:p>
        </p:txBody>
      </p:sp>
      <p:sp>
        <p:nvSpPr>
          <p:cNvPr id="103430" name="Rectangle 2"/>
          <p:cNvSpPr>
            <a:spLocks noGrp="1" noRot="1" noChangeAspect="1" noChangeArrowheads="1" noTextEdit="1"/>
          </p:cNvSpPr>
          <p:nvPr>
            <p:ph type="sldImg"/>
          </p:nvPr>
        </p:nvSpPr>
        <p:spPr>
          <a:ln/>
        </p:spPr>
      </p:sp>
      <p:sp>
        <p:nvSpPr>
          <p:cNvPr id="1034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6D2DA8-5AAB-4AC5-9978-D9152AF9AF61}"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p:spPr>
        <p:txBody>
          <a:bodyPr/>
          <a:lstStyle/>
          <a:p>
            <a:r>
              <a:rPr lang="en-US" smtClean="0">
                <a:solidFill>
                  <a:prstClr val="black"/>
                </a:solidFill>
              </a:rPr>
              <a:t>One Sky Center</a:t>
            </a:r>
          </a:p>
        </p:txBody>
      </p:sp>
      <p:sp>
        <p:nvSpPr>
          <p:cNvPr id="117763" name="Rectangle 3"/>
          <p:cNvSpPr>
            <a:spLocks noGrp="1" noChangeArrowheads="1"/>
          </p:cNvSpPr>
          <p:nvPr>
            <p:ph type="dt" sz="quarter" idx="1"/>
          </p:nvPr>
        </p:nvSpPr>
        <p:spPr>
          <a:noFill/>
        </p:spPr>
        <p:txBody>
          <a:bodyPr/>
          <a:lstStyle/>
          <a:p>
            <a:fld id="{B65FF5FB-B818-4B8B-8855-2198B767F54C}" type="datetime1">
              <a:rPr lang="en-US" smtClean="0">
                <a:solidFill>
                  <a:prstClr val="black"/>
                </a:solidFill>
              </a:rPr>
              <a:pPr/>
              <a:t>4/15/2011</a:t>
            </a:fld>
            <a:endParaRPr lang="en-US" smtClean="0">
              <a:solidFill>
                <a:prstClr val="black"/>
              </a:solidFill>
            </a:endParaRPr>
          </a:p>
        </p:txBody>
      </p:sp>
      <p:sp>
        <p:nvSpPr>
          <p:cNvPr id="117764" name="Rectangle 6"/>
          <p:cNvSpPr>
            <a:spLocks noGrp="1" noChangeArrowheads="1"/>
          </p:cNvSpPr>
          <p:nvPr>
            <p:ph type="ftr" sz="quarter" idx="4"/>
          </p:nvPr>
        </p:nvSpPr>
        <p:spPr>
          <a:noFill/>
        </p:spPr>
        <p:txBody>
          <a:bodyPr/>
          <a:lstStyle/>
          <a:p>
            <a:r>
              <a:rPr lang="en-US" smtClean="0">
                <a:solidFill>
                  <a:prstClr val="black"/>
                </a:solidFill>
              </a:rPr>
              <a:t>R. Dale Walker, MD</a:t>
            </a:r>
          </a:p>
        </p:txBody>
      </p:sp>
      <p:sp>
        <p:nvSpPr>
          <p:cNvPr id="117765" name="Rectangle 7"/>
          <p:cNvSpPr>
            <a:spLocks noGrp="1" noChangeArrowheads="1"/>
          </p:cNvSpPr>
          <p:nvPr>
            <p:ph type="sldNum" sz="quarter" idx="5"/>
          </p:nvPr>
        </p:nvSpPr>
        <p:spPr>
          <a:noFill/>
        </p:spPr>
        <p:txBody>
          <a:bodyPr/>
          <a:lstStyle/>
          <a:p>
            <a:fld id="{094BDC05-8968-47E2-9965-B81563F02729}" type="slidenum">
              <a:rPr lang="en-US" smtClean="0">
                <a:solidFill>
                  <a:prstClr val="black"/>
                </a:solidFill>
              </a:rPr>
              <a:pPr/>
              <a:t>52</a:t>
            </a:fld>
            <a:endParaRPr lang="en-US" smtClean="0">
              <a:solidFill>
                <a:prstClr val="black"/>
              </a:solidFill>
            </a:endParaRPr>
          </a:p>
        </p:txBody>
      </p:sp>
      <p:sp>
        <p:nvSpPr>
          <p:cNvPr id="117766" name="Rectangle 2"/>
          <p:cNvSpPr>
            <a:spLocks noGrp="1" noRot="1" noChangeAspect="1" noChangeArrowheads="1" noTextEdit="1"/>
          </p:cNvSpPr>
          <p:nvPr>
            <p:ph type="sldImg"/>
          </p:nvPr>
        </p:nvSpPr>
        <p:spPr>
          <a:ln/>
        </p:spPr>
      </p:sp>
      <p:sp>
        <p:nvSpPr>
          <p:cNvPr id="1177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smtClean="0"/>
              <a:t>One Sky Center</a:t>
            </a:r>
          </a:p>
        </p:txBody>
      </p:sp>
      <p:sp>
        <p:nvSpPr>
          <p:cNvPr id="104451" name="Rectangle 3"/>
          <p:cNvSpPr>
            <a:spLocks noGrp="1" noChangeArrowheads="1"/>
          </p:cNvSpPr>
          <p:nvPr>
            <p:ph type="dt" sz="quarter" idx="1"/>
          </p:nvPr>
        </p:nvSpPr>
        <p:spPr>
          <a:noFill/>
        </p:spPr>
        <p:txBody>
          <a:bodyPr/>
          <a:lstStyle/>
          <a:p>
            <a:fld id="{8F643048-38E3-4C3A-8712-08210EE5AEAB}" type="datetime1">
              <a:rPr lang="en-US" smtClean="0"/>
              <a:pPr/>
              <a:t>4/15/2011</a:t>
            </a:fld>
            <a:endParaRPr lang="en-US" smtClean="0"/>
          </a:p>
        </p:txBody>
      </p:sp>
      <p:sp>
        <p:nvSpPr>
          <p:cNvPr id="104452" name="Rectangle 6"/>
          <p:cNvSpPr>
            <a:spLocks noGrp="1" noChangeArrowheads="1"/>
          </p:cNvSpPr>
          <p:nvPr>
            <p:ph type="ftr" sz="quarter" idx="4"/>
          </p:nvPr>
        </p:nvSpPr>
        <p:spPr>
          <a:noFill/>
        </p:spPr>
        <p:txBody>
          <a:bodyPr/>
          <a:lstStyle/>
          <a:p>
            <a:r>
              <a:rPr lang="en-US" smtClean="0"/>
              <a:t>R. Dale Walker, MD</a:t>
            </a:r>
          </a:p>
        </p:txBody>
      </p:sp>
      <p:sp>
        <p:nvSpPr>
          <p:cNvPr id="104453" name="Rectangle 7"/>
          <p:cNvSpPr>
            <a:spLocks noGrp="1" noChangeArrowheads="1"/>
          </p:cNvSpPr>
          <p:nvPr>
            <p:ph type="sldNum" sz="quarter" idx="5"/>
          </p:nvPr>
        </p:nvSpPr>
        <p:spPr>
          <a:noFill/>
        </p:spPr>
        <p:txBody>
          <a:bodyPr/>
          <a:lstStyle/>
          <a:p>
            <a:fld id="{35D0FF21-EBA9-479C-89D8-EDC60BCF97B1}" type="slidenum">
              <a:rPr lang="en-US" smtClean="0"/>
              <a:pPr/>
              <a:t>6</a:t>
            </a:fld>
            <a:endParaRPr lang="en-US" smtClean="0"/>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smtClean="0"/>
          </a:p>
        </p:txBody>
      </p:sp>
      <p:sp>
        <p:nvSpPr>
          <p:cNvPr id="107524" name="Header Placeholder 3"/>
          <p:cNvSpPr>
            <a:spLocks noGrp="1"/>
          </p:cNvSpPr>
          <p:nvPr>
            <p:ph type="hdr" sz="quarter"/>
          </p:nvPr>
        </p:nvSpPr>
        <p:spPr>
          <a:noFill/>
        </p:spPr>
        <p:txBody>
          <a:bodyPr/>
          <a:lstStyle/>
          <a:p>
            <a:r>
              <a:rPr lang="en-US" smtClean="0"/>
              <a:t>One Sky Center</a:t>
            </a:r>
          </a:p>
        </p:txBody>
      </p:sp>
      <p:sp>
        <p:nvSpPr>
          <p:cNvPr id="107525" name="Date Placeholder 4"/>
          <p:cNvSpPr>
            <a:spLocks noGrp="1"/>
          </p:cNvSpPr>
          <p:nvPr>
            <p:ph type="dt" sz="quarter" idx="1"/>
          </p:nvPr>
        </p:nvSpPr>
        <p:spPr>
          <a:noFill/>
        </p:spPr>
        <p:txBody>
          <a:bodyPr/>
          <a:lstStyle/>
          <a:p>
            <a:fld id="{97C2AC54-7B6C-453E-8862-C72F21ABBE4A}" type="datetime1">
              <a:rPr lang="en-US" smtClean="0"/>
              <a:pPr/>
              <a:t>4/15/2011</a:t>
            </a:fld>
            <a:endParaRPr lang="en-US" smtClean="0"/>
          </a:p>
        </p:txBody>
      </p:sp>
      <p:sp>
        <p:nvSpPr>
          <p:cNvPr id="107526" name="Footer Placeholder 5"/>
          <p:cNvSpPr>
            <a:spLocks noGrp="1"/>
          </p:cNvSpPr>
          <p:nvPr>
            <p:ph type="ftr" sz="quarter" idx="4"/>
          </p:nvPr>
        </p:nvSpPr>
        <p:spPr>
          <a:noFill/>
        </p:spPr>
        <p:txBody>
          <a:bodyPr/>
          <a:lstStyle/>
          <a:p>
            <a:r>
              <a:rPr lang="en-US" smtClean="0"/>
              <a:t>R. Dale Walker, MD</a:t>
            </a:r>
          </a:p>
        </p:txBody>
      </p:sp>
      <p:sp>
        <p:nvSpPr>
          <p:cNvPr id="107527" name="Slide Number Placeholder 6"/>
          <p:cNvSpPr>
            <a:spLocks noGrp="1"/>
          </p:cNvSpPr>
          <p:nvPr>
            <p:ph type="sldNum" sz="quarter" idx="5"/>
          </p:nvPr>
        </p:nvSpPr>
        <p:spPr>
          <a:noFill/>
        </p:spPr>
        <p:txBody>
          <a:bodyPr/>
          <a:lstStyle/>
          <a:p>
            <a:fld id="{8F8135FA-EC88-4711-84A0-6BD1409FEA1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Header Placeholder 3"/>
          <p:cNvSpPr>
            <a:spLocks noGrp="1"/>
          </p:cNvSpPr>
          <p:nvPr>
            <p:ph type="hdr" sz="quarter"/>
          </p:nvPr>
        </p:nvSpPr>
        <p:spPr>
          <a:noFill/>
        </p:spPr>
        <p:txBody>
          <a:bodyPr/>
          <a:lstStyle/>
          <a:p>
            <a:r>
              <a:rPr lang="en-US" smtClean="0"/>
              <a:t>One Sky Center</a:t>
            </a:r>
          </a:p>
        </p:txBody>
      </p:sp>
      <p:sp>
        <p:nvSpPr>
          <p:cNvPr id="108549" name="Date Placeholder 4"/>
          <p:cNvSpPr>
            <a:spLocks noGrp="1"/>
          </p:cNvSpPr>
          <p:nvPr>
            <p:ph type="dt" sz="quarter" idx="1"/>
          </p:nvPr>
        </p:nvSpPr>
        <p:spPr>
          <a:noFill/>
        </p:spPr>
        <p:txBody>
          <a:bodyPr/>
          <a:lstStyle/>
          <a:p>
            <a:fld id="{8ED50FA5-5675-42C1-BC3B-6CAE6B8BE363}" type="datetime1">
              <a:rPr lang="en-US" smtClean="0"/>
              <a:pPr/>
              <a:t>4/15/2011</a:t>
            </a:fld>
            <a:endParaRPr lang="en-US" smtClean="0"/>
          </a:p>
        </p:txBody>
      </p:sp>
      <p:sp>
        <p:nvSpPr>
          <p:cNvPr id="108550" name="Footer Placeholder 5"/>
          <p:cNvSpPr>
            <a:spLocks noGrp="1"/>
          </p:cNvSpPr>
          <p:nvPr>
            <p:ph type="ftr" sz="quarter" idx="4"/>
          </p:nvPr>
        </p:nvSpPr>
        <p:spPr>
          <a:noFill/>
        </p:spPr>
        <p:txBody>
          <a:bodyPr/>
          <a:lstStyle/>
          <a:p>
            <a:r>
              <a:rPr lang="en-US" smtClean="0"/>
              <a:t>R. Dale Walker, MD</a:t>
            </a:r>
          </a:p>
        </p:txBody>
      </p:sp>
      <p:sp>
        <p:nvSpPr>
          <p:cNvPr id="108551" name="Slide Number Placeholder 6"/>
          <p:cNvSpPr>
            <a:spLocks noGrp="1"/>
          </p:cNvSpPr>
          <p:nvPr>
            <p:ph type="sldNum" sz="quarter" idx="5"/>
          </p:nvPr>
        </p:nvSpPr>
        <p:spPr>
          <a:noFill/>
        </p:spPr>
        <p:txBody>
          <a:bodyPr/>
          <a:lstStyle/>
          <a:p>
            <a:fld id="{3F7ADDE6-D863-49EB-BED9-392F0706436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noFill/>
        </p:spPr>
        <p:txBody>
          <a:bodyPr/>
          <a:lstStyle/>
          <a:p>
            <a:r>
              <a:rPr lang="en-US" smtClean="0"/>
              <a:t>One Sky Center</a:t>
            </a:r>
          </a:p>
        </p:txBody>
      </p:sp>
      <p:sp>
        <p:nvSpPr>
          <p:cNvPr id="109571" name="Rectangle 3"/>
          <p:cNvSpPr>
            <a:spLocks noGrp="1" noChangeArrowheads="1"/>
          </p:cNvSpPr>
          <p:nvPr>
            <p:ph type="dt" sz="quarter" idx="1"/>
          </p:nvPr>
        </p:nvSpPr>
        <p:spPr>
          <a:noFill/>
        </p:spPr>
        <p:txBody>
          <a:bodyPr/>
          <a:lstStyle/>
          <a:p>
            <a:fld id="{756CFDE2-5E7C-499B-A0FD-1CFD827B528E}" type="datetime1">
              <a:rPr lang="en-US" smtClean="0"/>
              <a:pPr/>
              <a:t>4/15/2011</a:t>
            </a:fld>
            <a:endParaRPr lang="en-US" smtClean="0"/>
          </a:p>
        </p:txBody>
      </p:sp>
      <p:sp>
        <p:nvSpPr>
          <p:cNvPr id="109572" name="Rectangle 6"/>
          <p:cNvSpPr>
            <a:spLocks noGrp="1" noChangeArrowheads="1"/>
          </p:cNvSpPr>
          <p:nvPr>
            <p:ph type="ftr" sz="quarter" idx="4"/>
          </p:nvPr>
        </p:nvSpPr>
        <p:spPr>
          <a:noFill/>
        </p:spPr>
        <p:txBody>
          <a:bodyPr/>
          <a:lstStyle/>
          <a:p>
            <a:r>
              <a:rPr lang="en-US" smtClean="0"/>
              <a:t>R. Dale Walker, MD</a:t>
            </a:r>
          </a:p>
        </p:txBody>
      </p:sp>
      <p:sp>
        <p:nvSpPr>
          <p:cNvPr id="109573" name="Rectangle 7"/>
          <p:cNvSpPr>
            <a:spLocks noGrp="1" noChangeArrowheads="1"/>
          </p:cNvSpPr>
          <p:nvPr>
            <p:ph type="sldNum" sz="quarter" idx="5"/>
          </p:nvPr>
        </p:nvSpPr>
        <p:spPr>
          <a:noFill/>
        </p:spPr>
        <p:txBody>
          <a:bodyPr/>
          <a:lstStyle/>
          <a:p>
            <a:fld id="{3E2B6632-178F-438B-82E1-A940DF8325BA}" type="slidenum">
              <a:rPr lang="en-US" smtClean="0"/>
              <a:pPr/>
              <a:t>9</a:t>
            </a:fld>
            <a:endParaRPr lang="en-US" smtClean="0"/>
          </a:p>
        </p:txBody>
      </p:sp>
      <p:sp>
        <p:nvSpPr>
          <p:cNvPr id="109574" name="Rectangle 2"/>
          <p:cNvSpPr>
            <a:spLocks noGrp="1" noRot="1" noChangeAspect="1" noChangeArrowheads="1" noTextEdit="1"/>
          </p:cNvSpPr>
          <p:nvPr>
            <p:ph type="sldImg"/>
          </p:nvPr>
        </p:nvSpPr>
        <p:spPr>
          <a:ln/>
        </p:spPr>
      </p:sp>
      <p:sp>
        <p:nvSpPr>
          <p:cNvPr id="1095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03F3F4EA-4EDE-41E9-B1D1-76D1E4DB7C3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A3BBB7DC-AFF0-429D-B08F-6092C7CEBE8B}"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8D38BC88-4477-470A-BEDF-DEE60A32475A}" type="slidenum">
              <a:rPr lang="en-GB"/>
              <a:pPr>
                <a:defRPr/>
              </a:pPr>
              <a:t>‹#›</a:t>
            </a:fld>
            <a:endParaRPr lang="en-GB"/>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3FF1548F-53D1-40B4-96EC-71AA41020A76}" type="slidenum">
              <a:rPr lang="en-GB"/>
              <a:pPr>
                <a:defRPr/>
              </a:pPr>
              <a:t>‹#›</a:t>
            </a:fld>
            <a:endParaRPr lang="en-GB"/>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DB3DBE46-C999-40D3-A2C5-8E8EDDF0AD49}"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F52F994D-6049-40AA-BA14-C9E4D363552A}" type="slidenum">
              <a:rPr lang="en-GB"/>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C991EF20-0DC2-4088-BA8D-A17E7BA3247B}"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5CD48DA4-F91F-4217-9D73-A40D3F017B97}" type="slidenum">
              <a:rPr lang="en-GB"/>
              <a:pPr>
                <a:defRPr/>
              </a:pPr>
              <a:t>‹#›</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A6FCFBA5-B005-4C63-AEBC-30361699AF35}" type="slidenum">
              <a:rPr lang="en-GB"/>
              <a:pPr>
                <a:defRPr/>
              </a:pPr>
              <a:t>‹#›</a:t>
            </a:fld>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05E5714E-A342-4419-BE6B-A5B0B45A0422}" type="slidenum">
              <a:rPr lang="en-GB"/>
              <a:pPr>
                <a:defRPr/>
              </a:pPr>
              <a:t>‹#›</a:t>
            </a:fld>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FF233950-5DF6-4A52-BF19-A40C4D3BB0E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906BCAAF-E06D-409D-9B0D-CF7C7C13798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6980847B-3841-4026-8E3E-F97CC615F08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2BD05E8-0460-4486-AC90-2C07858257D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2E0D3879-BAFB-4F4D-B280-FA7203E21EC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EB466FA1-873B-41D7-A891-2CC5F00FD34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B08EF280-EE34-4B03-9FCD-36CDFF33F6A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068D14D7-A0DA-4DE3-9A8F-58100FF83A1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32E0188D-AA83-4F9F-9D8F-C991709CA24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8"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24BC3369-14D9-4AF6-891D-84390CED06B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808C5894-D56B-46F1-BC70-92FAC65D31F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4"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CEC31A9C-453E-4127-B25C-CAC30EF7B35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3"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79516A0E-36BF-42EE-9CAA-BAE4410C8188}"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59501549-A007-4039-AFAF-7AC511B65F0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B0F566A5-E5CC-4D0B-8D87-3F593E79B09D}"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F06B1E9B-10E5-4C9D-89A5-2A9D7D2C529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fontAlgn="base">
              <a:spcBef>
                <a:spcPct val="0"/>
              </a:spcBef>
              <a:spcAft>
                <a:spcPct val="0"/>
              </a:spcAft>
              <a:defRPr>
                <a:latin typeface="Times New Roman" pitchFamily="18" charset="0"/>
              </a:defRPr>
            </a:lvl1pPr>
          </a:lstStyle>
          <a:p>
            <a:pPr>
              <a:defRPr/>
            </a:pPr>
            <a:fld id="{34FB81D8-7E84-4CE6-8CF8-45CE0B50B650}"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smtClean="0"/>
              <a:t>Click to edit Master title style</a:t>
            </a:r>
            <a:endParaRPr lang="en-US"/>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6386"/>
          <p:cNvSpPr>
            <a:spLocks noGrp="1" noChangeArrowheads="1"/>
          </p:cNvSpPr>
          <p:nvPr>
            <p:ph type="dt" sz="half" idx="10"/>
          </p:nvPr>
        </p:nvSpPr>
        <p:spPr/>
        <p:txBody>
          <a:bodyPr/>
          <a:lstStyle>
            <a:lvl1pPr fontAlgn="base">
              <a:spcBef>
                <a:spcPct val="0"/>
              </a:spcBef>
              <a:spcAft>
                <a:spcPct val="0"/>
              </a:spcAft>
              <a:defRPr>
                <a:latin typeface="Times New Roman" pitchFamily="18" charset="0"/>
              </a:defRPr>
            </a:lvl1pPr>
          </a:lstStyle>
          <a:p>
            <a:pPr>
              <a:defRPr/>
            </a:pPr>
            <a:r>
              <a:rPr lang="en-US"/>
              <a:t>R. Dale Walker, M.D., 2003</a:t>
            </a:r>
          </a:p>
        </p:txBody>
      </p:sp>
      <p:sp>
        <p:nvSpPr>
          <p:cNvPr id="5" name="Rectangle 186387"/>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solidFill>
                  <a:srgbClr val="000000"/>
                </a:solidFill>
                <a:latin typeface="Arial"/>
              </a:defRPr>
            </a:lvl1pPr>
          </a:lstStyle>
          <a:p>
            <a:pPr>
              <a:defRPr/>
            </a:pPr>
            <a:endParaRPr lang="en-US"/>
          </a:p>
        </p:txBody>
      </p:sp>
      <p:sp>
        <p:nvSpPr>
          <p:cNvPr id="6" name="Rectangle 5"/>
          <p:cNvSpPr>
            <a:spLocks noGrp="1" noChangeArrowheads="1"/>
          </p:cNvSpPr>
          <p:nvPr>
            <p:ph type="sldNum" sz="quarter" idx="12"/>
          </p:nvPr>
        </p:nvSpPr>
        <p:spPr/>
        <p:txBody>
          <a:bodyPr/>
          <a:lstStyle>
            <a:lvl1pPr fontAlgn="base">
              <a:spcBef>
                <a:spcPct val="0"/>
              </a:spcBef>
              <a:spcAft>
                <a:spcPct val="0"/>
              </a:spcAft>
              <a:defRPr>
                <a:latin typeface="Times New Roman" pitchFamily="18" charset="0"/>
              </a:defRPr>
            </a:lvl1pPr>
          </a:lstStyle>
          <a:p>
            <a:pPr>
              <a:defRPr/>
            </a:pPr>
            <a:fld id="{BB0C1D84-BBEB-4EC2-A440-DFF863A0BE2D}"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EAA398DB-6703-479B-9719-E0EEBD541A8B}"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0C59B603-56FE-4250-95EB-0AEC08AE0F9C}"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D65F20B-FE9C-4618-A6BF-91E8A15ADFD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9D44C712-3563-4615-8EE0-A2BEDE7637B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4D1DEF3A-5AA2-481B-9F7F-6A49883C9EDF}"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8" name="Rectangle 6"/>
          <p:cNvSpPr>
            <a:spLocks noGrp="1" noChangeArrowheads="1"/>
          </p:cNvSpPr>
          <p:nvPr>
            <p:ph type="sldNum" sz="quarter" idx="11"/>
          </p:nvPr>
        </p:nvSpPr>
        <p:spPr>
          <a:ln/>
        </p:spPr>
        <p:txBody>
          <a:bodyPr/>
          <a:lstStyle>
            <a:lvl1pPr>
              <a:defRPr/>
            </a:lvl1pPr>
          </a:lstStyle>
          <a:p>
            <a:pPr>
              <a:defRPr/>
            </a:pPr>
            <a:fld id="{FC39FC82-915F-4B42-B72B-BED938D98EBD}"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4" name="Rectangle 6"/>
          <p:cNvSpPr>
            <a:spLocks noGrp="1" noChangeArrowheads="1"/>
          </p:cNvSpPr>
          <p:nvPr>
            <p:ph type="sldNum" sz="quarter" idx="11"/>
          </p:nvPr>
        </p:nvSpPr>
        <p:spPr>
          <a:ln/>
        </p:spPr>
        <p:txBody>
          <a:bodyPr/>
          <a:lstStyle>
            <a:lvl1pPr>
              <a:defRPr/>
            </a:lvl1pPr>
          </a:lstStyle>
          <a:p>
            <a:pPr>
              <a:defRPr/>
            </a:pPr>
            <a:fld id="{68FECC2D-CEB0-4AD0-B4A0-C2569D2038A0}"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3" name="Rectangle 6"/>
          <p:cNvSpPr>
            <a:spLocks noGrp="1" noChangeArrowheads="1"/>
          </p:cNvSpPr>
          <p:nvPr>
            <p:ph type="sldNum" sz="quarter" idx="11"/>
          </p:nvPr>
        </p:nvSpPr>
        <p:spPr>
          <a:ln/>
        </p:spPr>
        <p:txBody>
          <a:bodyPr/>
          <a:lstStyle>
            <a:lvl1pPr>
              <a:defRPr/>
            </a:lvl1pPr>
          </a:lstStyle>
          <a:p>
            <a:pPr>
              <a:defRPr/>
            </a:pPr>
            <a:fld id="{319FCE41-3E7F-43E2-A2D3-6D53BD151666}"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7267AE11-0281-4F4B-A009-CA964A811610}"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824D363A-9FC3-4544-9068-964B6B12A477}"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041B27F9-36AF-4E09-8AAB-692A36B4E999}"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93C2FEA8-3BE7-43FF-8C3F-3038F347E8A1}"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710E7033-F50E-49EE-8A89-78E644CDA74B}"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2A90BBF4-9DD4-4FA9-9A20-837B46AF961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1FCB7776-4A9C-4001-BB5F-701DDDA5EBE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FA94A1AD-BFAE-44B0-901A-A2E13917C3A4}"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5D52F-EE32-4F5F-AC78-1A36A85AC11F}" type="datetime1">
              <a:rPr lang="en-US" smtClean="0">
                <a:solidFill>
                  <a:prstClr val="black">
                    <a:tint val="75000"/>
                  </a:prstClr>
                </a:solidFill>
              </a:rPr>
              <a:pPr/>
              <a:t>4/15/2011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574DFD-821B-4E4C-980E-44312DD4E45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6838E907-1246-4A1E-9860-FDA2942C7A2D}"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94943E7C-BB47-49A0-B159-9FE1EF6A4BCC}"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02D9DFC5-23E6-4C41-BAD7-C3044F92D808}"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E3069B54-A842-4CF1-BC73-DC925E92AC0F}"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8" name="Rectangle 6"/>
          <p:cNvSpPr>
            <a:spLocks noGrp="1" noChangeArrowheads="1"/>
          </p:cNvSpPr>
          <p:nvPr>
            <p:ph type="sldNum" sz="quarter" idx="11"/>
          </p:nvPr>
        </p:nvSpPr>
        <p:spPr/>
        <p:txBody>
          <a:bodyPr/>
          <a:lstStyle>
            <a:lvl1pPr>
              <a:defRPr>
                <a:latin typeface="Arial" charset="0"/>
              </a:defRPr>
            </a:lvl1pPr>
          </a:lstStyle>
          <a:p>
            <a:pPr>
              <a:defRPr/>
            </a:pPr>
            <a:fld id="{E02F3777-EBEB-476E-B08A-C2E70F41F8F2}"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4" name="Rectangle 6"/>
          <p:cNvSpPr>
            <a:spLocks noGrp="1" noChangeArrowheads="1"/>
          </p:cNvSpPr>
          <p:nvPr>
            <p:ph type="sldNum" sz="quarter" idx="11"/>
          </p:nvPr>
        </p:nvSpPr>
        <p:spPr/>
        <p:txBody>
          <a:bodyPr/>
          <a:lstStyle>
            <a:lvl1pPr>
              <a:defRPr>
                <a:latin typeface="Arial" charset="0"/>
              </a:defRPr>
            </a:lvl1pPr>
          </a:lstStyle>
          <a:p>
            <a:pPr>
              <a:defRPr/>
            </a:pPr>
            <a:fld id="{E8AE0882-1F85-4BC3-AE01-1FF89C00DD70}"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3" name="Rectangle 6"/>
          <p:cNvSpPr>
            <a:spLocks noGrp="1" noChangeArrowheads="1"/>
          </p:cNvSpPr>
          <p:nvPr>
            <p:ph type="sldNum" sz="quarter" idx="11"/>
          </p:nvPr>
        </p:nvSpPr>
        <p:spPr/>
        <p:txBody>
          <a:bodyPr/>
          <a:lstStyle>
            <a:lvl1pPr>
              <a:defRPr>
                <a:latin typeface="Arial" charset="0"/>
              </a:defRPr>
            </a:lvl1pPr>
          </a:lstStyle>
          <a:p>
            <a:pPr>
              <a:defRPr/>
            </a:pPr>
            <a:fld id="{708D8CA1-D8B7-49F3-B0AF-85103A3DFA16}"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AFC924B8-12CC-4A6D-874B-DE9AB5B5EE0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8" name="Rectangle 6"/>
          <p:cNvSpPr>
            <a:spLocks noGrp="1" noChangeArrowheads="1"/>
          </p:cNvSpPr>
          <p:nvPr>
            <p:ph type="sldNum" sz="quarter" idx="11"/>
          </p:nvPr>
        </p:nvSpPr>
        <p:spPr>
          <a:ln/>
        </p:spPr>
        <p:txBody>
          <a:bodyPr/>
          <a:lstStyle>
            <a:lvl1pPr>
              <a:defRPr/>
            </a:lvl1pPr>
          </a:lstStyle>
          <a:p>
            <a:pPr>
              <a:defRPr/>
            </a:pPr>
            <a:fld id="{CAE54140-8BC9-4136-BF41-1901B587A59B}"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3DF7501A-4C10-4D75-927D-F0F549458EF8}"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7CA36F22-47F0-471E-AF43-6B930A53BBB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5" name="Rectangle 6"/>
          <p:cNvSpPr>
            <a:spLocks noGrp="1" noChangeArrowheads="1"/>
          </p:cNvSpPr>
          <p:nvPr>
            <p:ph type="sldNum" sz="quarter" idx="11"/>
          </p:nvPr>
        </p:nvSpPr>
        <p:spPr/>
        <p:txBody>
          <a:bodyPr/>
          <a:lstStyle>
            <a:lvl1pPr>
              <a:defRPr>
                <a:latin typeface="Arial" charset="0"/>
              </a:defRPr>
            </a:lvl1pPr>
          </a:lstStyle>
          <a:p>
            <a:pPr>
              <a:defRPr/>
            </a:pPr>
            <a:fld id="{5CCE3953-703B-4019-A0DE-EF516BD070B0}"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77724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91000"/>
            <a:ext cx="77724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r>
              <a:rPr lang="en-US"/>
              <a:t>R. Dale Walker, M.D., 2003</a:t>
            </a:r>
          </a:p>
        </p:txBody>
      </p:sp>
      <p:sp>
        <p:nvSpPr>
          <p:cNvPr id="6" name="Rectangle 6"/>
          <p:cNvSpPr>
            <a:spLocks noGrp="1" noChangeArrowheads="1"/>
          </p:cNvSpPr>
          <p:nvPr>
            <p:ph type="sldNum" sz="quarter" idx="11"/>
          </p:nvPr>
        </p:nvSpPr>
        <p:spPr/>
        <p:txBody>
          <a:bodyPr/>
          <a:lstStyle>
            <a:lvl1pPr>
              <a:defRPr>
                <a:latin typeface="Arial" charset="0"/>
              </a:defRPr>
            </a:lvl1pPr>
          </a:lstStyle>
          <a:p>
            <a:pPr>
              <a:defRPr/>
            </a:pPr>
            <a:fld id="{D78E2BAF-051A-4940-B3B0-83F35D882651}"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AE5850A3-F494-455C-ADE4-1CB22548C8C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DEC5086-948C-41BE-B0EE-E7285F14E87E}"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ECE69E9-5A8B-459F-95CE-25DE22A118DF}"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5F14CF96-B0D1-41B8-97D9-EA6A2D3D7B86}"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8" name="Rectangle 6"/>
          <p:cNvSpPr>
            <a:spLocks noGrp="1" noChangeArrowheads="1"/>
          </p:cNvSpPr>
          <p:nvPr>
            <p:ph type="sldNum" sz="quarter" idx="11"/>
          </p:nvPr>
        </p:nvSpPr>
        <p:spPr>
          <a:ln/>
        </p:spPr>
        <p:txBody>
          <a:bodyPr/>
          <a:lstStyle>
            <a:lvl1pPr>
              <a:defRPr/>
            </a:lvl1pPr>
          </a:lstStyle>
          <a:p>
            <a:pPr>
              <a:defRPr/>
            </a:pPr>
            <a:fld id="{AF00D0AB-AF98-4940-A608-28894540EE85}"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4" name="Rectangle 6"/>
          <p:cNvSpPr>
            <a:spLocks noGrp="1" noChangeArrowheads="1"/>
          </p:cNvSpPr>
          <p:nvPr>
            <p:ph type="sldNum" sz="quarter" idx="11"/>
          </p:nvPr>
        </p:nvSpPr>
        <p:spPr>
          <a:ln/>
        </p:spPr>
        <p:txBody>
          <a:bodyPr/>
          <a:lstStyle>
            <a:lvl1pPr>
              <a:defRPr/>
            </a:lvl1pPr>
          </a:lstStyle>
          <a:p>
            <a:pPr>
              <a:defRPr/>
            </a:pPr>
            <a:fld id="{43E1307E-5A1C-47CC-AE07-382173A0553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4" name="Rectangle 6"/>
          <p:cNvSpPr>
            <a:spLocks noGrp="1" noChangeArrowheads="1"/>
          </p:cNvSpPr>
          <p:nvPr>
            <p:ph type="sldNum" sz="quarter" idx="11"/>
          </p:nvPr>
        </p:nvSpPr>
        <p:spPr>
          <a:ln/>
        </p:spPr>
        <p:txBody>
          <a:bodyPr/>
          <a:lstStyle>
            <a:lvl1pPr>
              <a:defRPr/>
            </a:lvl1pPr>
          </a:lstStyle>
          <a:p>
            <a:pPr>
              <a:defRPr/>
            </a:pPr>
            <a:fld id="{1E93D23A-24F0-4F8C-862C-A301C4E662CD}"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3" name="Rectangle 6"/>
          <p:cNvSpPr>
            <a:spLocks noGrp="1" noChangeArrowheads="1"/>
          </p:cNvSpPr>
          <p:nvPr>
            <p:ph type="sldNum" sz="quarter" idx="11"/>
          </p:nvPr>
        </p:nvSpPr>
        <p:spPr>
          <a:ln/>
        </p:spPr>
        <p:txBody>
          <a:bodyPr/>
          <a:lstStyle>
            <a:lvl1pPr>
              <a:defRPr/>
            </a:lvl1pPr>
          </a:lstStyle>
          <a:p>
            <a:pPr>
              <a:defRPr/>
            </a:pPr>
            <a:fld id="{33233D0C-35BA-4352-B321-B4FEE9CEDC9C}"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CEBF3E95-109C-4B43-8ED5-9229B90706E9}"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620F7B6E-FAE5-4A5D-B0A7-21D4A66D0A55}"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5AE6915-170A-47F8-AFBE-7EBCD24EEC26}"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C1196DDA-4D53-43E9-9D43-3CDF315DE56A}"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6908390B-1F94-46EA-BC87-A76B0B50F4DA}"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0C1F07E7-A3BF-4DB7-9A28-9A4B1B9F06F3}"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0AE7BE4B-5EF9-4212-8476-86190BCAD1EE}"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3D3B783-EDE4-4152-AC0F-B984EAB9FBE1}" type="datetime1">
              <a:rPr lang="en-US" smtClean="0"/>
              <a:pPr fontAlgn="base">
                <a:spcBef>
                  <a:spcPct val="0"/>
                </a:spcBef>
                <a:spcAft>
                  <a:spcPct val="0"/>
                </a:spcAft>
                <a:defRPr/>
              </a:pPr>
              <a:t>4/15/2011</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FCAE105-29B7-4EC4-8CE0-03359779C026}" type="slidenum">
              <a:rPr lang="en-US"/>
              <a:pPr fontAlgn="base">
                <a:spcBef>
                  <a:spcPct val="0"/>
                </a:spcBef>
                <a:spcAft>
                  <a:spcPct val="0"/>
                </a:spcAft>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B264A752-0245-400C-8736-EC9F150D2682}" type="datetime1">
              <a:rPr lang="en-US" smtClean="0"/>
              <a:pPr fontAlgn="base">
                <a:spcBef>
                  <a:spcPct val="0"/>
                </a:spcBef>
                <a:spcAft>
                  <a:spcPct val="0"/>
                </a:spcAft>
                <a:defRPr/>
              </a:pPr>
              <a:t>4/15/2011</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836C5D9-DD73-480F-9731-262DD9A9CD4D}" type="slidenum">
              <a:rPr lang="en-US"/>
              <a:pPr fontAlgn="base">
                <a:spcBef>
                  <a:spcPct val="0"/>
                </a:spcBef>
                <a:spcAft>
                  <a:spcPct val="0"/>
                </a:spcAft>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3" name="Rectangle 6"/>
          <p:cNvSpPr>
            <a:spLocks noGrp="1" noChangeArrowheads="1"/>
          </p:cNvSpPr>
          <p:nvPr>
            <p:ph type="sldNum" sz="quarter" idx="11"/>
          </p:nvPr>
        </p:nvSpPr>
        <p:spPr>
          <a:ln/>
        </p:spPr>
        <p:txBody>
          <a:bodyPr/>
          <a:lstStyle>
            <a:lvl1pPr>
              <a:defRPr/>
            </a:lvl1pPr>
          </a:lstStyle>
          <a:p>
            <a:pPr>
              <a:defRPr/>
            </a:pPr>
            <a:fld id="{79596E3C-2115-4803-BBDA-87B91A3BB78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E1253F6-9D26-4B7A-AED7-1886236AA7FE}" type="datetime1">
              <a:rPr lang="en-US" smtClean="0"/>
              <a:pPr fontAlgn="base">
                <a:spcBef>
                  <a:spcPct val="0"/>
                </a:spcBef>
                <a:spcAft>
                  <a:spcPct val="0"/>
                </a:spcAft>
                <a:defRPr/>
              </a:pPr>
              <a:t>4/15/2011</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DDE47F6-72AC-4B6C-9B5B-4BAB257FEA26}" type="slidenum">
              <a:rPr lang="en-US"/>
              <a:pPr fontAlgn="base">
                <a:spcBef>
                  <a:spcPct val="0"/>
                </a:spcBef>
                <a:spcAft>
                  <a:spcPct val="0"/>
                </a:spcAft>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FCAC61E0-565F-48B3-BB20-436455529FDE}" type="datetime1">
              <a:rPr lang="en-US" smtClean="0"/>
              <a:pPr fontAlgn="base">
                <a:spcBef>
                  <a:spcPct val="0"/>
                </a:spcBef>
                <a:spcAft>
                  <a:spcPct val="0"/>
                </a:spcAft>
                <a:defRPr/>
              </a:pPr>
              <a:t>4/15/2011</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EC1C92E-1458-416E-8B60-3B30209685DA}" type="slidenum">
              <a:rPr lang="en-US"/>
              <a:pPr fontAlgn="base">
                <a:spcBef>
                  <a:spcPct val="0"/>
                </a:spcBef>
                <a:spcAft>
                  <a:spcPct val="0"/>
                </a:spcAft>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AD5B9790-B658-4666-9EFB-429791E58E55}" type="datetime1">
              <a:rPr lang="en-US" smtClean="0"/>
              <a:pPr fontAlgn="base">
                <a:spcBef>
                  <a:spcPct val="0"/>
                </a:spcBef>
                <a:spcAft>
                  <a:spcPct val="0"/>
                </a:spcAft>
                <a:defRPr/>
              </a:pPr>
              <a:t>4/15/2011</a:t>
            </a:fld>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441B59-D6F4-47E1-A3D1-AC9C9AB09346}" type="slidenum">
              <a:rPr lang="en-US"/>
              <a:pPr fontAlgn="base">
                <a:spcBef>
                  <a:spcPct val="0"/>
                </a:spcBef>
                <a:spcAft>
                  <a:spcPct val="0"/>
                </a:spcAft>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3275E82-E8D5-411A-8D73-B5A0FC1D654C}" type="datetime1">
              <a:rPr lang="en-US" smtClean="0"/>
              <a:pPr fontAlgn="base">
                <a:spcBef>
                  <a:spcPct val="0"/>
                </a:spcBef>
                <a:spcAft>
                  <a:spcPct val="0"/>
                </a:spcAft>
                <a:defRPr/>
              </a:pPr>
              <a:t>4/15/2011</a:t>
            </a:fld>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89A747A-7211-4EA3-8780-736A2DB8D805}" type="slidenum">
              <a:rPr lang="en-US"/>
              <a:pPr fontAlgn="base">
                <a:spcBef>
                  <a:spcPct val="0"/>
                </a:spcBef>
                <a:spcAft>
                  <a:spcPct val="0"/>
                </a:spcAft>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62A7AE6C-F2B7-4CD9-BBF9-29E0964CC65A}" type="datetime1">
              <a:rPr lang="en-US" smtClean="0"/>
              <a:pPr fontAlgn="base">
                <a:spcBef>
                  <a:spcPct val="0"/>
                </a:spcBef>
                <a:spcAft>
                  <a:spcPct val="0"/>
                </a:spcAft>
                <a:defRPr/>
              </a:pPr>
              <a:t>4/15/2011</a:t>
            </a:fld>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6250A2C-188B-4E33-A7AE-5E6A1D3C3A17}" type="slidenum">
              <a:rPr lang="en-US"/>
              <a:pPr fontAlgn="base">
                <a:spcBef>
                  <a:spcPct val="0"/>
                </a:spcBef>
                <a:spcAft>
                  <a:spcPct val="0"/>
                </a:spcAft>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C5BD80A7-B891-4BCE-AE49-C7A9ED299F04}" type="datetime1">
              <a:rPr lang="en-US" smtClean="0"/>
              <a:pPr fontAlgn="base">
                <a:spcBef>
                  <a:spcPct val="0"/>
                </a:spcBef>
                <a:spcAft>
                  <a:spcPct val="0"/>
                </a:spcAft>
                <a:defRPr/>
              </a:pPr>
              <a:t>4/15/2011</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AA665A3-F5D8-410B-8A1B-004F445FC753}" type="slidenum">
              <a:rPr lang="en-US"/>
              <a:pPr fontAlgn="base">
                <a:spcBef>
                  <a:spcPct val="0"/>
                </a:spcBef>
                <a:spcAft>
                  <a:spcPct val="0"/>
                </a:spcAft>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1F8F5ED9-23B6-42B0-B49B-E5F15A9540E9}" type="datetime1">
              <a:rPr lang="en-US" smtClean="0"/>
              <a:pPr fontAlgn="base">
                <a:spcBef>
                  <a:spcPct val="0"/>
                </a:spcBef>
                <a:spcAft>
                  <a:spcPct val="0"/>
                </a:spcAft>
                <a:defRPr/>
              </a:pPr>
              <a:t>4/15/2011</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05B0BA5-6EA2-4E7C-B95F-1F043EF52C1A}" type="slidenum">
              <a:rPr lang="en-US"/>
              <a:pPr fontAlgn="base">
                <a:spcBef>
                  <a:spcPct val="0"/>
                </a:spcBef>
                <a:spcAft>
                  <a:spcPct val="0"/>
                </a:spcAft>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47ADDCE-70CA-44BE-8A87-AE17B49CE040}" type="datetime1">
              <a:rPr lang="en-US" smtClean="0"/>
              <a:pPr fontAlgn="base">
                <a:spcBef>
                  <a:spcPct val="0"/>
                </a:spcBef>
                <a:spcAft>
                  <a:spcPct val="0"/>
                </a:spcAft>
                <a:defRPr/>
              </a:pPr>
              <a:t>4/15/2011</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36CD4B1-181B-43BF-8CFE-71915C321572}" type="slidenum">
              <a:rPr lang="en-US"/>
              <a:pPr fontAlgn="base">
                <a:spcBef>
                  <a:spcPct val="0"/>
                </a:spcBef>
                <a:spcAft>
                  <a:spcPct val="0"/>
                </a:spcAft>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A5E03626-EE95-4DEB-BC4D-7D193FAD8574}" type="datetime1">
              <a:rPr lang="en-US" smtClean="0"/>
              <a:pPr fontAlgn="base">
                <a:spcBef>
                  <a:spcPct val="0"/>
                </a:spcBef>
                <a:spcAft>
                  <a:spcPct val="0"/>
                </a:spcAft>
                <a:defRPr/>
              </a:pPr>
              <a:t>4/15/2011</a:t>
            </a:fld>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2084B12-6641-4E6E-8B05-55552B30C7D2}" type="slidenum">
              <a:rPr lang="en-US"/>
              <a:pPr fontAlgn="base">
                <a:spcBef>
                  <a:spcPct val="0"/>
                </a:spcBef>
                <a:spcAft>
                  <a:spcPct val="0"/>
                </a:spcAft>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C2FBD8C-0839-4F4D-A473-0C90D093A4DE}" type="datetime1">
              <a:rPr lang="en-US" smtClean="0"/>
              <a:pPr fontAlgn="base">
                <a:spcBef>
                  <a:spcPct val="0"/>
                </a:spcBef>
                <a:spcAft>
                  <a:spcPct val="0"/>
                </a:spcAft>
                <a:defRPr/>
              </a:pPr>
              <a:t>4/15/2011</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63E3565-7D86-4D22-8A0C-07F90B7A5800}" type="slidenum">
              <a:rPr lang="en-US"/>
              <a:pPr fontAlgn="base">
                <a:spcBef>
                  <a:spcPct val="0"/>
                </a:spcBef>
                <a:spcAft>
                  <a:spcPct val="0"/>
                </a:spcAft>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25329E4D-4FD6-4DFA-9B89-3DE7EFD6356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C97A5A1-857E-4847-8539-95A6CE1A4893}" type="datetime1">
              <a:rPr lang="en-US" smtClean="0"/>
              <a:pPr fontAlgn="base">
                <a:spcBef>
                  <a:spcPct val="0"/>
                </a:spcBef>
                <a:spcAft>
                  <a:spcPct val="0"/>
                </a:spcAft>
                <a:defRPr/>
              </a:pPr>
              <a:t>4/15/2011</a:t>
            </a:fld>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D342BC2-46B0-4687-A7FA-40955C7149AE}" type="slidenum">
              <a:rPr lang="en-US"/>
              <a:pPr fontAlgn="base">
                <a:spcBef>
                  <a:spcPct val="0"/>
                </a:spcBef>
                <a:spcAft>
                  <a:spcPct val="0"/>
                </a:spcAft>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743200" cy="457200"/>
          </a:xfrm>
        </p:spPr>
        <p:txBody>
          <a:bodyPr/>
          <a:lstStyle>
            <a:lvl1pPr>
              <a:defRPr/>
            </a:lvl1pPr>
          </a:lstStyle>
          <a:p>
            <a:pPr fontAlgn="base">
              <a:spcBef>
                <a:spcPct val="0"/>
              </a:spcBef>
              <a:spcAft>
                <a:spcPct val="0"/>
              </a:spcAft>
              <a:defRPr/>
            </a:pPr>
            <a:fld id="{410475F9-7EE7-4F16-AA3B-3226640E5292}" type="datetime1">
              <a:rPr lang="en-US" smtClean="0"/>
              <a:pPr fontAlgn="base">
                <a:spcBef>
                  <a:spcPct val="0"/>
                </a:spcBef>
                <a:spcAft>
                  <a:spcPct val="0"/>
                </a:spcAft>
                <a:defRPr/>
              </a:pPr>
              <a:t>4/15/2011</a:t>
            </a:fld>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pPr fontAlgn="base">
              <a:spcBef>
                <a:spcPct val="0"/>
              </a:spcBef>
              <a:spcAft>
                <a:spcPct val="0"/>
              </a:spcAft>
              <a:defRPr/>
            </a:pPr>
            <a:fld id="{77ABB5B5-1284-4B4F-B9AE-8C4112FEB297}" type="slidenum">
              <a:rPr lang="en-US"/>
              <a:pPr fontAlgn="base">
                <a:spcBef>
                  <a:spcPct val="0"/>
                </a:spcBef>
                <a:spcAft>
                  <a:spcPct val="0"/>
                </a:spcAft>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a:p>
        </p:txBody>
      </p:sp>
      <p:sp>
        <p:nvSpPr>
          <p:cNvPr id="4" name="Date Placeholder 3"/>
          <p:cNvSpPr>
            <a:spLocks noGrp="1"/>
          </p:cNvSpPr>
          <p:nvPr>
            <p:ph type="dt" sz="half" idx="10"/>
          </p:nvPr>
        </p:nvSpPr>
        <p:spPr>
          <a:xfrm>
            <a:off x="685800" y="6248400"/>
            <a:ext cx="2743200" cy="457200"/>
          </a:xfrm>
        </p:spPr>
        <p:txBody>
          <a:bodyPr/>
          <a:lstStyle>
            <a:lvl1pPr>
              <a:defRPr/>
            </a:lvl1pPr>
          </a:lstStyle>
          <a:p>
            <a:pPr fontAlgn="base">
              <a:spcBef>
                <a:spcPct val="0"/>
              </a:spcBef>
              <a:spcAft>
                <a:spcPct val="0"/>
              </a:spcAft>
              <a:defRPr/>
            </a:pPr>
            <a:fld id="{5D80DABC-6B4D-4A26-99FD-CA75C4604A50}" type="datetime1">
              <a:rPr lang="en-US" smtClean="0"/>
              <a:pPr fontAlgn="base">
                <a:spcBef>
                  <a:spcPct val="0"/>
                </a:spcBef>
                <a:spcAft>
                  <a:spcPct val="0"/>
                </a:spcAft>
                <a:defRPr/>
              </a:pPr>
              <a:t>4/15/2011</a:t>
            </a:fld>
            <a:endParaRPr lang="en-US"/>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pPr fontAlgn="base">
              <a:spcBef>
                <a:spcPct val="0"/>
              </a:spcBef>
              <a:spcAft>
                <a:spcPct val="0"/>
              </a:spcAft>
              <a:defRPr/>
            </a:pPr>
            <a:fld id="{697BF5ED-D570-444C-9964-6F171838D06A}" type="slidenum">
              <a:rPr lang="en-US"/>
              <a:pPr fontAlgn="base">
                <a:spcBef>
                  <a:spcPct val="0"/>
                </a:spcBef>
                <a:spcAft>
                  <a:spcPct val="0"/>
                </a:spcAft>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03F3F4EA-4EDE-41E9-B1D1-76D1E4DB7C36}"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808C5894-D56B-46F1-BC70-92FAC65D31F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9D44C712-3563-4615-8EE0-A2BEDE7637B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1FCB7776-4A9C-4001-BB5F-701DDDA5EBE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8" name="Rectangle 6"/>
          <p:cNvSpPr>
            <a:spLocks noGrp="1" noChangeArrowheads="1"/>
          </p:cNvSpPr>
          <p:nvPr>
            <p:ph type="sldNum" sz="quarter" idx="11"/>
          </p:nvPr>
        </p:nvSpPr>
        <p:spPr>
          <a:ln/>
        </p:spPr>
        <p:txBody>
          <a:bodyPr/>
          <a:lstStyle>
            <a:lvl1pPr>
              <a:defRPr/>
            </a:lvl1pPr>
          </a:lstStyle>
          <a:p>
            <a:pPr>
              <a:defRPr/>
            </a:pPr>
            <a:fld id="{CAE54140-8BC9-4136-BF41-1901B587A59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4" name="Rectangle 6"/>
          <p:cNvSpPr>
            <a:spLocks noGrp="1" noChangeArrowheads="1"/>
          </p:cNvSpPr>
          <p:nvPr>
            <p:ph type="sldNum" sz="quarter" idx="11"/>
          </p:nvPr>
        </p:nvSpPr>
        <p:spPr>
          <a:ln/>
        </p:spPr>
        <p:txBody>
          <a:bodyPr/>
          <a:lstStyle>
            <a:lvl1pPr>
              <a:defRPr/>
            </a:lvl1pPr>
          </a:lstStyle>
          <a:p>
            <a:pPr>
              <a:defRPr/>
            </a:pPr>
            <a:fld id="{1E93D23A-24F0-4F8C-862C-A301C4E662C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3" name="Rectangle 6"/>
          <p:cNvSpPr>
            <a:spLocks noGrp="1" noChangeArrowheads="1"/>
          </p:cNvSpPr>
          <p:nvPr>
            <p:ph type="sldNum" sz="quarter" idx="11"/>
          </p:nvPr>
        </p:nvSpPr>
        <p:spPr>
          <a:ln/>
        </p:spPr>
        <p:txBody>
          <a:bodyPr/>
          <a:lstStyle>
            <a:lvl1pPr>
              <a:defRPr/>
            </a:lvl1pPr>
          </a:lstStyle>
          <a:p>
            <a:pPr>
              <a:defRPr/>
            </a:pPr>
            <a:fld id="{79596E3C-2115-4803-BBDA-87B91A3BB789}"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C12EE2A7-15A0-4BD5-A26A-6E259AF9DE2A}"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25329E4D-4FD6-4DFA-9B89-3DE7EFD6356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C12EE2A7-15A0-4BD5-A26A-6E259AF9DE2A}"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A3BBB7DC-AFF0-429D-B08F-6092C7CEBE8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906BCAAF-E06D-409D-9B0D-CF7C7C13798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6980847B-3841-4026-8E3E-F97CC615F080}"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133600"/>
            <a:ext cx="7772400" cy="39624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5" name="Rectangle 6"/>
          <p:cNvSpPr>
            <a:spLocks noGrp="1" noChangeArrowheads="1"/>
          </p:cNvSpPr>
          <p:nvPr>
            <p:ph type="sldNum" sz="quarter" idx="11"/>
          </p:nvPr>
        </p:nvSpPr>
        <p:spPr>
          <a:ln/>
        </p:spPr>
        <p:txBody>
          <a:bodyPr/>
          <a:lstStyle>
            <a:lvl1pPr>
              <a:defRPr/>
            </a:lvl1pPr>
          </a:lstStyle>
          <a:p>
            <a:pPr>
              <a:defRPr/>
            </a:pPr>
            <a:fld id="{42BD05E8-0460-4486-AC90-2C07858257DF}"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R. Dale Walker, M.D., 2003</a:t>
            </a:r>
          </a:p>
        </p:txBody>
      </p:sp>
      <p:sp>
        <p:nvSpPr>
          <p:cNvPr id="6" name="Rectangle 6"/>
          <p:cNvSpPr>
            <a:spLocks noGrp="1" noChangeArrowheads="1"/>
          </p:cNvSpPr>
          <p:nvPr>
            <p:ph type="sldNum" sz="quarter" idx="11"/>
          </p:nvPr>
        </p:nvSpPr>
        <p:spPr>
          <a:ln/>
        </p:spPr>
        <p:txBody>
          <a:bodyPr/>
          <a:lstStyle>
            <a:lvl1pPr>
              <a:defRPr/>
            </a:lvl1pPr>
          </a:lstStyle>
          <a:p>
            <a:pPr>
              <a:defRPr/>
            </a:pPr>
            <a:fld id="{2E0D3879-BAFB-4F4D-B280-FA7203E21ECD}"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34" charset="0"/>
              </a:endParaRPr>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solidFill>
                  <a:srgbClr val="FFFFFF"/>
                </a:solidFill>
                <a:latin typeface="Arial" pitchFamily="34"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34"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solidFill>
                  <a:srgbClr val="FFFFFF"/>
                </a:solidFill>
                <a:latin typeface="Arial" pitchFamily="34"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solidFill>
                  <a:srgbClr val="FFFFFF"/>
                </a:solidFill>
                <a:latin typeface="Arial" pitchFamily="34"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solidFill>
                  <a:srgbClr val="FFFFFF"/>
                </a:solidFill>
                <a:latin typeface="Arial" pitchFamily="34"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grpSp>
          <p:nvGrpSpPr>
            <p:cNvPr id="3"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solidFill>
                    <a:srgbClr val="FFFFFF"/>
                  </a:solidFill>
                  <a:latin typeface="Arial" pitchFamily="34" charset="0"/>
                </a:endParaRPr>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GB"/>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GB"/>
              <a:t>Click to edit Master subtitle style</a:t>
            </a:r>
          </a:p>
        </p:txBody>
      </p:sp>
      <p:sp>
        <p:nvSpPr>
          <p:cNvPr id="44" name="Rectangle 44"/>
          <p:cNvSpPr>
            <a:spLocks noGrp="1" noChangeArrowheads="1"/>
          </p:cNvSpPr>
          <p:nvPr>
            <p:ph type="dt" sz="quarter" idx="10"/>
          </p:nvPr>
        </p:nvSpPr>
        <p:spPr/>
        <p:txBody>
          <a:bodyPr/>
          <a:lstStyle>
            <a:lvl1pPr>
              <a:defRPr>
                <a:latin typeface="Times New Roman" pitchFamily="18" charset="0"/>
              </a:defRPr>
            </a:lvl1pPr>
          </a:lstStyle>
          <a:p>
            <a:pPr>
              <a:defRPr/>
            </a:pPr>
            <a:endParaRPr lang="en-GB"/>
          </a:p>
        </p:txBody>
      </p:sp>
      <p:sp>
        <p:nvSpPr>
          <p:cNvPr id="45" name="Rectangle 45"/>
          <p:cNvSpPr>
            <a:spLocks noGrp="1" noChangeArrowheads="1"/>
          </p:cNvSpPr>
          <p:nvPr>
            <p:ph type="ftr" sz="quarter" idx="11"/>
          </p:nvPr>
        </p:nvSpPr>
        <p:spPr/>
        <p:txBody>
          <a:bodyPr/>
          <a:lstStyle>
            <a:lvl1pPr>
              <a:defRPr>
                <a:latin typeface="Times New Roman" pitchFamily="18" charset="0"/>
              </a:defRPr>
            </a:lvl1pPr>
          </a:lstStyle>
          <a:p>
            <a:pPr>
              <a:defRPr/>
            </a:pPr>
            <a:endParaRPr lang="en-GB"/>
          </a:p>
        </p:txBody>
      </p:sp>
      <p:sp>
        <p:nvSpPr>
          <p:cNvPr id="46" name="Rectangle 46"/>
          <p:cNvSpPr>
            <a:spLocks noGrp="1" noChangeArrowheads="1"/>
          </p:cNvSpPr>
          <p:nvPr>
            <p:ph type="sldNum" sz="quarter" idx="12"/>
          </p:nvPr>
        </p:nvSpPr>
        <p:spPr/>
        <p:txBody>
          <a:bodyPr/>
          <a:lstStyle>
            <a:lvl1pPr>
              <a:defRPr>
                <a:latin typeface="Times New Roman" pitchFamily="18" charset="0"/>
              </a:defRPr>
            </a:lvl1pPr>
          </a:lstStyle>
          <a:p>
            <a:pPr>
              <a:defRPr/>
            </a:pPr>
            <a:fld id="{93B452A3-8C1B-436D-A958-F94CD186344A}" type="slidenum">
              <a:rPr lang="en-GB"/>
              <a:pPr>
                <a:defRPr/>
              </a:pPr>
              <a:t>‹#›</a:t>
            </a:fld>
            <a:endParaRPr lang="en-GB"/>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4EF89226-3170-4201-8424-69340A15D772}" type="slidenum">
              <a:rPr lang="en-GB"/>
              <a:pPr>
                <a:defRPr/>
              </a:pPr>
              <a:t>‹#›</a:t>
            </a:fld>
            <a:endParaRPr lang="en-GB"/>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GB"/>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6E266AF7-AE87-4D2E-A5CC-5B5E56C3850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jpe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2.jpeg"/><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1.jpe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8.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5.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screen"/>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a:defRPr/>
            </a:pPr>
            <a:fld id="{F0FD1E02-7BB6-4988-9FBA-2DB1A5CA4A9C}"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91106" r:id="rId1"/>
    <p:sldLayoutId id="2147491107" r:id="rId2"/>
    <p:sldLayoutId id="2147491108" r:id="rId3"/>
    <p:sldLayoutId id="2147491109" r:id="rId4"/>
    <p:sldLayoutId id="2147491110" r:id="rId5"/>
    <p:sldLayoutId id="2147491111" r:id="rId6"/>
    <p:sldLayoutId id="2147491112" r:id="rId7"/>
    <p:sldLayoutId id="2147491113" r:id="rId8"/>
    <p:sldLayoutId id="2147491114" r:id="rId9"/>
    <p:sldLayoutId id="2147491115" r:id="rId10"/>
    <p:sldLayoutId id="2147491116" r:id="rId11"/>
    <p:sldLayoutId id="2147491117" r:id="rId12"/>
    <p:sldLayoutId id="2147491118" r:id="rId13"/>
    <p:sldLayoutId id="2147491119" r:id="rId14"/>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Papyrus" pitchFamily="66" charset="0"/>
        </a:defRPr>
      </a:lvl2pPr>
      <a:lvl3pPr algn="ctr" rtl="0" eaLnBrk="0" fontAlgn="base" hangingPunct="0">
        <a:spcBef>
          <a:spcPct val="0"/>
        </a:spcBef>
        <a:spcAft>
          <a:spcPct val="0"/>
        </a:spcAft>
        <a:defRPr sz="4400">
          <a:solidFill>
            <a:srgbClr val="FF0000"/>
          </a:solidFill>
          <a:latin typeface="Papyrus" pitchFamily="66" charset="0"/>
        </a:defRPr>
      </a:lvl3pPr>
      <a:lvl4pPr algn="ctr" rtl="0" eaLnBrk="0" fontAlgn="base" hangingPunct="0">
        <a:spcBef>
          <a:spcPct val="0"/>
        </a:spcBef>
        <a:spcAft>
          <a:spcPct val="0"/>
        </a:spcAft>
        <a:defRPr sz="4400">
          <a:solidFill>
            <a:srgbClr val="FF0000"/>
          </a:solidFill>
          <a:latin typeface="Papyrus" pitchFamily="66" charset="0"/>
        </a:defRPr>
      </a:lvl4pPr>
      <a:lvl5pPr algn="ctr" rtl="0" eaLnBrk="0" fontAlgn="base" hangingPunct="0">
        <a:spcBef>
          <a:spcPct val="0"/>
        </a:spcBef>
        <a:spcAft>
          <a:spcPct val="0"/>
        </a:spcAft>
        <a:defRPr sz="4400">
          <a:solidFill>
            <a:srgbClr val="FF0000"/>
          </a:solidFill>
          <a:latin typeface="Papyrus" pitchFamily="66" charset="0"/>
        </a:defRPr>
      </a:lvl5pPr>
      <a:lvl6pPr marL="457200" algn="ctr" rtl="0" fontAlgn="base">
        <a:spcBef>
          <a:spcPct val="0"/>
        </a:spcBef>
        <a:spcAft>
          <a:spcPct val="0"/>
        </a:spcAft>
        <a:defRPr sz="4400">
          <a:solidFill>
            <a:srgbClr val="FF0000"/>
          </a:solidFill>
          <a:latin typeface="Papyrus" pitchFamily="66" charset="0"/>
        </a:defRPr>
      </a:lvl6pPr>
      <a:lvl7pPr marL="914400" algn="ctr" rtl="0" fontAlgn="base">
        <a:spcBef>
          <a:spcPct val="0"/>
        </a:spcBef>
        <a:spcAft>
          <a:spcPct val="0"/>
        </a:spcAft>
        <a:defRPr sz="4400">
          <a:solidFill>
            <a:srgbClr val="FF0000"/>
          </a:solidFill>
          <a:latin typeface="Papyrus" pitchFamily="66" charset="0"/>
        </a:defRPr>
      </a:lvl7pPr>
      <a:lvl8pPr marL="1371600" algn="ctr" rtl="0" fontAlgn="base">
        <a:spcBef>
          <a:spcPct val="0"/>
        </a:spcBef>
        <a:spcAft>
          <a:spcPct val="0"/>
        </a:spcAft>
        <a:defRPr sz="4400">
          <a:solidFill>
            <a:srgbClr val="FF0000"/>
          </a:solidFill>
          <a:latin typeface="Papyrus" pitchFamily="66" charset="0"/>
        </a:defRPr>
      </a:lvl8pPr>
      <a:lvl9pPr marL="1828800" algn="ctr" rtl="0" fontAlgn="base">
        <a:spcBef>
          <a:spcPct val="0"/>
        </a:spcBef>
        <a:spcAft>
          <a:spcPct val="0"/>
        </a:spcAft>
        <a:defRPr sz="4400">
          <a:solidFill>
            <a:srgbClr val="FF00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200">
                <a:solidFill>
                  <a:srgbClr val="FFFFFF"/>
                </a:solidFill>
                <a:latin typeface="Arial"/>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a:solidFill>
                  <a:srgbClr val="FFFFFF"/>
                </a:solidFill>
                <a:latin typeface="Arial"/>
              </a:defRPr>
            </a:lvl1pPr>
          </a:lstStyle>
          <a:p>
            <a:pPr>
              <a:defRPr/>
            </a:pPr>
            <a:fld id="{ABC76855-71D4-4309-924D-69273AAA3DF9}"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91162" r:id="rId1"/>
    <p:sldLayoutId id="2147491163" r:id="rId2"/>
    <p:sldLayoutId id="2147491164" r:id="rId3"/>
    <p:sldLayoutId id="2147491165" r:id="rId4"/>
    <p:sldLayoutId id="2147491166" r:id="rId5"/>
    <p:sldLayoutId id="2147491167" r:id="rId6"/>
    <p:sldLayoutId id="2147491168" r:id="rId7"/>
    <p:sldLayoutId id="2147491169" r:id="rId8"/>
    <p:sldLayoutId id="2147491170" r:id="rId9"/>
    <p:sldLayoutId id="2147491171" r:id="rId10"/>
    <p:sldLayoutId id="2147491172" r:id="rId11"/>
    <p:sldLayoutId id="2147491173" r:id="rId12"/>
  </p:sldLayoutIdLst>
  <p:hf hdr="0" ftr="0" dt="0"/>
  <p:txStyles>
    <p:titleStyle>
      <a:lvl1pPr algn="ctr" rtl="0" eaLnBrk="0" fontAlgn="base" hangingPunct="0">
        <a:spcBef>
          <a:spcPct val="0"/>
        </a:spcBef>
        <a:spcAft>
          <a:spcPct val="0"/>
        </a:spcAft>
        <a:defRPr sz="4400">
          <a:solidFill>
            <a:srgbClr val="FF3300"/>
          </a:solidFill>
          <a:latin typeface="+mj-lt"/>
          <a:ea typeface="+mj-ea"/>
          <a:cs typeface="+mj-cs"/>
        </a:defRPr>
      </a:lvl1pPr>
      <a:lvl2pPr algn="ctr" rtl="0" eaLnBrk="0" fontAlgn="base" hangingPunct="0">
        <a:spcBef>
          <a:spcPct val="0"/>
        </a:spcBef>
        <a:spcAft>
          <a:spcPct val="0"/>
        </a:spcAft>
        <a:defRPr sz="4400">
          <a:solidFill>
            <a:srgbClr val="FF3300"/>
          </a:solidFill>
          <a:latin typeface="Papyrus" pitchFamily="66" charset="0"/>
        </a:defRPr>
      </a:lvl2pPr>
      <a:lvl3pPr algn="ctr" rtl="0" eaLnBrk="0" fontAlgn="base" hangingPunct="0">
        <a:spcBef>
          <a:spcPct val="0"/>
        </a:spcBef>
        <a:spcAft>
          <a:spcPct val="0"/>
        </a:spcAft>
        <a:defRPr sz="4400">
          <a:solidFill>
            <a:srgbClr val="FF3300"/>
          </a:solidFill>
          <a:latin typeface="Papyrus" pitchFamily="66" charset="0"/>
        </a:defRPr>
      </a:lvl3pPr>
      <a:lvl4pPr algn="ctr" rtl="0" eaLnBrk="0" fontAlgn="base" hangingPunct="0">
        <a:spcBef>
          <a:spcPct val="0"/>
        </a:spcBef>
        <a:spcAft>
          <a:spcPct val="0"/>
        </a:spcAft>
        <a:defRPr sz="4400">
          <a:solidFill>
            <a:srgbClr val="FF3300"/>
          </a:solidFill>
          <a:latin typeface="Papyrus" pitchFamily="66" charset="0"/>
        </a:defRPr>
      </a:lvl4pPr>
      <a:lvl5pPr algn="ctr" rtl="0" eaLnBrk="0" fontAlgn="base" hangingPunct="0">
        <a:spcBef>
          <a:spcPct val="0"/>
        </a:spcBef>
        <a:spcAft>
          <a:spcPct val="0"/>
        </a:spcAft>
        <a:defRPr sz="4400">
          <a:solidFill>
            <a:srgbClr val="FF3300"/>
          </a:solidFill>
          <a:latin typeface="Papyrus" pitchFamily="66" charset="0"/>
        </a:defRPr>
      </a:lvl5pPr>
      <a:lvl6pPr marL="457200" algn="ctr" rtl="0" eaLnBrk="1" fontAlgn="base" hangingPunct="1">
        <a:spcBef>
          <a:spcPct val="0"/>
        </a:spcBef>
        <a:spcAft>
          <a:spcPct val="0"/>
        </a:spcAft>
        <a:defRPr sz="4400">
          <a:solidFill>
            <a:srgbClr val="FF3300"/>
          </a:solidFill>
          <a:latin typeface="Papyrus" pitchFamily="66" charset="0"/>
        </a:defRPr>
      </a:lvl6pPr>
      <a:lvl7pPr marL="914400" algn="ctr" rtl="0" eaLnBrk="1" fontAlgn="base" hangingPunct="1">
        <a:spcBef>
          <a:spcPct val="0"/>
        </a:spcBef>
        <a:spcAft>
          <a:spcPct val="0"/>
        </a:spcAft>
        <a:defRPr sz="4400">
          <a:solidFill>
            <a:srgbClr val="FF3300"/>
          </a:solidFill>
          <a:latin typeface="Papyrus" pitchFamily="66" charset="0"/>
        </a:defRPr>
      </a:lvl7pPr>
      <a:lvl8pPr marL="1371600" algn="ctr" rtl="0" eaLnBrk="1" fontAlgn="base" hangingPunct="1">
        <a:spcBef>
          <a:spcPct val="0"/>
        </a:spcBef>
        <a:spcAft>
          <a:spcPct val="0"/>
        </a:spcAft>
        <a:defRPr sz="4400">
          <a:solidFill>
            <a:srgbClr val="FF3300"/>
          </a:solidFill>
          <a:latin typeface="Papyrus" pitchFamily="66" charset="0"/>
        </a:defRPr>
      </a:lvl8pPr>
      <a:lvl9pPr marL="1828800" algn="ctr" rtl="0" eaLnBrk="1" fontAlgn="base" hangingPunct="1">
        <a:spcBef>
          <a:spcPct val="0"/>
        </a:spcBef>
        <a:spcAft>
          <a:spcPct val="0"/>
        </a:spcAft>
        <a:defRPr sz="4400">
          <a:solidFill>
            <a:srgbClr val="FF33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screen"/>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FF"/>
                </a:solidFill>
              </a:defRPr>
            </a:lvl1pPr>
          </a:lstStyle>
          <a:p>
            <a:pPr>
              <a:defRPr/>
            </a:pPr>
            <a:fld id="{3AC0ABAD-7FF8-4FB4-9950-A8BF11672E7B}"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91134" r:id="rId1"/>
    <p:sldLayoutId id="2147491135" r:id="rId2"/>
    <p:sldLayoutId id="2147491136" r:id="rId3"/>
    <p:sldLayoutId id="2147491137" r:id="rId4"/>
    <p:sldLayoutId id="2147491138" r:id="rId5"/>
    <p:sldLayoutId id="2147491139" r:id="rId6"/>
    <p:sldLayoutId id="2147491140" r:id="rId7"/>
    <p:sldLayoutId id="2147491141" r:id="rId8"/>
    <p:sldLayoutId id="2147491142" r:id="rId9"/>
    <p:sldLayoutId id="2147491143" r:id="rId10"/>
    <p:sldLayoutId id="2147491144" r:id="rId11"/>
    <p:sldLayoutId id="2147491145" r:id="rId12"/>
    <p:sldLayoutId id="2147491146" r:id="rId13"/>
    <p:sldLayoutId id="2147491147" r:id="rId14"/>
    <p:sldLayoutId id="2147491242" r:id="rId15"/>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Papyrus" pitchFamily="66" charset="0"/>
        </a:defRPr>
      </a:lvl2pPr>
      <a:lvl3pPr algn="ctr" rtl="0" eaLnBrk="0" fontAlgn="base" hangingPunct="0">
        <a:spcBef>
          <a:spcPct val="0"/>
        </a:spcBef>
        <a:spcAft>
          <a:spcPct val="0"/>
        </a:spcAft>
        <a:defRPr sz="4400">
          <a:solidFill>
            <a:srgbClr val="FF0000"/>
          </a:solidFill>
          <a:latin typeface="Papyrus" pitchFamily="66" charset="0"/>
        </a:defRPr>
      </a:lvl3pPr>
      <a:lvl4pPr algn="ctr" rtl="0" eaLnBrk="0" fontAlgn="base" hangingPunct="0">
        <a:spcBef>
          <a:spcPct val="0"/>
        </a:spcBef>
        <a:spcAft>
          <a:spcPct val="0"/>
        </a:spcAft>
        <a:defRPr sz="4400">
          <a:solidFill>
            <a:srgbClr val="FF0000"/>
          </a:solidFill>
          <a:latin typeface="Papyrus" pitchFamily="66" charset="0"/>
        </a:defRPr>
      </a:lvl4pPr>
      <a:lvl5pPr algn="ctr" rtl="0" eaLnBrk="0" fontAlgn="base" hangingPunct="0">
        <a:spcBef>
          <a:spcPct val="0"/>
        </a:spcBef>
        <a:spcAft>
          <a:spcPct val="0"/>
        </a:spcAft>
        <a:defRPr sz="4400">
          <a:solidFill>
            <a:srgbClr val="FF0000"/>
          </a:solidFill>
          <a:latin typeface="Papyrus" pitchFamily="66" charset="0"/>
        </a:defRPr>
      </a:lvl5pPr>
      <a:lvl6pPr marL="457200" algn="ctr" rtl="0" fontAlgn="base">
        <a:spcBef>
          <a:spcPct val="0"/>
        </a:spcBef>
        <a:spcAft>
          <a:spcPct val="0"/>
        </a:spcAft>
        <a:defRPr sz="4400">
          <a:solidFill>
            <a:srgbClr val="FF0000"/>
          </a:solidFill>
          <a:latin typeface="Papyrus" pitchFamily="66" charset="0"/>
        </a:defRPr>
      </a:lvl6pPr>
      <a:lvl7pPr marL="914400" algn="ctr" rtl="0" fontAlgn="base">
        <a:spcBef>
          <a:spcPct val="0"/>
        </a:spcBef>
        <a:spcAft>
          <a:spcPct val="0"/>
        </a:spcAft>
        <a:defRPr sz="4400">
          <a:solidFill>
            <a:srgbClr val="FF0000"/>
          </a:solidFill>
          <a:latin typeface="Papyrus" pitchFamily="66" charset="0"/>
        </a:defRPr>
      </a:lvl7pPr>
      <a:lvl8pPr marL="1371600" algn="ctr" rtl="0" fontAlgn="base">
        <a:spcBef>
          <a:spcPct val="0"/>
        </a:spcBef>
        <a:spcAft>
          <a:spcPct val="0"/>
        </a:spcAft>
        <a:defRPr sz="4400">
          <a:solidFill>
            <a:srgbClr val="FF0000"/>
          </a:solidFill>
          <a:latin typeface="Papyrus" pitchFamily="66" charset="0"/>
        </a:defRPr>
      </a:lvl8pPr>
      <a:lvl9pPr marL="1828800" algn="ctr" rtl="0" fontAlgn="base">
        <a:spcBef>
          <a:spcPct val="0"/>
        </a:spcBef>
        <a:spcAft>
          <a:spcPct val="0"/>
        </a:spcAft>
        <a:defRPr sz="4400">
          <a:solidFill>
            <a:srgbClr val="FF00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FFFFFF"/>
                </a:solidFill>
                <a:latin typeface="Times New Roman" pitchFamily="18" charset="0"/>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FFFFFF"/>
                </a:solidFill>
                <a:latin typeface="Times New Roman" pitchFamily="18" charset="0"/>
              </a:defRPr>
            </a:lvl1pPr>
          </a:lstStyle>
          <a:p>
            <a:pPr>
              <a:defRPr/>
            </a:pPr>
            <a:fld id="{8579E9E6-0D42-436E-8178-A3616D2CAE70}"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defRPr/>
            </a:pPr>
            <a:endParaRPr lang="en-US" sz="3200" b="1"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91174" r:id="rId1"/>
    <p:sldLayoutId id="2147491175" r:id="rId2"/>
    <p:sldLayoutId id="2147491176" r:id="rId3"/>
    <p:sldLayoutId id="2147491177" r:id="rId4"/>
    <p:sldLayoutId id="2147491178" r:id="rId5"/>
    <p:sldLayoutId id="2147491179" r:id="rId6"/>
    <p:sldLayoutId id="2147491180" r:id="rId7"/>
    <p:sldLayoutId id="2147491181" r:id="rId8"/>
    <p:sldLayoutId id="2147491182" r:id="rId9"/>
    <p:sldLayoutId id="2147491183" r:id="rId10"/>
    <p:sldLayoutId id="2147491184" r:id="rId11"/>
    <p:sldLayoutId id="2147491185" r:id="rId12"/>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Georgia" pitchFamily="18" charset="0"/>
        </a:defRPr>
      </a:lvl2pPr>
      <a:lvl3pPr algn="ctr" rtl="0" eaLnBrk="0" fontAlgn="base" hangingPunct="0">
        <a:spcBef>
          <a:spcPct val="0"/>
        </a:spcBef>
        <a:spcAft>
          <a:spcPct val="0"/>
        </a:spcAft>
        <a:defRPr sz="4400">
          <a:solidFill>
            <a:srgbClr val="FF0000"/>
          </a:solidFill>
          <a:latin typeface="Georgia" pitchFamily="18" charset="0"/>
        </a:defRPr>
      </a:lvl3pPr>
      <a:lvl4pPr algn="ctr" rtl="0" eaLnBrk="0" fontAlgn="base" hangingPunct="0">
        <a:spcBef>
          <a:spcPct val="0"/>
        </a:spcBef>
        <a:spcAft>
          <a:spcPct val="0"/>
        </a:spcAft>
        <a:defRPr sz="4400">
          <a:solidFill>
            <a:srgbClr val="FF0000"/>
          </a:solidFill>
          <a:latin typeface="Georgia" pitchFamily="18" charset="0"/>
        </a:defRPr>
      </a:lvl4pPr>
      <a:lvl5pPr algn="ctr" rtl="0" eaLnBrk="0" fontAlgn="base" hangingPunct="0">
        <a:spcBef>
          <a:spcPct val="0"/>
        </a:spcBef>
        <a:spcAft>
          <a:spcPct val="0"/>
        </a:spcAft>
        <a:defRPr sz="4400">
          <a:solidFill>
            <a:srgbClr val="FF0000"/>
          </a:solidFill>
          <a:latin typeface="Georgia" pitchFamily="18" charset="0"/>
        </a:defRPr>
      </a:lvl5pPr>
      <a:lvl6pPr marL="457200" algn="ctr" rtl="0" fontAlgn="base">
        <a:spcBef>
          <a:spcPct val="0"/>
        </a:spcBef>
        <a:spcAft>
          <a:spcPct val="0"/>
        </a:spcAft>
        <a:defRPr sz="4400">
          <a:solidFill>
            <a:srgbClr val="FF0000"/>
          </a:solidFill>
          <a:latin typeface="Georgia" pitchFamily="18" charset="0"/>
        </a:defRPr>
      </a:lvl6pPr>
      <a:lvl7pPr marL="914400" algn="ctr" rtl="0" fontAlgn="base">
        <a:spcBef>
          <a:spcPct val="0"/>
        </a:spcBef>
        <a:spcAft>
          <a:spcPct val="0"/>
        </a:spcAft>
        <a:defRPr sz="4400">
          <a:solidFill>
            <a:srgbClr val="FF0000"/>
          </a:solidFill>
          <a:latin typeface="Georgia" pitchFamily="18" charset="0"/>
        </a:defRPr>
      </a:lvl7pPr>
      <a:lvl8pPr marL="1371600" algn="ctr" rtl="0" fontAlgn="base">
        <a:spcBef>
          <a:spcPct val="0"/>
        </a:spcBef>
        <a:spcAft>
          <a:spcPct val="0"/>
        </a:spcAft>
        <a:defRPr sz="4400">
          <a:solidFill>
            <a:srgbClr val="FF0000"/>
          </a:solidFill>
          <a:latin typeface="Georgia" pitchFamily="18" charset="0"/>
        </a:defRPr>
      </a:lvl8pPr>
      <a:lvl9pPr marL="1828800" algn="ctr" rtl="0" fontAlgn="base">
        <a:spcBef>
          <a:spcPct val="0"/>
        </a:spcBef>
        <a:spcAft>
          <a:spcPct val="0"/>
        </a:spcAft>
        <a:defRPr sz="4400">
          <a:solidFill>
            <a:srgbClr val="FF0000"/>
          </a:solidFill>
          <a:latin typeface="Georgia" pitchFamily="18"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screen"/>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pPr>
              <a:defRPr/>
            </a:pPr>
            <a:r>
              <a:rPr lang="en-US"/>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FFFF"/>
                </a:solidFill>
              </a:defRPr>
            </a:lvl1pPr>
          </a:lstStyle>
          <a:p>
            <a:pPr>
              <a:defRPr/>
            </a:pPr>
            <a:fld id="{541C7183-98B7-4C7A-BAAB-6E78FDF988DD}" type="slidenum">
              <a:rPr lang="en-US"/>
              <a:pPr>
                <a:defRPr/>
              </a:pPr>
              <a:t>‹#›</a:t>
            </a:fld>
            <a:endParaRPr lang="en-US" dirty="0"/>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91148" r:id="rId1"/>
    <p:sldLayoutId id="2147491149" r:id="rId2"/>
    <p:sldLayoutId id="2147491150" r:id="rId3"/>
    <p:sldLayoutId id="2147491151" r:id="rId4"/>
    <p:sldLayoutId id="2147491152" r:id="rId5"/>
    <p:sldLayoutId id="2147491153" r:id="rId6"/>
    <p:sldLayoutId id="2147491154" r:id="rId7"/>
    <p:sldLayoutId id="2147491155" r:id="rId8"/>
    <p:sldLayoutId id="2147491156" r:id="rId9"/>
    <p:sldLayoutId id="2147491157" r:id="rId10"/>
    <p:sldLayoutId id="2147491158" r:id="rId11"/>
    <p:sldLayoutId id="2147491159" r:id="rId12"/>
    <p:sldLayoutId id="2147491160" r:id="rId13"/>
    <p:sldLayoutId id="2147491161" r:id="rId14"/>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Papyrus" pitchFamily="66" charset="0"/>
        </a:defRPr>
      </a:lvl2pPr>
      <a:lvl3pPr algn="ctr" rtl="0" eaLnBrk="0" fontAlgn="base" hangingPunct="0">
        <a:spcBef>
          <a:spcPct val="0"/>
        </a:spcBef>
        <a:spcAft>
          <a:spcPct val="0"/>
        </a:spcAft>
        <a:defRPr sz="4400">
          <a:solidFill>
            <a:srgbClr val="FF0000"/>
          </a:solidFill>
          <a:latin typeface="Papyrus" pitchFamily="66" charset="0"/>
        </a:defRPr>
      </a:lvl3pPr>
      <a:lvl4pPr algn="ctr" rtl="0" eaLnBrk="0" fontAlgn="base" hangingPunct="0">
        <a:spcBef>
          <a:spcPct val="0"/>
        </a:spcBef>
        <a:spcAft>
          <a:spcPct val="0"/>
        </a:spcAft>
        <a:defRPr sz="4400">
          <a:solidFill>
            <a:srgbClr val="FF0000"/>
          </a:solidFill>
          <a:latin typeface="Papyrus" pitchFamily="66" charset="0"/>
        </a:defRPr>
      </a:lvl4pPr>
      <a:lvl5pPr algn="ctr" rtl="0" eaLnBrk="0" fontAlgn="base" hangingPunct="0">
        <a:spcBef>
          <a:spcPct val="0"/>
        </a:spcBef>
        <a:spcAft>
          <a:spcPct val="0"/>
        </a:spcAft>
        <a:defRPr sz="4400">
          <a:solidFill>
            <a:srgbClr val="FF0000"/>
          </a:solidFill>
          <a:latin typeface="Papyrus" pitchFamily="66" charset="0"/>
        </a:defRPr>
      </a:lvl5pPr>
      <a:lvl6pPr marL="457200" algn="ctr" rtl="0" fontAlgn="base">
        <a:spcBef>
          <a:spcPct val="0"/>
        </a:spcBef>
        <a:spcAft>
          <a:spcPct val="0"/>
        </a:spcAft>
        <a:defRPr sz="4400">
          <a:solidFill>
            <a:srgbClr val="FF0000"/>
          </a:solidFill>
          <a:latin typeface="Papyrus" pitchFamily="66" charset="0"/>
        </a:defRPr>
      </a:lvl6pPr>
      <a:lvl7pPr marL="914400" algn="ctr" rtl="0" fontAlgn="base">
        <a:spcBef>
          <a:spcPct val="0"/>
        </a:spcBef>
        <a:spcAft>
          <a:spcPct val="0"/>
        </a:spcAft>
        <a:defRPr sz="4400">
          <a:solidFill>
            <a:srgbClr val="FF0000"/>
          </a:solidFill>
          <a:latin typeface="Papyrus" pitchFamily="66" charset="0"/>
        </a:defRPr>
      </a:lvl7pPr>
      <a:lvl8pPr marL="1371600" algn="ctr" rtl="0" fontAlgn="base">
        <a:spcBef>
          <a:spcPct val="0"/>
        </a:spcBef>
        <a:spcAft>
          <a:spcPct val="0"/>
        </a:spcAft>
        <a:defRPr sz="4400">
          <a:solidFill>
            <a:srgbClr val="FF0000"/>
          </a:solidFill>
          <a:latin typeface="Papyrus" pitchFamily="66" charset="0"/>
        </a:defRPr>
      </a:lvl8pPr>
      <a:lvl9pPr marL="1828800" algn="ctr" rtl="0" fontAlgn="base">
        <a:spcBef>
          <a:spcPct val="0"/>
        </a:spcBef>
        <a:spcAft>
          <a:spcPct val="0"/>
        </a:spcAft>
        <a:defRPr sz="4400">
          <a:solidFill>
            <a:srgbClr val="FF00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screen">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fld id="{8700D324-ADB6-4A2E-A87B-BE5886518A8B}" type="datetime1">
              <a:rPr lang="en-US" smtClean="0"/>
              <a:pPr>
                <a:defRPr/>
              </a:pPr>
              <a:t>4/15/2011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23B3F2DF-DDE6-45C0-9F1D-738E0542C2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1199" r:id="rId1"/>
    <p:sldLayoutId id="2147491200" r:id="rId2"/>
    <p:sldLayoutId id="2147491201" r:id="rId3"/>
    <p:sldLayoutId id="2147491202" r:id="rId4"/>
    <p:sldLayoutId id="2147491203" r:id="rId5"/>
    <p:sldLayoutId id="2147491204" r:id="rId6"/>
    <p:sldLayoutId id="2147491205" r:id="rId7"/>
    <p:sldLayoutId id="2147491206" r:id="rId8"/>
    <p:sldLayoutId id="2147491207" r:id="rId9"/>
    <p:sldLayoutId id="2147491208" r:id="rId10"/>
    <p:sldLayoutId id="2147491209" r:id="rId11"/>
    <p:sldLayoutId id="2147491210" r:id="rId12"/>
    <p:sldLayoutId id="2147491211" r:id="rId13"/>
    <p:sldLayoutId id="2147491212" r:id="rId14"/>
    <p:sldLayoutId id="2147491213" r:id="rId15"/>
  </p:sldLayoutIdLst>
  <p:hf hdr="0" ftr="0" dt="0"/>
  <p:txStyles>
    <p:titleStyle>
      <a:lvl1pPr algn="ctr" rtl="0" eaLnBrk="0" fontAlgn="base" hangingPunct="0">
        <a:spcBef>
          <a:spcPct val="0"/>
        </a:spcBef>
        <a:spcAft>
          <a:spcPct val="0"/>
        </a:spcAft>
        <a:defRPr sz="4400" b="1">
          <a:solidFill>
            <a:srgbClr val="800000"/>
          </a:solidFill>
          <a:latin typeface="+mj-lt"/>
          <a:ea typeface="+mj-ea"/>
          <a:cs typeface="+mj-cs"/>
        </a:defRPr>
      </a:lvl1pPr>
      <a:lvl2pPr algn="ctr" rtl="0" eaLnBrk="0" fontAlgn="base" hangingPunct="0">
        <a:spcBef>
          <a:spcPct val="0"/>
        </a:spcBef>
        <a:spcAft>
          <a:spcPct val="0"/>
        </a:spcAft>
        <a:defRPr sz="4400" b="1">
          <a:solidFill>
            <a:srgbClr val="800000"/>
          </a:solidFill>
          <a:latin typeface="Tempus Sans ITC" pitchFamily="82" charset="0"/>
        </a:defRPr>
      </a:lvl2pPr>
      <a:lvl3pPr algn="ctr" rtl="0" eaLnBrk="0" fontAlgn="base" hangingPunct="0">
        <a:spcBef>
          <a:spcPct val="0"/>
        </a:spcBef>
        <a:spcAft>
          <a:spcPct val="0"/>
        </a:spcAft>
        <a:defRPr sz="4400" b="1">
          <a:solidFill>
            <a:srgbClr val="800000"/>
          </a:solidFill>
          <a:latin typeface="Tempus Sans ITC" pitchFamily="82" charset="0"/>
        </a:defRPr>
      </a:lvl3pPr>
      <a:lvl4pPr algn="ctr" rtl="0" eaLnBrk="0" fontAlgn="base" hangingPunct="0">
        <a:spcBef>
          <a:spcPct val="0"/>
        </a:spcBef>
        <a:spcAft>
          <a:spcPct val="0"/>
        </a:spcAft>
        <a:defRPr sz="4400" b="1">
          <a:solidFill>
            <a:srgbClr val="800000"/>
          </a:solidFill>
          <a:latin typeface="Tempus Sans ITC" pitchFamily="82" charset="0"/>
        </a:defRPr>
      </a:lvl4pPr>
      <a:lvl5pPr algn="ctr" rtl="0" eaLnBrk="0" fontAlgn="base" hangingPunct="0">
        <a:spcBef>
          <a:spcPct val="0"/>
        </a:spcBef>
        <a:spcAft>
          <a:spcPct val="0"/>
        </a:spcAft>
        <a:defRPr sz="4400" b="1">
          <a:solidFill>
            <a:srgbClr val="800000"/>
          </a:solidFill>
          <a:latin typeface="Tempus Sans ITC" pitchFamily="82" charset="0"/>
        </a:defRPr>
      </a:lvl5pPr>
      <a:lvl6pPr marL="457200" algn="ctr" rtl="0" fontAlgn="base">
        <a:spcBef>
          <a:spcPct val="0"/>
        </a:spcBef>
        <a:spcAft>
          <a:spcPct val="0"/>
        </a:spcAft>
        <a:defRPr sz="4400" b="1">
          <a:solidFill>
            <a:srgbClr val="800000"/>
          </a:solidFill>
          <a:latin typeface="Tempus Sans ITC" pitchFamily="82" charset="0"/>
        </a:defRPr>
      </a:lvl6pPr>
      <a:lvl7pPr marL="914400" algn="ctr" rtl="0" fontAlgn="base">
        <a:spcBef>
          <a:spcPct val="0"/>
        </a:spcBef>
        <a:spcAft>
          <a:spcPct val="0"/>
        </a:spcAft>
        <a:defRPr sz="4400" b="1">
          <a:solidFill>
            <a:srgbClr val="800000"/>
          </a:solidFill>
          <a:latin typeface="Tempus Sans ITC" pitchFamily="82" charset="0"/>
        </a:defRPr>
      </a:lvl7pPr>
      <a:lvl8pPr marL="1371600" algn="ctr" rtl="0" fontAlgn="base">
        <a:spcBef>
          <a:spcPct val="0"/>
        </a:spcBef>
        <a:spcAft>
          <a:spcPct val="0"/>
        </a:spcAft>
        <a:defRPr sz="4400" b="1">
          <a:solidFill>
            <a:srgbClr val="800000"/>
          </a:solidFill>
          <a:latin typeface="Tempus Sans ITC" pitchFamily="82" charset="0"/>
        </a:defRPr>
      </a:lvl8pPr>
      <a:lvl9pPr marL="1828800" algn="ctr" rtl="0" fontAlgn="base">
        <a:spcBef>
          <a:spcPct val="0"/>
        </a:spcBef>
        <a:spcAft>
          <a:spcPct val="0"/>
        </a:spcAft>
        <a:defRPr sz="4400" b="1">
          <a:solidFill>
            <a:srgbClr val="800000"/>
          </a:solidFill>
          <a:latin typeface="Tempus Sans ITC" pitchFamily="8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screen"/>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2743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pPr>
              <a:defRPr/>
            </a:pPr>
            <a:r>
              <a:rPr lang="en-US">
                <a:solidFill>
                  <a:srgbClr val="FFFFFF"/>
                </a:solidFill>
              </a:rPr>
              <a:t>R. Dale Walker, M.D., 2003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pPr>
              <a:defRPr/>
            </a:pPr>
            <a:fld id="{F0FD1E02-7BB6-4988-9FBA-2DB1A5CA4A9C}" type="slidenum">
              <a:rPr lang="en-US">
                <a:solidFill>
                  <a:srgbClr val="FFFFFF"/>
                </a:solidFill>
              </a:rPr>
              <a:pPr>
                <a:defRPr/>
              </a:pPr>
              <a:t>‹#›</a:t>
            </a:fld>
            <a:endParaRPr lang="en-US" dirty="0">
              <a:solidFill>
                <a:srgbClr val="FFFFFF"/>
              </a:solidFill>
            </a:endParaRPr>
          </a:p>
        </p:txBody>
      </p:sp>
      <p:sp>
        <p:nvSpPr>
          <p:cNvPr id="1033" name="Rectangle 9"/>
          <p:cNvSpPr>
            <a:spLocks noChangeArrowheads="1"/>
          </p:cNvSpPr>
          <p:nvPr/>
        </p:nvSpPr>
        <p:spPr bwMode="auto">
          <a:xfrm>
            <a:off x="2514600" y="609600"/>
            <a:ext cx="4495800" cy="5791200"/>
          </a:xfrm>
          <a:prstGeom prst="rect">
            <a:avLst/>
          </a:prstGeom>
          <a:noFill/>
          <a:ln w="9525">
            <a:noFill/>
            <a:miter lim="800000"/>
            <a:headEnd/>
            <a:tailEnd/>
          </a:ln>
          <a:effectLst/>
        </p:spPr>
        <p:txBody>
          <a:bodyPr wrap="none" anchor="ctr"/>
          <a:lstStyle/>
          <a:p>
            <a:pPr>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91228" r:id="rId1"/>
    <p:sldLayoutId id="2147491229" r:id="rId2"/>
    <p:sldLayoutId id="2147491230" r:id="rId3"/>
    <p:sldLayoutId id="2147491231" r:id="rId4"/>
    <p:sldLayoutId id="2147491232" r:id="rId5"/>
    <p:sldLayoutId id="2147491233" r:id="rId6"/>
    <p:sldLayoutId id="2147491234" r:id="rId7"/>
    <p:sldLayoutId id="2147491235" r:id="rId8"/>
    <p:sldLayoutId id="2147491236" r:id="rId9"/>
    <p:sldLayoutId id="2147491237" r:id="rId10"/>
    <p:sldLayoutId id="2147491238" r:id="rId11"/>
    <p:sldLayoutId id="2147491239" r:id="rId12"/>
    <p:sldLayoutId id="2147491240" r:id="rId13"/>
    <p:sldLayoutId id="2147491241" r:id="rId14"/>
  </p:sldLayoutIdLst>
  <p:hf hdr="0" ft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Papyrus" pitchFamily="66" charset="0"/>
        </a:defRPr>
      </a:lvl2pPr>
      <a:lvl3pPr algn="ctr" rtl="0" eaLnBrk="0" fontAlgn="base" hangingPunct="0">
        <a:spcBef>
          <a:spcPct val="0"/>
        </a:spcBef>
        <a:spcAft>
          <a:spcPct val="0"/>
        </a:spcAft>
        <a:defRPr sz="4400">
          <a:solidFill>
            <a:srgbClr val="FF0000"/>
          </a:solidFill>
          <a:latin typeface="Papyrus" pitchFamily="66" charset="0"/>
        </a:defRPr>
      </a:lvl3pPr>
      <a:lvl4pPr algn="ctr" rtl="0" eaLnBrk="0" fontAlgn="base" hangingPunct="0">
        <a:spcBef>
          <a:spcPct val="0"/>
        </a:spcBef>
        <a:spcAft>
          <a:spcPct val="0"/>
        </a:spcAft>
        <a:defRPr sz="4400">
          <a:solidFill>
            <a:srgbClr val="FF0000"/>
          </a:solidFill>
          <a:latin typeface="Papyrus" pitchFamily="66" charset="0"/>
        </a:defRPr>
      </a:lvl4pPr>
      <a:lvl5pPr algn="ctr" rtl="0" eaLnBrk="0" fontAlgn="base" hangingPunct="0">
        <a:spcBef>
          <a:spcPct val="0"/>
        </a:spcBef>
        <a:spcAft>
          <a:spcPct val="0"/>
        </a:spcAft>
        <a:defRPr sz="4400">
          <a:solidFill>
            <a:srgbClr val="FF0000"/>
          </a:solidFill>
          <a:latin typeface="Papyrus" pitchFamily="66" charset="0"/>
        </a:defRPr>
      </a:lvl5pPr>
      <a:lvl6pPr marL="457200" algn="ctr" rtl="0" fontAlgn="base">
        <a:spcBef>
          <a:spcPct val="0"/>
        </a:spcBef>
        <a:spcAft>
          <a:spcPct val="0"/>
        </a:spcAft>
        <a:defRPr sz="4400">
          <a:solidFill>
            <a:srgbClr val="FF0000"/>
          </a:solidFill>
          <a:latin typeface="Papyrus" pitchFamily="66" charset="0"/>
        </a:defRPr>
      </a:lvl6pPr>
      <a:lvl7pPr marL="914400" algn="ctr" rtl="0" fontAlgn="base">
        <a:spcBef>
          <a:spcPct val="0"/>
        </a:spcBef>
        <a:spcAft>
          <a:spcPct val="0"/>
        </a:spcAft>
        <a:defRPr sz="4400">
          <a:solidFill>
            <a:srgbClr val="FF0000"/>
          </a:solidFill>
          <a:latin typeface="Papyrus" pitchFamily="66" charset="0"/>
        </a:defRPr>
      </a:lvl7pPr>
      <a:lvl8pPr marL="1371600" algn="ctr" rtl="0" fontAlgn="base">
        <a:spcBef>
          <a:spcPct val="0"/>
        </a:spcBef>
        <a:spcAft>
          <a:spcPct val="0"/>
        </a:spcAft>
        <a:defRPr sz="4400">
          <a:solidFill>
            <a:srgbClr val="FF0000"/>
          </a:solidFill>
          <a:latin typeface="Papyrus" pitchFamily="66" charset="0"/>
        </a:defRPr>
      </a:lvl8pPr>
      <a:lvl9pPr marL="1828800" algn="ctr" rtl="0" fontAlgn="base">
        <a:spcBef>
          <a:spcPct val="0"/>
        </a:spcBef>
        <a:spcAft>
          <a:spcPct val="0"/>
        </a:spcAft>
        <a:defRPr sz="4400">
          <a:solidFill>
            <a:srgbClr val="FF0000"/>
          </a:solidFill>
          <a:latin typeface="Papyrus" pitchFamily="66"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34" charset="0"/>
              </a:endParaRPr>
            </a:p>
          </p:txBody>
        </p:sp>
        <p:sp>
          <p:nvSpPr>
            <p:cNvPr id="410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0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0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solidFill>
                  <a:srgbClr val="FFFFFF"/>
                </a:solidFill>
                <a:latin typeface="Arial" pitchFamily="34" charset="0"/>
              </a:endParaRPr>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solidFill>
                  <a:srgbClr val="FFFFFF"/>
                </a:solidFill>
                <a:latin typeface="Arial" pitchFamily="34" charset="0"/>
              </a:endParaRPr>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latin typeface="Arial" pitchFamily="34"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solidFill>
                  <a:srgbClr val="FFFFFF"/>
                </a:solidFill>
                <a:latin typeface="Arial" pitchFamily="34" charset="0"/>
              </a:endParaRPr>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solidFill>
                  <a:srgbClr val="FFFFFF"/>
                </a:solidFill>
                <a:latin typeface="Arial" pitchFamily="34" charset="0"/>
              </a:endParaRPr>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solidFill>
                  <a:srgbClr val="FFFFFF"/>
                </a:solidFill>
                <a:latin typeface="Arial" pitchFamily="34" charset="0"/>
              </a:endParaRPr>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Arial" pitchFamily="34" charset="0"/>
              </a:endParaRPr>
            </a:p>
          </p:txBody>
        </p:sp>
        <p:grpSp>
          <p:nvGrpSpPr>
            <p:cNvPr id="3"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pitchFamily="34"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solidFill>
                    <a:srgbClr val="FFFFFF"/>
                  </a:solidFill>
                  <a:latin typeface="Arial" pitchFamily="34" charset="0"/>
                </a:endParaRPr>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Arial" pitchFamily="34" charset="0"/>
              </a:defRPr>
            </a:lvl1pPr>
          </a:lstStyle>
          <a:p>
            <a:pPr>
              <a:defRPr/>
            </a:pPr>
            <a:endParaRPr lang="en-GB"/>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Arial" pitchFamily="34" charset="0"/>
              </a:defRPr>
            </a:lvl1pPr>
          </a:lstStyle>
          <a:p>
            <a:pPr>
              <a:defRPr/>
            </a:pPr>
            <a:endParaRPr lang="en-GB"/>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Arial" pitchFamily="34" charset="0"/>
              </a:defRPr>
            </a:lvl1pPr>
          </a:lstStyle>
          <a:p>
            <a:pPr>
              <a:defRPr/>
            </a:pPr>
            <a:fld id="{ED642823-ADA2-4504-9B97-6E1B105677A3}"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91244" r:id="rId1"/>
    <p:sldLayoutId id="2147491245" r:id="rId2"/>
    <p:sldLayoutId id="2147491246" r:id="rId3"/>
    <p:sldLayoutId id="2147491247" r:id="rId4"/>
    <p:sldLayoutId id="2147491248" r:id="rId5"/>
    <p:sldLayoutId id="2147491249" r:id="rId6"/>
    <p:sldLayoutId id="2147491250" r:id="rId7"/>
    <p:sldLayoutId id="2147491251" r:id="rId8"/>
    <p:sldLayoutId id="2147491252" r:id="rId9"/>
    <p:sldLayoutId id="2147491253" r:id="rId10"/>
    <p:sldLayoutId id="2147491254" r:id="rId11"/>
    <p:sldLayoutId id="214749125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thelancet.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3.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3.xml"/><Relationship Id="rId5" Type="http://schemas.openxmlformats.org/officeDocument/2006/relationships/image" Target="../media/image37.jpe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hyperlink" Target="http://www.oneskycenter.org/" TargetMode="External"/><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8.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30.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3.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hyperlink" Target="http://www.oneskycenter.org/" TargetMode="Externa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Documents and Settings\walkerrd\Desktop\IMG_0457_edited-1.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64515" name="Title 2"/>
          <p:cNvSpPr>
            <a:spLocks noGrp="1"/>
          </p:cNvSpPr>
          <p:nvPr>
            <p:ph type="title"/>
          </p:nvPr>
        </p:nvSpPr>
        <p:spPr>
          <a:xfrm>
            <a:off x="-304800" y="228600"/>
            <a:ext cx="9448800" cy="1981200"/>
          </a:xfrm>
        </p:spPr>
        <p:txBody>
          <a:bodyPr/>
          <a:lstStyle/>
          <a:p>
            <a:pPr>
              <a:defRPr/>
            </a:pPr>
            <a:r>
              <a:rPr lang="en-US" sz="4800" dirty="0" smtClean="0">
                <a:solidFill>
                  <a:schemeClr val="accent3"/>
                </a:solidFill>
              </a:rPr>
              <a:t>       </a:t>
            </a:r>
            <a:r>
              <a:rPr lang="en-US" sz="4800" b="1" dirty="0" smtClean="0">
                <a:solidFill>
                  <a:schemeClr val="accent3"/>
                </a:solidFill>
              </a:rPr>
              <a:t>Understanding Native </a:t>
            </a:r>
            <a:br>
              <a:rPr lang="en-US" sz="4800" b="1" dirty="0" smtClean="0">
                <a:solidFill>
                  <a:schemeClr val="accent3"/>
                </a:solidFill>
              </a:rPr>
            </a:br>
            <a:r>
              <a:rPr lang="en-US" sz="4800" b="1" dirty="0" smtClean="0">
                <a:solidFill>
                  <a:schemeClr val="accent3"/>
                </a:solidFill>
              </a:rPr>
              <a:t>        Health and Health </a:t>
            </a:r>
            <a:br>
              <a:rPr lang="en-US" sz="4800" b="1" dirty="0" smtClean="0">
                <a:solidFill>
                  <a:schemeClr val="accent3"/>
                </a:solidFill>
              </a:rPr>
            </a:br>
            <a:r>
              <a:rPr lang="en-US" sz="4800" b="1" dirty="0" smtClean="0">
                <a:solidFill>
                  <a:schemeClr val="accent3"/>
                </a:solidFill>
              </a:rPr>
              <a:t> Disparities: Social  Determinants  </a:t>
            </a:r>
          </a:p>
        </p:txBody>
      </p:sp>
      <p:sp>
        <p:nvSpPr>
          <p:cNvPr id="4" name="Content Placeholder 3"/>
          <p:cNvSpPr>
            <a:spLocks noGrp="1"/>
          </p:cNvSpPr>
          <p:nvPr>
            <p:ph idx="1"/>
          </p:nvPr>
        </p:nvSpPr>
        <p:spPr>
          <a:xfrm>
            <a:off x="0" y="4114800"/>
            <a:ext cx="9144000" cy="2438400"/>
          </a:xfrm>
        </p:spPr>
        <p:txBody>
          <a:bodyPr/>
          <a:lstStyle/>
          <a:p>
            <a:pPr marL="0" indent="0" algn="ctr" eaLnBrk="1" hangingPunct="1">
              <a:lnSpc>
                <a:spcPct val="80000"/>
              </a:lnSpc>
              <a:spcBef>
                <a:spcPct val="0"/>
              </a:spcBef>
              <a:buFontTx/>
              <a:buNone/>
              <a:defRPr/>
            </a:pPr>
            <a:r>
              <a:rPr lang="en-US" sz="4400" dirty="0" smtClean="0">
                <a:solidFill>
                  <a:srgbClr val="FF0000"/>
                </a:solidFill>
                <a:latin typeface="+mj-lt"/>
              </a:rPr>
              <a:t>One Sky Center</a:t>
            </a:r>
          </a:p>
          <a:p>
            <a:pPr marL="0" indent="0" algn="ctr" eaLnBrk="1" hangingPunct="1">
              <a:lnSpc>
                <a:spcPct val="80000"/>
              </a:lnSpc>
              <a:spcBef>
                <a:spcPct val="0"/>
              </a:spcBef>
              <a:buFontTx/>
              <a:buNone/>
              <a:defRPr/>
            </a:pPr>
            <a:endParaRPr lang="en-US" sz="4000" dirty="0" smtClean="0">
              <a:solidFill>
                <a:srgbClr val="FF0000"/>
              </a:solidFill>
              <a:latin typeface="+mj-lt"/>
            </a:endParaRPr>
          </a:p>
          <a:p>
            <a:pPr algn="ctr">
              <a:buFontTx/>
              <a:buNone/>
              <a:defRPr/>
            </a:pPr>
            <a:r>
              <a:rPr lang="en-US" sz="2400" dirty="0" smtClean="0"/>
              <a:t>Oregon Health and Science University</a:t>
            </a:r>
          </a:p>
          <a:p>
            <a:pPr marL="0" indent="0" algn="ctr" eaLnBrk="1" hangingPunct="1">
              <a:lnSpc>
                <a:spcPct val="80000"/>
              </a:lnSpc>
              <a:spcBef>
                <a:spcPct val="0"/>
              </a:spcBef>
              <a:buFontTx/>
              <a:buNone/>
              <a:defRPr/>
            </a:pPr>
            <a:r>
              <a:rPr lang="en-US" sz="2400" dirty="0" smtClean="0"/>
              <a:t>R Dale Walker, MD  Patricia Silk Walker, PhD  Michelle Singer</a:t>
            </a:r>
          </a:p>
          <a:p>
            <a:pPr marL="0" indent="0" algn="ctr" eaLnBrk="1" hangingPunct="1">
              <a:lnSpc>
                <a:spcPct val="80000"/>
              </a:lnSpc>
              <a:spcBef>
                <a:spcPct val="0"/>
              </a:spcBef>
              <a:buFontTx/>
              <a:buNone/>
              <a:defRPr/>
            </a:pPr>
            <a:r>
              <a:rPr lang="en-US" sz="2400" dirty="0" smtClean="0"/>
              <a:t> Harvard University Native American Program</a:t>
            </a:r>
          </a:p>
          <a:p>
            <a:pPr marL="0" indent="0" algn="ctr" eaLnBrk="1" hangingPunct="1">
              <a:lnSpc>
                <a:spcPct val="80000"/>
              </a:lnSpc>
              <a:spcBef>
                <a:spcPct val="0"/>
              </a:spcBef>
              <a:buFontTx/>
              <a:buNone/>
              <a:defRPr/>
            </a:pPr>
            <a:r>
              <a:rPr lang="en-US" sz="2400" dirty="0" smtClean="0"/>
              <a:t>Boston, Massachusetts  </a:t>
            </a:r>
          </a:p>
          <a:p>
            <a:pPr marL="0" indent="0" algn="ctr" eaLnBrk="1" hangingPunct="1">
              <a:lnSpc>
                <a:spcPct val="80000"/>
              </a:lnSpc>
              <a:spcBef>
                <a:spcPct val="0"/>
              </a:spcBef>
              <a:buFontTx/>
              <a:buNone/>
              <a:defRPr/>
            </a:pPr>
            <a:r>
              <a:rPr lang="en-US" sz="2400" dirty="0" smtClean="0"/>
              <a:t>April 18, 2011</a:t>
            </a:r>
          </a:p>
          <a:p>
            <a:pPr>
              <a:defRPr/>
            </a:pPr>
            <a:endParaRPr lang="en-US" dirty="0"/>
          </a:p>
        </p:txBody>
      </p:sp>
      <p:pic>
        <p:nvPicPr>
          <p:cNvPr id="51205" name="Picture 11" descr="diamondborder"/>
          <p:cNvPicPr>
            <a:picLocks noChangeAspect="1" noChangeArrowheads="1"/>
          </p:cNvPicPr>
          <p:nvPr/>
        </p:nvPicPr>
        <p:blipFill>
          <a:blip r:embed="rId4" cstate="screen"/>
          <a:srcRect/>
          <a:stretch>
            <a:fillRect/>
          </a:stretch>
        </p:blipFill>
        <p:spPr bwMode="auto">
          <a:xfrm>
            <a:off x="2057400" y="4876800"/>
            <a:ext cx="5029200" cy="152400"/>
          </a:xfrm>
          <a:prstGeom prst="rect">
            <a:avLst/>
          </a:prstGeom>
          <a:noFill/>
          <a:ln w="9525">
            <a:noFill/>
            <a:miter lim="800000"/>
            <a:headEnd/>
            <a:tailEnd/>
          </a:ln>
        </p:spPr>
      </p:pic>
      <p:pic>
        <p:nvPicPr>
          <p:cNvPr id="51206" name="Picture 5" descr="kids long"/>
          <p:cNvPicPr>
            <a:picLocks noChangeAspect="1" noChangeArrowheads="1"/>
          </p:cNvPicPr>
          <p:nvPr/>
        </p:nvPicPr>
        <p:blipFill>
          <a:blip r:embed="rId5" cstate="screen"/>
          <a:srcRect/>
          <a:stretch>
            <a:fillRect/>
          </a:stretch>
        </p:blipFill>
        <p:spPr bwMode="auto">
          <a:xfrm>
            <a:off x="1676400" y="2438400"/>
            <a:ext cx="5829300" cy="1438275"/>
          </a:xfrm>
          <a:prstGeom prst="rect">
            <a:avLst/>
          </a:prstGeom>
          <a:noFill/>
          <a:ln w="57150">
            <a:solidFill>
              <a:srgbClr val="C00000"/>
            </a:solidFill>
            <a:miter lim="800000"/>
            <a:headEnd/>
            <a:tailEnd/>
          </a:ln>
        </p:spPr>
      </p:pic>
      <p:pic>
        <p:nvPicPr>
          <p:cNvPr id="51207" name="Picture 15" descr="OneSkyCenterLogoblackbkrd"/>
          <p:cNvPicPr>
            <a:picLocks noChangeAspect="1" noChangeArrowheads="1"/>
          </p:cNvPicPr>
          <p:nvPr/>
        </p:nvPicPr>
        <p:blipFill>
          <a:blip r:embed="rId6" cstate="screen">
            <a:clrChange>
              <a:clrFrom>
                <a:srgbClr val="000000"/>
              </a:clrFrom>
              <a:clrTo>
                <a:srgbClr val="000000">
                  <a:alpha val="0"/>
                </a:srgbClr>
              </a:clrTo>
            </a:clrChange>
          </a:blip>
          <a:srcRect/>
          <a:stretch>
            <a:fillRect/>
          </a:stretch>
        </p:blipFill>
        <p:spPr bwMode="auto">
          <a:xfrm>
            <a:off x="0" y="0"/>
            <a:ext cx="1752600" cy="173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Slide Number Placeholder 3"/>
          <p:cNvSpPr>
            <a:spLocks noGrp="1"/>
          </p:cNvSpPr>
          <p:nvPr>
            <p:ph type="sldNum" sz="quarter" idx="11"/>
          </p:nvPr>
        </p:nvSpPr>
        <p:spPr>
          <a:noFill/>
        </p:spPr>
        <p:txBody>
          <a:bodyPr/>
          <a:lstStyle/>
          <a:p>
            <a:fld id="{6B3D3886-535E-417A-A9DD-717B0AC8BEB7}" type="slidenum">
              <a:rPr lang="en-US" smtClean="0"/>
              <a:pPr/>
              <a:t>10</a:t>
            </a:fld>
            <a:endParaRPr lang="en-US" smtClean="0"/>
          </a:p>
        </p:txBody>
      </p:sp>
      <p:sp>
        <p:nvSpPr>
          <p:cNvPr id="67587" name="Rectangle 2" hidden="1"/>
          <p:cNvSpPr>
            <a:spLocks noGrp="1" noChangeArrowheads="1"/>
          </p:cNvSpPr>
          <p:nvPr>
            <p:ph type="title"/>
          </p:nvPr>
        </p:nvSpPr>
        <p:spPr/>
        <p:txBody>
          <a:bodyPr/>
          <a:lstStyle/>
          <a:p>
            <a:pPr eaLnBrk="1" hangingPunct="1"/>
            <a:endParaRPr lang="en-US" dirty="0" smtClean="0"/>
          </a:p>
        </p:txBody>
      </p:sp>
      <p:pic>
        <p:nvPicPr>
          <p:cNvPr id="67588" name="Picture 3" descr="IMGP0063"/>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67589" name="TextBox 4"/>
          <p:cNvSpPr txBox="1">
            <a:spLocks noChangeArrowheads="1"/>
          </p:cNvSpPr>
          <p:nvPr/>
        </p:nvSpPr>
        <p:spPr bwMode="auto">
          <a:xfrm>
            <a:off x="0" y="228600"/>
            <a:ext cx="8915400" cy="1046163"/>
          </a:xfrm>
          <a:prstGeom prst="rect">
            <a:avLst/>
          </a:prstGeom>
          <a:noFill/>
          <a:ln w="9525">
            <a:noFill/>
            <a:miter lim="800000"/>
            <a:headEnd/>
            <a:tailEnd/>
          </a:ln>
        </p:spPr>
        <p:txBody>
          <a:bodyPr>
            <a:spAutoFit/>
          </a:bodyPr>
          <a:lstStyle/>
          <a:p>
            <a:pPr algn="ctr"/>
            <a:r>
              <a:rPr lang="en-US" sz="4400" b="1" dirty="0">
                <a:solidFill>
                  <a:srgbClr val="FF0000"/>
                </a:solidFill>
                <a:latin typeface="Papyrus" pitchFamily="66" charset="0"/>
              </a:rPr>
              <a:t>Behavioral Health Care Issues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85800" y="228600"/>
            <a:ext cx="7772400" cy="1219200"/>
          </a:xfrm>
        </p:spPr>
        <p:txBody>
          <a:bodyPr/>
          <a:lstStyle/>
          <a:p>
            <a:r>
              <a:rPr lang="en-US" b="1" dirty="0" smtClean="0"/>
              <a:t>Native Health Issues</a:t>
            </a:r>
          </a:p>
        </p:txBody>
      </p:sp>
      <p:sp>
        <p:nvSpPr>
          <p:cNvPr id="3" name="Content Placeholder 2"/>
          <p:cNvSpPr>
            <a:spLocks noGrp="1"/>
          </p:cNvSpPr>
          <p:nvPr>
            <p:ph sz="half" idx="1"/>
          </p:nvPr>
        </p:nvSpPr>
        <p:spPr>
          <a:xfrm>
            <a:off x="685800" y="1524000"/>
            <a:ext cx="3810000" cy="4572000"/>
          </a:xfrm>
        </p:spPr>
        <p:txBody>
          <a:bodyPr/>
          <a:lstStyle/>
          <a:p>
            <a:pPr marL="533400" indent="-533400" eaLnBrk="1" hangingPunct="1">
              <a:buFontTx/>
              <a:buAutoNum type="arabicPeriod"/>
              <a:defRPr/>
            </a:pPr>
            <a:r>
              <a:rPr lang="en-US" dirty="0" smtClean="0"/>
              <a:t>Alcoholism 6X </a:t>
            </a:r>
          </a:p>
          <a:p>
            <a:pPr marL="533400" indent="-533400" eaLnBrk="1" hangingPunct="1">
              <a:buFontTx/>
              <a:buAutoNum type="arabicPeriod"/>
              <a:defRPr/>
            </a:pPr>
            <a:r>
              <a:rPr lang="en-US" dirty="0" smtClean="0"/>
              <a:t>Tuberculosis 6X</a:t>
            </a:r>
          </a:p>
          <a:p>
            <a:pPr marL="533400" indent="-533400" eaLnBrk="1" hangingPunct="1">
              <a:buFontTx/>
              <a:buAutoNum type="arabicPeriod"/>
              <a:defRPr/>
            </a:pPr>
            <a:r>
              <a:rPr lang="en-US" dirty="0" smtClean="0"/>
              <a:t>Diabetes  3.5 X</a:t>
            </a:r>
          </a:p>
          <a:p>
            <a:pPr marL="533400" indent="-533400" eaLnBrk="1" hangingPunct="1">
              <a:buFontTx/>
              <a:buAutoNum type="arabicPeriod"/>
              <a:defRPr/>
            </a:pPr>
            <a:r>
              <a:rPr lang="en-US" dirty="0" smtClean="0"/>
              <a:t>Accidents  3X</a:t>
            </a:r>
          </a:p>
          <a:p>
            <a:pPr marL="533400" indent="-533400" eaLnBrk="1" hangingPunct="1">
              <a:buFontTx/>
              <a:buAutoNum type="arabicPeriod"/>
              <a:defRPr/>
            </a:pPr>
            <a:r>
              <a:rPr lang="en-US" dirty="0" smtClean="0"/>
              <a:t>Poverty 3x</a:t>
            </a:r>
          </a:p>
          <a:p>
            <a:pPr marL="533400" indent="-533400" eaLnBrk="1" hangingPunct="1">
              <a:buFontTx/>
              <a:buAutoNum type="arabicPeriod"/>
              <a:defRPr/>
            </a:pPr>
            <a:r>
              <a:rPr lang="en-US" dirty="0" smtClean="0"/>
              <a:t>Depression 3x</a:t>
            </a:r>
          </a:p>
          <a:p>
            <a:pPr marL="533400" indent="-533400" eaLnBrk="1" hangingPunct="1">
              <a:buFontTx/>
              <a:buAutoNum type="arabicPeriod"/>
              <a:defRPr/>
            </a:pPr>
            <a:r>
              <a:rPr lang="en-US" dirty="0" smtClean="0"/>
              <a:t>Suicide 2x </a:t>
            </a:r>
          </a:p>
          <a:p>
            <a:pPr marL="533400" indent="-533400" eaLnBrk="1" hangingPunct="1">
              <a:buFontTx/>
              <a:buAutoNum type="arabicPeriod"/>
              <a:defRPr/>
            </a:pPr>
            <a:r>
              <a:rPr lang="en-US" dirty="0" smtClean="0"/>
              <a:t>Violence?</a:t>
            </a:r>
          </a:p>
          <a:p>
            <a:pPr>
              <a:defRPr/>
            </a:pPr>
            <a:endParaRPr lang="en-US" dirty="0"/>
          </a:p>
        </p:txBody>
      </p:sp>
      <p:sp>
        <p:nvSpPr>
          <p:cNvPr id="4" name="Content Placeholder 3"/>
          <p:cNvSpPr>
            <a:spLocks noGrp="1"/>
          </p:cNvSpPr>
          <p:nvPr>
            <p:ph sz="half" idx="2"/>
          </p:nvPr>
        </p:nvSpPr>
        <p:spPr>
          <a:xfrm>
            <a:off x="4648200" y="1524000"/>
            <a:ext cx="3886200" cy="4572000"/>
          </a:xfrm>
        </p:spPr>
        <p:txBody>
          <a:bodyPr/>
          <a:lstStyle/>
          <a:p>
            <a:pPr marL="514350" indent="-514350" eaLnBrk="1" hangingPunct="1">
              <a:lnSpc>
                <a:spcPct val="90000"/>
              </a:lnSpc>
              <a:buFont typeface="+mj-lt"/>
              <a:buAutoNum type="arabicPeriod"/>
              <a:defRPr/>
            </a:pPr>
            <a:r>
              <a:rPr lang="en-US" dirty="0" smtClean="0">
                <a:solidFill>
                  <a:srgbClr val="FFFFFF"/>
                </a:solidFill>
              </a:rPr>
              <a:t>Same disorders as general population</a:t>
            </a:r>
          </a:p>
          <a:p>
            <a:pPr marL="514350" indent="-514350" eaLnBrk="1" hangingPunct="1">
              <a:lnSpc>
                <a:spcPct val="90000"/>
              </a:lnSpc>
              <a:buFont typeface="+mj-lt"/>
              <a:buAutoNum type="arabicPeriod"/>
              <a:defRPr/>
            </a:pPr>
            <a:r>
              <a:rPr lang="en-US" dirty="0" smtClean="0">
                <a:solidFill>
                  <a:srgbClr val="FFFFFF"/>
                </a:solidFill>
              </a:rPr>
              <a:t>Greater prevalence</a:t>
            </a:r>
          </a:p>
          <a:p>
            <a:pPr marL="514350" indent="-514350" eaLnBrk="1" hangingPunct="1">
              <a:lnSpc>
                <a:spcPct val="90000"/>
              </a:lnSpc>
              <a:buFont typeface="+mj-lt"/>
              <a:buAutoNum type="arabicPeriod"/>
              <a:defRPr/>
            </a:pPr>
            <a:r>
              <a:rPr lang="en-US" dirty="0" smtClean="0">
                <a:solidFill>
                  <a:srgbClr val="FFFFFF"/>
                </a:solidFill>
              </a:rPr>
              <a:t>Greater severity</a:t>
            </a:r>
          </a:p>
          <a:p>
            <a:pPr marL="514350" indent="-514350" eaLnBrk="1" hangingPunct="1">
              <a:lnSpc>
                <a:spcPct val="90000"/>
              </a:lnSpc>
              <a:buFont typeface="+mj-lt"/>
              <a:buAutoNum type="arabicPeriod"/>
              <a:defRPr/>
            </a:pPr>
            <a:r>
              <a:rPr lang="en-US" dirty="0" smtClean="0">
                <a:solidFill>
                  <a:srgbClr val="FFFFFF"/>
                </a:solidFill>
              </a:rPr>
              <a:t>Much less access to Tx</a:t>
            </a:r>
          </a:p>
          <a:p>
            <a:pPr marL="514350" indent="-514350" eaLnBrk="1" hangingPunct="1">
              <a:lnSpc>
                <a:spcPct val="90000"/>
              </a:lnSpc>
              <a:buFont typeface="+mj-lt"/>
              <a:buAutoNum type="arabicPeriod"/>
              <a:defRPr/>
            </a:pPr>
            <a:r>
              <a:rPr lang="en-US" dirty="0" smtClean="0">
                <a:solidFill>
                  <a:srgbClr val="FFFFFF"/>
                </a:solidFill>
              </a:rPr>
              <a:t>Cultural relevance more challenging</a:t>
            </a:r>
          </a:p>
          <a:p>
            <a:pPr marL="514350" indent="-514350" eaLnBrk="1" hangingPunct="1">
              <a:lnSpc>
                <a:spcPct val="90000"/>
              </a:lnSpc>
              <a:buFont typeface="+mj-lt"/>
              <a:buAutoNum type="arabicPeriod"/>
              <a:defRPr/>
            </a:pPr>
            <a:r>
              <a:rPr lang="en-US" dirty="0" smtClean="0">
                <a:solidFill>
                  <a:srgbClr val="FFFFFF"/>
                </a:solidFill>
              </a:rPr>
              <a:t>Social context disintegrated</a:t>
            </a:r>
          </a:p>
          <a:p>
            <a:pPr>
              <a:defRPr/>
            </a:pPr>
            <a:endParaRPr lang="en-US" dirty="0"/>
          </a:p>
        </p:txBody>
      </p:sp>
      <p:sp>
        <p:nvSpPr>
          <p:cNvPr id="68613" name="Slide Number Placeholder 4"/>
          <p:cNvSpPr>
            <a:spLocks noGrp="1"/>
          </p:cNvSpPr>
          <p:nvPr>
            <p:ph type="sldNum" sz="quarter" idx="11"/>
          </p:nvPr>
        </p:nvSpPr>
        <p:spPr>
          <a:noFill/>
        </p:spPr>
        <p:txBody>
          <a:bodyPr/>
          <a:lstStyle/>
          <a:p>
            <a:fld id="{2A40C6AC-0726-4041-9C00-21430254B5EB}" type="slidenum">
              <a:rPr lang="en-US" smtClean="0"/>
              <a:pPr/>
              <a:t>11</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1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1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2" dur="1000" fill="hold"/>
                                        <p:tgtEl>
                                          <p:spTgt spid="4">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1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4">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anim calcmode="lin" valueType="num">
                                      <p:cBhvr additive="base">
                                        <p:cTn id="59" dur="1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Slide Number Placeholder 4"/>
          <p:cNvSpPr>
            <a:spLocks noGrp="1"/>
          </p:cNvSpPr>
          <p:nvPr>
            <p:ph type="sldNum" sz="quarter" idx="11"/>
          </p:nvPr>
        </p:nvSpPr>
        <p:spPr>
          <a:noFill/>
        </p:spPr>
        <p:txBody>
          <a:bodyPr/>
          <a:lstStyle/>
          <a:p>
            <a:fld id="{09D346EC-2B15-445F-AD9E-D9B4F54506E6}" type="slidenum">
              <a:rPr lang="en-US" smtClean="0"/>
              <a:pPr/>
              <a:t>12</a:t>
            </a:fld>
            <a:endParaRPr lang="en-US" smtClean="0"/>
          </a:p>
        </p:txBody>
      </p:sp>
      <p:graphicFrame>
        <p:nvGraphicFramePr>
          <p:cNvPr id="2050" name="Object 2"/>
          <p:cNvGraphicFramePr>
            <a:graphicFrameLocks noChangeAspect="1"/>
          </p:cNvGraphicFramePr>
          <p:nvPr>
            <p:ph type="chart" idx="1"/>
          </p:nvPr>
        </p:nvGraphicFramePr>
        <p:xfrm>
          <a:off x="309563" y="1428750"/>
          <a:ext cx="7685087" cy="4743450"/>
        </p:xfrm>
        <a:graphic>
          <a:graphicData uri="http://schemas.openxmlformats.org/presentationml/2006/ole">
            <p:oleObj spid="_x0000_s2050" name="Chart" r:id="rId4" imgW="7762951" imgH="4791151" progId="MSGraph.Chart.8">
              <p:embed followColorScheme="full"/>
            </p:oleObj>
          </a:graphicData>
        </a:graphic>
      </p:graphicFrame>
      <p:sp>
        <p:nvSpPr>
          <p:cNvPr id="2053" name="Rectangle 3"/>
          <p:cNvSpPr>
            <a:spLocks noChangeArrowheads="1"/>
          </p:cNvSpPr>
          <p:nvPr/>
        </p:nvSpPr>
        <p:spPr bwMode="auto">
          <a:xfrm>
            <a:off x="131763" y="304800"/>
            <a:ext cx="8916987" cy="762000"/>
          </a:xfrm>
          <a:prstGeom prst="rect">
            <a:avLst/>
          </a:prstGeom>
          <a:noFill/>
          <a:ln w="9525">
            <a:noFill/>
            <a:miter lim="800000"/>
            <a:headEnd/>
            <a:tailEnd/>
          </a:ln>
        </p:spPr>
        <p:txBody>
          <a:bodyPr/>
          <a:lstStyle/>
          <a:p>
            <a:pPr marL="342900" indent="-342900" algn="ctr" eaLnBrk="0" hangingPunct="0">
              <a:spcBef>
                <a:spcPct val="20000"/>
              </a:spcBef>
            </a:pPr>
            <a:r>
              <a:rPr lang="en-US" sz="4400" b="1" dirty="0">
                <a:solidFill>
                  <a:srgbClr val="FF0000"/>
                </a:solidFill>
                <a:latin typeface="Papyrus" pitchFamily="66" charset="0"/>
              </a:rPr>
              <a:t>Suicide Among ages 15-17, 2001</a:t>
            </a:r>
          </a:p>
        </p:txBody>
      </p:sp>
      <p:sp>
        <p:nvSpPr>
          <p:cNvPr id="2054" name="Text Box 4"/>
          <p:cNvSpPr txBox="1">
            <a:spLocks noChangeArrowheads="1"/>
          </p:cNvSpPr>
          <p:nvPr/>
        </p:nvSpPr>
        <p:spPr bwMode="auto">
          <a:xfrm>
            <a:off x="376238" y="1225550"/>
            <a:ext cx="2792412" cy="396875"/>
          </a:xfrm>
          <a:prstGeom prst="rect">
            <a:avLst/>
          </a:prstGeom>
          <a:noFill/>
          <a:ln w="9525">
            <a:noFill/>
            <a:miter lim="800000"/>
            <a:headEnd/>
            <a:tailEnd/>
          </a:ln>
        </p:spPr>
        <p:txBody>
          <a:bodyPr wrap="none">
            <a:spAutoFit/>
          </a:bodyPr>
          <a:lstStyle/>
          <a:p>
            <a:r>
              <a:rPr lang="en-US" sz="2000">
                <a:latin typeface="Arial" charset="0"/>
              </a:rPr>
              <a:t>Death rate per 100,000</a:t>
            </a:r>
          </a:p>
        </p:txBody>
      </p:sp>
      <p:grpSp>
        <p:nvGrpSpPr>
          <p:cNvPr id="2055" name="Group 5"/>
          <p:cNvGrpSpPr>
            <a:grpSpLocks/>
          </p:cNvGrpSpPr>
          <p:nvPr/>
        </p:nvGrpSpPr>
        <p:grpSpPr bwMode="auto">
          <a:xfrm>
            <a:off x="441325" y="5572125"/>
            <a:ext cx="460375" cy="438150"/>
            <a:chOff x="488" y="3000"/>
            <a:chExt cx="326" cy="276"/>
          </a:xfrm>
        </p:grpSpPr>
        <p:sp>
          <p:nvSpPr>
            <p:cNvPr id="2068" name="Rectangle 6"/>
            <p:cNvSpPr>
              <a:spLocks noChangeArrowheads="1"/>
            </p:cNvSpPr>
            <p:nvPr/>
          </p:nvSpPr>
          <p:spPr bwMode="auto">
            <a:xfrm>
              <a:off x="488" y="3000"/>
              <a:ext cx="324" cy="276"/>
            </a:xfrm>
            <a:prstGeom prst="rect">
              <a:avLst/>
            </a:prstGeom>
            <a:solidFill>
              <a:schemeClr val="bg1"/>
            </a:solidFill>
            <a:ln w="9525">
              <a:noFill/>
              <a:miter lim="800000"/>
              <a:headEnd/>
              <a:tailEnd/>
            </a:ln>
          </p:spPr>
          <p:txBody>
            <a:bodyPr wrap="none" anchor="ctr"/>
            <a:lstStyle/>
            <a:p>
              <a:endParaRPr lang="en-US"/>
            </a:p>
          </p:txBody>
        </p:sp>
        <p:sp>
          <p:nvSpPr>
            <p:cNvPr id="2069" name="Text Box 7"/>
            <p:cNvSpPr txBox="1">
              <a:spLocks noChangeArrowheads="1"/>
            </p:cNvSpPr>
            <p:nvPr/>
          </p:nvSpPr>
          <p:spPr bwMode="auto">
            <a:xfrm>
              <a:off x="585" y="3009"/>
              <a:ext cx="229" cy="250"/>
            </a:xfrm>
            <a:prstGeom prst="rect">
              <a:avLst/>
            </a:prstGeom>
            <a:solidFill>
              <a:schemeClr val="bg1"/>
            </a:solidFill>
            <a:ln w="9525">
              <a:noFill/>
              <a:miter lim="800000"/>
              <a:headEnd/>
              <a:tailEnd/>
            </a:ln>
          </p:spPr>
          <p:txBody>
            <a:bodyPr wrap="none">
              <a:spAutoFit/>
            </a:bodyPr>
            <a:lstStyle/>
            <a:p>
              <a:pPr algn="r" eaLnBrk="0" hangingPunct="0"/>
              <a:r>
                <a:rPr lang="en-US" sz="2000">
                  <a:latin typeface="Swis721 BT" pitchFamily="34" charset="0"/>
                </a:rPr>
                <a:t>0</a:t>
              </a:r>
            </a:p>
          </p:txBody>
        </p:sp>
      </p:grpSp>
      <p:sp>
        <p:nvSpPr>
          <p:cNvPr id="2056" name="Line 8"/>
          <p:cNvSpPr>
            <a:spLocks noChangeShapeType="1"/>
          </p:cNvSpPr>
          <p:nvPr/>
        </p:nvSpPr>
        <p:spPr bwMode="auto">
          <a:xfrm>
            <a:off x="1104900" y="5003800"/>
            <a:ext cx="6718300" cy="0"/>
          </a:xfrm>
          <a:prstGeom prst="line">
            <a:avLst/>
          </a:prstGeom>
          <a:noFill/>
          <a:ln w="79375">
            <a:solidFill>
              <a:schemeClr val="tx1"/>
            </a:solidFill>
            <a:round/>
            <a:headEnd/>
            <a:tailEnd/>
          </a:ln>
        </p:spPr>
        <p:txBody>
          <a:bodyPr/>
          <a:lstStyle/>
          <a:p>
            <a:endParaRPr lang="en-US"/>
          </a:p>
        </p:txBody>
      </p:sp>
      <p:sp>
        <p:nvSpPr>
          <p:cNvPr id="2057" name="Text Box 9"/>
          <p:cNvSpPr txBox="1">
            <a:spLocks noChangeArrowheads="1"/>
          </p:cNvSpPr>
          <p:nvPr/>
        </p:nvSpPr>
        <p:spPr bwMode="auto">
          <a:xfrm>
            <a:off x="4114800" y="6324600"/>
            <a:ext cx="3800475" cy="244475"/>
          </a:xfrm>
          <a:prstGeom prst="rect">
            <a:avLst/>
          </a:prstGeom>
          <a:noFill/>
          <a:ln w="9525">
            <a:noFill/>
            <a:miter lim="800000"/>
            <a:headEnd/>
            <a:tailEnd/>
          </a:ln>
        </p:spPr>
        <p:txBody>
          <a:bodyPr wrap="none">
            <a:spAutoFit/>
          </a:bodyPr>
          <a:lstStyle/>
          <a:p>
            <a:r>
              <a:rPr lang="en-US" sz="1000">
                <a:latin typeface="Arial" charset="0"/>
              </a:rPr>
              <a:t>Source: National Vital Statistics System - Mortality, NCHS, CDC.</a:t>
            </a:r>
          </a:p>
        </p:txBody>
      </p:sp>
      <p:sp>
        <p:nvSpPr>
          <p:cNvPr id="2058" name="Text Box 10"/>
          <p:cNvSpPr txBox="1">
            <a:spLocks noChangeArrowheads="1"/>
          </p:cNvSpPr>
          <p:nvPr/>
        </p:nvSpPr>
        <p:spPr bwMode="auto">
          <a:xfrm>
            <a:off x="7805738" y="4622800"/>
            <a:ext cx="960437" cy="701675"/>
          </a:xfrm>
          <a:prstGeom prst="rect">
            <a:avLst/>
          </a:prstGeom>
          <a:noFill/>
          <a:ln w="9525">
            <a:noFill/>
            <a:miter lim="800000"/>
            <a:headEnd/>
            <a:tailEnd/>
          </a:ln>
        </p:spPr>
        <p:txBody>
          <a:bodyPr wrap="none">
            <a:spAutoFit/>
          </a:bodyPr>
          <a:lstStyle/>
          <a:p>
            <a:r>
              <a:rPr lang="en-US" sz="2000" b="1">
                <a:latin typeface="Arial" charset="0"/>
              </a:rPr>
              <a:t>2010 </a:t>
            </a:r>
          </a:p>
          <a:p>
            <a:r>
              <a:rPr lang="en-US" sz="2000" b="1">
                <a:latin typeface="Arial" charset="0"/>
              </a:rPr>
              <a:t>Target</a:t>
            </a:r>
          </a:p>
        </p:txBody>
      </p:sp>
      <p:sp>
        <p:nvSpPr>
          <p:cNvPr id="2059" name="Text Box 11"/>
          <p:cNvSpPr txBox="1">
            <a:spLocks noChangeArrowheads="1"/>
          </p:cNvSpPr>
          <p:nvPr/>
        </p:nvSpPr>
        <p:spPr bwMode="auto">
          <a:xfrm>
            <a:off x="6251575" y="5884863"/>
            <a:ext cx="184150" cy="457200"/>
          </a:xfrm>
          <a:prstGeom prst="rect">
            <a:avLst/>
          </a:prstGeom>
          <a:noFill/>
          <a:ln w="9525">
            <a:noFill/>
            <a:miter lim="800000"/>
            <a:headEnd/>
            <a:tailEnd/>
          </a:ln>
        </p:spPr>
        <p:txBody>
          <a:bodyPr wrap="none">
            <a:spAutoFit/>
          </a:bodyPr>
          <a:lstStyle/>
          <a:p>
            <a:endParaRPr lang="en-US" sz="2400">
              <a:latin typeface="Arial" charset="0"/>
            </a:endParaRPr>
          </a:p>
        </p:txBody>
      </p:sp>
      <p:sp>
        <p:nvSpPr>
          <p:cNvPr id="2060" name="Text Box 12"/>
          <p:cNvSpPr txBox="1">
            <a:spLocks noChangeArrowheads="1"/>
          </p:cNvSpPr>
          <p:nvPr/>
        </p:nvSpPr>
        <p:spPr bwMode="auto">
          <a:xfrm>
            <a:off x="1360488" y="5807075"/>
            <a:ext cx="669925" cy="336550"/>
          </a:xfrm>
          <a:prstGeom prst="rect">
            <a:avLst/>
          </a:prstGeom>
          <a:noFill/>
          <a:ln w="9525">
            <a:noFill/>
            <a:miter lim="800000"/>
            <a:headEnd/>
            <a:tailEnd/>
          </a:ln>
        </p:spPr>
        <p:txBody>
          <a:bodyPr wrap="none">
            <a:spAutoFit/>
          </a:bodyPr>
          <a:lstStyle/>
          <a:p>
            <a:r>
              <a:rPr lang="en-US" sz="1600" b="1">
                <a:latin typeface="Arial" charset="0"/>
              </a:rPr>
              <a:t>Total</a:t>
            </a:r>
          </a:p>
        </p:txBody>
      </p:sp>
      <p:sp>
        <p:nvSpPr>
          <p:cNvPr id="2061" name="Text Box 13"/>
          <p:cNvSpPr txBox="1">
            <a:spLocks noChangeArrowheads="1"/>
          </p:cNvSpPr>
          <p:nvPr/>
        </p:nvSpPr>
        <p:spPr bwMode="auto">
          <a:xfrm rot="-2122189">
            <a:off x="2460625" y="5830888"/>
            <a:ext cx="890588" cy="517525"/>
          </a:xfrm>
          <a:prstGeom prst="rect">
            <a:avLst/>
          </a:prstGeom>
          <a:noFill/>
          <a:ln w="9525">
            <a:noFill/>
            <a:miter lim="800000"/>
            <a:headEnd/>
            <a:tailEnd/>
          </a:ln>
        </p:spPr>
        <p:txBody>
          <a:bodyPr wrap="none">
            <a:spAutoFit/>
          </a:bodyPr>
          <a:lstStyle/>
          <a:p>
            <a:pPr algn="ctr"/>
            <a:r>
              <a:rPr lang="en-US" sz="1400" b="1">
                <a:latin typeface="Arial Narrow" pitchFamily="34" charset="0"/>
              </a:rPr>
              <a:t>American </a:t>
            </a:r>
          </a:p>
          <a:p>
            <a:pPr algn="ctr"/>
            <a:r>
              <a:rPr lang="en-US" sz="1400" b="1">
                <a:latin typeface="Arial Narrow" pitchFamily="34" charset="0"/>
              </a:rPr>
              <a:t>Indian</a:t>
            </a:r>
          </a:p>
        </p:txBody>
      </p:sp>
      <p:sp>
        <p:nvSpPr>
          <p:cNvPr id="2062" name="Text Box 14"/>
          <p:cNvSpPr txBox="1">
            <a:spLocks noChangeArrowheads="1"/>
          </p:cNvSpPr>
          <p:nvPr/>
        </p:nvSpPr>
        <p:spPr bwMode="auto">
          <a:xfrm rot="-2122189">
            <a:off x="3135313" y="5943600"/>
            <a:ext cx="581025" cy="304800"/>
          </a:xfrm>
          <a:prstGeom prst="rect">
            <a:avLst/>
          </a:prstGeom>
          <a:noFill/>
          <a:ln w="9525">
            <a:noFill/>
            <a:miter lim="800000"/>
            <a:headEnd/>
            <a:tailEnd/>
          </a:ln>
        </p:spPr>
        <p:txBody>
          <a:bodyPr wrap="none">
            <a:spAutoFit/>
          </a:bodyPr>
          <a:lstStyle/>
          <a:p>
            <a:pPr algn="ctr"/>
            <a:r>
              <a:rPr lang="en-US" sz="1400" b="1">
                <a:latin typeface="Arial Narrow" pitchFamily="34" charset="0"/>
              </a:rPr>
              <a:t>Asian</a:t>
            </a:r>
          </a:p>
        </p:txBody>
      </p:sp>
      <p:sp>
        <p:nvSpPr>
          <p:cNvPr id="2063" name="Text Box 15"/>
          <p:cNvSpPr txBox="1">
            <a:spLocks noChangeArrowheads="1"/>
          </p:cNvSpPr>
          <p:nvPr/>
        </p:nvSpPr>
        <p:spPr bwMode="auto">
          <a:xfrm rot="-2122189">
            <a:off x="3597275" y="5924550"/>
            <a:ext cx="792163" cy="304800"/>
          </a:xfrm>
          <a:prstGeom prst="rect">
            <a:avLst/>
          </a:prstGeom>
          <a:noFill/>
          <a:ln w="9525">
            <a:noFill/>
            <a:miter lim="800000"/>
            <a:headEnd/>
            <a:tailEnd/>
          </a:ln>
        </p:spPr>
        <p:txBody>
          <a:bodyPr wrap="none">
            <a:spAutoFit/>
          </a:bodyPr>
          <a:lstStyle/>
          <a:p>
            <a:pPr algn="ctr"/>
            <a:r>
              <a:rPr lang="en-US" sz="1400" b="1">
                <a:latin typeface="Arial Narrow" pitchFamily="34" charset="0"/>
              </a:rPr>
              <a:t>Hispanic</a:t>
            </a:r>
          </a:p>
        </p:txBody>
      </p:sp>
      <p:sp>
        <p:nvSpPr>
          <p:cNvPr id="2064" name="Text Box 16"/>
          <p:cNvSpPr txBox="1">
            <a:spLocks noChangeArrowheads="1"/>
          </p:cNvSpPr>
          <p:nvPr/>
        </p:nvSpPr>
        <p:spPr bwMode="auto">
          <a:xfrm rot="-2122189">
            <a:off x="4289425" y="5905500"/>
            <a:ext cx="573088" cy="304800"/>
          </a:xfrm>
          <a:prstGeom prst="rect">
            <a:avLst/>
          </a:prstGeom>
          <a:noFill/>
          <a:ln w="9525">
            <a:noFill/>
            <a:miter lim="800000"/>
            <a:headEnd/>
            <a:tailEnd/>
          </a:ln>
        </p:spPr>
        <p:txBody>
          <a:bodyPr wrap="none">
            <a:spAutoFit/>
          </a:bodyPr>
          <a:lstStyle/>
          <a:p>
            <a:pPr algn="ctr"/>
            <a:r>
              <a:rPr lang="en-US" sz="1400" b="1">
                <a:latin typeface="Arial Narrow" pitchFamily="34" charset="0"/>
              </a:rPr>
              <a:t>Black</a:t>
            </a:r>
          </a:p>
        </p:txBody>
      </p:sp>
      <p:sp>
        <p:nvSpPr>
          <p:cNvPr id="2065" name="Text Box 17"/>
          <p:cNvSpPr txBox="1">
            <a:spLocks noChangeArrowheads="1"/>
          </p:cNvSpPr>
          <p:nvPr/>
        </p:nvSpPr>
        <p:spPr bwMode="auto">
          <a:xfrm rot="-2122189">
            <a:off x="5065713" y="5886450"/>
            <a:ext cx="582612" cy="304800"/>
          </a:xfrm>
          <a:prstGeom prst="rect">
            <a:avLst/>
          </a:prstGeom>
          <a:noFill/>
          <a:ln w="9525">
            <a:noFill/>
            <a:miter lim="800000"/>
            <a:headEnd/>
            <a:tailEnd/>
          </a:ln>
        </p:spPr>
        <p:txBody>
          <a:bodyPr wrap="none">
            <a:spAutoFit/>
          </a:bodyPr>
          <a:lstStyle/>
          <a:p>
            <a:pPr algn="ctr"/>
            <a:r>
              <a:rPr lang="en-US" sz="1400" b="1">
                <a:latin typeface="Arial Narrow" pitchFamily="34" charset="0"/>
              </a:rPr>
              <a:t>White</a:t>
            </a:r>
          </a:p>
        </p:txBody>
      </p:sp>
      <p:sp>
        <p:nvSpPr>
          <p:cNvPr id="2066" name="Text Box 18"/>
          <p:cNvSpPr txBox="1">
            <a:spLocks noChangeArrowheads="1"/>
          </p:cNvSpPr>
          <p:nvPr/>
        </p:nvSpPr>
        <p:spPr bwMode="auto">
          <a:xfrm>
            <a:off x="6043613" y="5783263"/>
            <a:ext cx="847725" cy="336550"/>
          </a:xfrm>
          <a:prstGeom prst="rect">
            <a:avLst/>
          </a:prstGeom>
          <a:noFill/>
          <a:ln w="9525">
            <a:noFill/>
            <a:miter lim="800000"/>
            <a:headEnd/>
            <a:tailEnd/>
          </a:ln>
        </p:spPr>
        <p:txBody>
          <a:bodyPr wrap="none">
            <a:spAutoFit/>
          </a:bodyPr>
          <a:lstStyle/>
          <a:p>
            <a:pPr algn="ctr"/>
            <a:r>
              <a:rPr lang="en-US" sz="1600" b="1">
                <a:latin typeface="Arial Narrow" pitchFamily="34" charset="0"/>
              </a:rPr>
              <a:t>Females</a:t>
            </a:r>
          </a:p>
        </p:txBody>
      </p:sp>
      <p:sp>
        <p:nvSpPr>
          <p:cNvPr id="2067" name="Text Box 19"/>
          <p:cNvSpPr txBox="1">
            <a:spLocks noChangeArrowheads="1"/>
          </p:cNvSpPr>
          <p:nvPr/>
        </p:nvSpPr>
        <p:spPr bwMode="auto">
          <a:xfrm>
            <a:off x="6811963" y="5792788"/>
            <a:ext cx="644525" cy="336550"/>
          </a:xfrm>
          <a:prstGeom prst="rect">
            <a:avLst/>
          </a:prstGeom>
          <a:noFill/>
          <a:ln w="9525">
            <a:noFill/>
            <a:miter lim="800000"/>
            <a:headEnd/>
            <a:tailEnd/>
          </a:ln>
        </p:spPr>
        <p:txBody>
          <a:bodyPr wrap="none">
            <a:spAutoFit/>
          </a:bodyPr>
          <a:lstStyle/>
          <a:p>
            <a:pPr algn="ctr"/>
            <a:r>
              <a:rPr lang="en-US" sz="1600" b="1">
                <a:latin typeface="Arial Narrow" pitchFamily="34" charset="0"/>
              </a:rPr>
              <a:t>Males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228600"/>
            <a:ext cx="9144000" cy="1295400"/>
          </a:xfrm>
        </p:spPr>
        <p:txBody>
          <a:bodyPr/>
          <a:lstStyle/>
          <a:p>
            <a:r>
              <a:rPr lang="en-US" b="1" dirty="0" smtClean="0">
                <a:cs typeface="Arial" charset="0"/>
              </a:rPr>
              <a:t>Disease Burden by Illness – DALY</a:t>
            </a:r>
            <a:r>
              <a:rPr lang="en-US" sz="3200" b="1" dirty="0" smtClean="0">
                <a:solidFill>
                  <a:srgbClr val="A50021"/>
                </a:solidFill>
                <a:cs typeface="Arial" charset="0"/>
              </a:rPr>
              <a:t/>
            </a:r>
            <a:br>
              <a:rPr lang="en-US" sz="3200" b="1" dirty="0" smtClean="0">
                <a:solidFill>
                  <a:srgbClr val="A50021"/>
                </a:solidFill>
                <a:cs typeface="Arial" charset="0"/>
              </a:rPr>
            </a:br>
            <a:r>
              <a:rPr lang="en-US" sz="2400" b="1" dirty="0" smtClean="0">
                <a:cs typeface="Arial" charset="0"/>
              </a:rPr>
              <a:t>High Income Countries - All Ages – 2004  </a:t>
            </a:r>
            <a:endParaRPr lang="en-US" sz="2400" b="1" i="1" dirty="0" smtClean="0">
              <a:cs typeface="Arial" charset="0"/>
            </a:endParaRPr>
          </a:p>
        </p:txBody>
      </p:sp>
      <p:grpSp>
        <p:nvGrpSpPr>
          <p:cNvPr id="6148" name="Group 9"/>
          <p:cNvGrpSpPr>
            <a:grpSpLocks/>
          </p:cNvGrpSpPr>
          <p:nvPr/>
        </p:nvGrpSpPr>
        <p:grpSpPr bwMode="auto">
          <a:xfrm>
            <a:off x="0" y="1752599"/>
            <a:ext cx="9144000" cy="5105401"/>
            <a:chOff x="0" y="1676397"/>
            <a:chExt cx="9144000" cy="5146522"/>
          </a:xfrm>
        </p:grpSpPr>
        <p:sp>
          <p:nvSpPr>
            <p:cNvPr id="6149" name="Text Box 3"/>
            <p:cNvSpPr txBox="1">
              <a:spLocks noChangeArrowheads="1"/>
            </p:cNvSpPr>
            <p:nvPr/>
          </p:nvSpPr>
          <p:spPr bwMode="auto">
            <a:xfrm>
              <a:off x="517525" y="5751513"/>
              <a:ext cx="184150" cy="366712"/>
            </a:xfrm>
            <a:prstGeom prst="rect">
              <a:avLst/>
            </a:prstGeom>
            <a:noFill/>
            <a:ln w="9525">
              <a:noFill/>
              <a:miter lim="800000"/>
              <a:headEnd/>
              <a:tailEnd/>
            </a:ln>
          </p:spPr>
          <p:txBody>
            <a:bodyPr wrap="none">
              <a:spAutoFit/>
            </a:bodyPr>
            <a:lstStyle/>
            <a:p>
              <a:endParaRPr lang="en-US"/>
            </a:p>
          </p:txBody>
        </p:sp>
        <p:sp>
          <p:nvSpPr>
            <p:cNvPr id="6150" name="Text Box 4"/>
            <p:cNvSpPr txBox="1">
              <a:spLocks noChangeArrowheads="1"/>
            </p:cNvSpPr>
            <p:nvPr/>
          </p:nvSpPr>
          <p:spPr bwMode="auto">
            <a:xfrm>
              <a:off x="0" y="5714939"/>
              <a:ext cx="9144000" cy="1107980"/>
            </a:xfrm>
            <a:prstGeom prst="rect">
              <a:avLst/>
            </a:prstGeom>
            <a:noFill/>
            <a:ln w="9525">
              <a:noFill/>
              <a:miter lim="800000"/>
              <a:headEnd/>
              <a:tailEnd/>
            </a:ln>
          </p:spPr>
          <p:txBody>
            <a:bodyPr wrap="square">
              <a:spAutoFit/>
            </a:bodyPr>
            <a:lstStyle/>
            <a:p>
              <a:pPr algn="r">
                <a:spcBef>
                  <a:spcPct val="50000"/>
                </a:spcBef>
              </a:pPr>
              <a:r>
                <a:rPr lang="en-US" sz="2400" b="1" dirty="0">
                  <a:solidFill>
                    <a:srgbClr val="FFC000"/>
                  </a:solidFill>
                  <a:latin typeface="Arial" charset="0"/>
                  <a:cs typeface="Arial" charset="0"/>
                </a:rPr>
                <a:t>DALY = Disability-Adjusted Life Year (measures healthy life years loss to premature death and disability)</a:t>
              </a:r>
              <a:r>
                <a:rPr lang="en-US" sz="1200" dirty="0">
                  <a:solidFill>
                    <a:srgbClr val="FFC000"/>
                  </a:solidFill>
                  <a:latin typeface="Arial" charset="0"/>
                  <a:cs typeface="Arial" charset="0"/>
                </a:rPr>
                <a:t> </a:t>
              </a:r>
            </a:p>
            <a:p>
              <a:pPr algn="r">
                <a:spcBef>
                  <a:spcPct val="50000"/>
                </a:spcBef>
              </a:pPr>
              <a:r>
                <a:rPr lang="en-US" sz="1200" dirty="0">
                  <a:solidFill>
                    <a:srgbClr val="FFC000"/>
                  </a:solidFill>
                  <a:latin typeface="Arial" charset="0"/>
                  <a:cs typeface="Arial" charset="0"/>
                </a:rPr>
                <a:t>Source</a:t>
              </a:r>
              <a:r>
                <a:rPr lang="en-US" sz="1200" b="1" dirty="0">
                  <a:solidFill>
                    <a:srgbClr val="FFC000"/>
                  </a:solidFill>
                  <a:latin typeface="Arial" charset="0"/>
                  <a:cs typeface="Arial" charset="0"/>
                </a:rPr>
                <a:t>: World Health Organization – Burden of Disease Statistics, 2004</a:t>
              </a:r>
            </a:p>
          </p:txBody>
        </p:sp>
        <p:graphicFrame>
          <p:nvGraphicFramePr>
            <p:cNvPr id="6146" name="Object 2"/>
            <p:cNvGraphicFramePr>
              <a:graphicFrameLocks noChangeAspect="1"/>
            </p:cNvGraphicFramePr>
            <p:nvPr/>
          </p:nvGraphicFramePr>
          <p:xfrm>
            <a:off x="533400" y="1676397"/>
            <a:ext cx="7772400" cy="4096733"/>
          </p:xfrm>
          <a:graphic>
            <a:graphicData uri="http://schemas.openxmlformats.org/presentationml/2006/ole">
              <p:oleObj spid="_x0000_s6146" name="Worksheet" r:id="rId4" imgW="5781591" imgH="3048157" progId="Excel.Sheet.8">
                <p:embed/>
              </p:oleObj>
            </a:graphicData>
          </a:graphic>
        </p:graphicFrame>
        <p:sp>
          <p:nvSpPr>
            <p:cNvPr id="6151" name="Text Box 6"/>
            <p:cNvSpPr txBox="1">
              <a:spLocks noChangeArrowheads="1"/>
            </p:cNvSpPr>
            <p:nvPr/>
          </p:nvSpPr>
          <p:spPr bwMode="auto">
            <a:xfrm>
              <a:off x="8077200" y="2819400"/>
              <a:ext cx="762000" cy="336550"/>
            </a:xfrm>
            <a:prstGeom prst="rect">
              <a:avLst/>
            </a:prstGeom>
            <a:noFill/>
            <a:ln w="9525">
              <a:noFill/>
              <a:miter lim="800000"/>
              <a:headEnd/>
              <a:tailEnd/>
            </a:ln>
          </p:spPr>
          <p:txBody>
            <a:bodyPr>
              <a:spAutoFit/>
            </a:bodyPr>
            <a:lstStyle/>
            <a:p>
              <a:pPr>
                <a:spcBef>
                  <a:spcPct val="50000"/>
                </a:spcBef>
              </a:pPr>
              <a:r>
                <a:rPr lang="en-US" sz="1600" b="1">
                  <a:solidFill>
                    <a:srgbClr val="FFC000"/>
                  </a:solidFill>
                </a:rPr>
                <a:t>15.2%</a:t>
              </a:r>
            </a:p>
          </p:txBody>
        </p:sp>
        <p:sp>
          <p:nvSpPr>
            <p:cNvPr id="6152" name="Line 7"/>
            <p:cNvSpPr>
              <a:spLocks noChangeShapeType="1"/>
            </p:cNvSpPr>
            <p:nvPr/>
          </p:nvSpPr>
          <p:spPr bwMode="auto">
            <a:xfrm>
              <a:off x="7391400" y="2751790"/>
              <a:ext cx="685800" cy="220010"/>
            </a:xfrm>
            <a:prstGeom prst="line">
              <a:avLst/>
            </a:prstGeom>
            <a:noFill/>
            <a:ln w="28575">
              <a:solidFill>
                <a:srgbClr val="00B050"/>
              </a:solidFill>
              <a:round/>
              <a:headEnd/>
              <a:tailEnd/>
            </a:ln>
          </p:spPr>
          <p:txBody>
            <a:bodyPr/>
            <a:lstStyle/>
            <a:p>
              <a:endParaRPr lang="en-US"/>
            </a:p>
          </p:txBody>
        </p:sp>
        <p:sp>
          <p:nvSpPr>
            <p:cNvPr id="6153" name="Line 8"/>
            <p:cNvSpPr>
              <a:spLocks noChangeShapeType="1"/>
            </p:cNvSpPr>
            <p:nvPr/>
          </p:nvSpPr>
          <p:spPr bwMode="auto">
            <a:xfrm flipV="1">
              <a:off x="5715000" y="2971800"/>
              <a:ext cx="2362200" cy="701755"/>
            </a:xfrm>
            <a:prstGeom prst="line">
              <a:avLst/>
            </a:prstGeom>
            <a:noFill/>
            <a:ln w="28575">
              <a:solidFill>
                <a:srgbClr val="00B050"/>
              </a:solidFill>
              <a:round/>
              <a:headEnd/>
              <a:tailEnd/>
            </a:ln>
          </p:spPr>
          <p:txBody>
            <a:bodyPr/>
            <a:lstStyle/>
            <a:p>
              <a:endParaRPr lang="en-US"/>
            </a:p>
          </p:txBody>
        </p:sp>
        <p:sp>
          <p:nvSpPr>
            <p:cNvPr id="6154" name="Line 9"/>
            <p:cNvSpPr>
              <a:spLocks noChangeShapeType="1"/>
            </p:cNvSpPr>
            <p:nvPr/>
          </p:nvSpPr>
          <p:spPr bwMode="auto">
            <a:xfrm flipV="1">
              <a:off x="5638800" y="2971796"/>
              <a:ext cx="2438400" cy="1009013"/>
            </a:xfrm>
            <a:prstGeom prst="line">
              <a:avLst/>
            </a:prstGeom>
            <a:noFill/>
            <a:ln w="28575">
              <a:solidFill>
                <a:srgbClr val="00B050"/>
              </a:solidFill>
              <a:round/>
              <a:headEnd/>
              <a:tailEnd/>
            </a:ln>
          </p:spPr>
          <p:txBody>
            <a:bodyPr/>
            <a:lstStyle/>
            <a:p>
              <a:endParaRPr lang="en-US"/>
            </a:p>
          </p:txBody>
        </p:sp>
      </p:grpSp>
      <p:sp>
        <p:nvSpPr>
          <p:cNvPr id="12" name="TextBox 11"/>
          <p:cNvSpPr txBox="1"/>
          <p:nvPr/>
        </p:nvSpPr>
        <p:spPr>
          <a:xfrm>
            <a:off x="4343400" y="2209800"/>
            <a:ext cx="4114800" cy="369332"/>
          </a:xfrm>
          <a:prstGeom prst="rect">
            <a:avLst/>
          </a:prstGeom>
          <a:noFill/>
        </p:spPr>
        <p:txBody>
          <a:bodyPr wrap="square" rtlCol="0">
            <a:spAutoFit/>
          </a:bodyPr>
          <a:lstStyle/>
          <a:p>
            <a:r>
              <a:rPr lang="en-US" dirty="0" smtClean="0">
                <a:solidFill>
                  <a:schemeClr val="bg1"/>
                </a:solidFill>
              </a:rPr>
              <a:t>0          2          4           6          8           10</a:t>
            </a:r>
            <a:endParaRPr lang="en-US" dirty="0">
              <a:solidFill>
                <a:schemeClr val="bg1"/>
              </a:solidFill>
            </a:endParaRPr>
          </a:p>
        </p:txBody>
      </p:sp>
      <p:cxnSp>
        <p:nvCxnSpPr>
          <p:cNvPr id="14" name="Straight Connector 13"/>
          <p:cNvCxnSpPr/>
          <p:nvPr/>
        </p:nvCxnSpPr>
        <p:spPr>
          <a:xfrm>
            <a:off x="4419600" y="2667000"/>
            <a:ext cx="3581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1"/>
          </p:nvPr>
        </p:nvSpPr>
        <p:spPr>
          <a:noFill/>
        </p:spPr>
        <p:txBody>
          <a:bodyPr/>
          <a:lstStyle/>
          <a:p>
            <a:fld id="{FFD32F13-2438-4E77-B9E2-97A2A3AA0D4D}" type="slidenum">
              <a:rPr lang="en-US" smtClean="0"/>
              <a:pPr/>
              <a:t>14</a:t>
            </a:fld>
            <a:endParaRPr lang="en-US" smtClean="0"/>
          </a:p>
        </p:txBody>
      </p:sp>
      <p:pic>
        <p:nvPicPr>
          <p:cNvPr id="69635" name="Picture 2" descr="2001fig8"/>
          <p:cNvPicPr>
            <a:picLocks noChangeAspect="1" noChangeArrowheads="1"/>
          </p:cNvPicPr>
          <p:nvPr/>
        </p:nvPicPr>
        <p:blipFill>
          <a:blip r:embed="rId3" cstate="screen"/>
          <a:srcRect/>
          <a:stretch>
            <a:fillRect/>
          </a:stretch>
        </p:blipFill>
        <p:spPr bwMode="auto">
          <a:xfrm>
            <a:off x="533400" y="304800"/>
            <a:ext cx="7772400" cy="5829300"/>
          </a:xfrm>
          <a:prstGeom prst="rect">
            <a:avLst/>
          </a:prstGeom>
          <a:noFill/>
          <a:ln w="9525">
            <a:noFill/>
            <a:miter lim="800000"/>
            <a:headEnd/>
            <a:tailEnd/>
          </a:ln>
        </p:spPr>
      </p:pic>
      <p:sp>
        <p:nvSpPr>
          <p:cNvPr id="69636" name="Rectangle 3"/>
          <p:cNvSpPr>
            <a:spLocks noChangeArrowheads="1"/>
          </p:cNvSpPr>
          <p:nvPr/>
        </p:nvSpPr>
        <p:spPr bwMode="auto">
          <a:xfrm>
            <a:off x="1676400" y="6172200"/>
            <a:ext cx="5943600" cy="381000"/>
          </a:xfrm>
          <a:prstGeom prst="rect">
            <a:avLst/>
          </a:prstGeom>
          <a:noFill/>
          <a:ln w="9525">
            <a:noFill/>
            <a:miter lim="800000"/>
            <a:headEnd/>
            <a:tailEnd/>
          </a:ln>
        </p:spPr>
        <p:txBody>
          <a:bodyPr wrap="none" anchor="ctr"/>
          <a:lstStyle/>
          <a:p>
            <a:pPr algn="ctr"/>
            <a:r>
              <a:rPr lang="en-US" sz="1600">
                <a:solidFill>
                  <a:schemeClr val="bg1"/>
                </a:solidFill>
                <a:latin typeface="Arial" charset="0"/>
              </a:rPr>
              <a:t>SAMHSA Office of Applied Studies, 2001</a:t>
            </a:r>
          </a:p>
        </p:txBody>
      </p:sp>
      <p:sp>
        <p:nvSpPr>
          <p:cNvPr id="69637" name="Rectangle 4"/>
          <p:cNvSpPr>
            <a:spLocks noChangeArrowheads="1"/>
          </p:cNvSpPr>
          <p:nvPr/>
        </p:nvSpPr>
        <p:spPr bwMode="auto">
          <a:xfrm>
            <a:off x="838200" y="381000"/>
            <a:ext cx="7239000" cy="1600200"/>
          </a:xfrm>
          <a:prstGeom prst="rect">
            <a:avLst/>
          </a:prstGeom>
          <a:solidFill>
            <a:schemeClr val="bg1"/>
          </a:solidFill>
          <a:ln w="9525">
            <a:noFill/>
            <a:miter lim="800000"/>
            <a:headEnd/>
            <a:tailEnd/>
          </a:ln>
        </p:spPr>
        <p:txBody>
          <a:bodyPr wrap="none" anchor="ctr"/>
          <a:lstStyle/>
          <a:p>
            <a:pPr algn="ctr"/>
            <a:r>
              <a:rPr lang="en-US" sz="4400" b="1" dirty="0">
                <a:solidFill>
                  <a:srgbClr val="FF0000"/>
                </a:solidFill>
                <a:latin typeface="Papyrus" pitchFamily="66" charset="0"/>
              </a:rPr>
              <a:t>Adult Serious Mental Illness </a:t>
            </a:r>
          </a:p>
          <a:p>
            <a:pPr algn="ctr"/>
            <a:r>
              <a:rPr lang="en-US" sz="4400" b="1" dirty="0">
                <a:solidFill>
                  <a:srgbClr val="FF0000"/>
                </a:solidFill>
                <a:latin typeface="Papyrus" pitchFamily="66" charset="0"/>
              </a:rPr>
              <a:t>By Race/Ethnicity: 2001</a:t>
            </a:r>
          </a:p>
        </p:txBody>
      </p:sp>
      <p:sp>
        <p:nvSpPr>
          <p:cNvPr id="69638" name="Rectangle 5"/>
          <p:cNvSpPr>
            <a:spLocks noChangeArrowheads="1"/>
          </p:cNvSpPr>
          <p:nvPr/>
        </p:nvSpPr>
        <p:spPr bwMode="auto">
          <a:xfrm>
            <a:off x="3048000" y="2743200"/>
            <a:ext cx="4343400" cy="152400"/>
          </a:xfrm>
          <a:prstGeom prst="rect">
            <a:avLst/>
          </a:prstGeom>
          <a:solidFill>
            <a:schemeClr val="accent2"/>
          </a:solidFill>
          <a:ln w="38100">
            <a:solidFill>
              <a:srgbClr val="FF0000"/>
            </a:solidFill>
            <a:miter lim="800000"/>
            <a:headEnd/>
            <a:tailEnd/>
          </a:ln>
        </p:spPr>
        <p:txBody>
          <a:bodyPr wrap="none" anchor="ctr"/>
          <a:lstStyle/>
          <a:p>
            <a:endParaRPr lang="en-US"/>
          </a:p>
        </p:txBody>
      </p:sp>
      <p:sp>
        <p:nvSpPr>
          <p:cNvPr id="69639" name="Rectangle 6"/>
          <p:cNvSpPr>
            <a:spLocks noChangeArrowheads="1"/>
          </p:cNvSpPr>
          <p:nvPr/>
        </p:nvSpPr>
        <p:spPr bwMode="auto">
          <a:xfrm>
            <a:off x="1295400" y="2590800"/>
            <a:ext cx="1676400" cy="457200"/>
          </a:xfrm>
          <a:prstGeom prst="rect">
            <a:avLst/>
          </a:prstGeom>
          <a:noFill/>
          <a:ln w="9525">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2"/>
          <p:cNvSpPr>
            <a:spLocks noGrp="1"/>
          </p:cNvSpPr>
          <p:nvPr>
            <p:ph type="sldNum" sz="quarter" idx="11"/>
          </p:nvPr>
        </p:nvSpPr>
        <p:spPr>
          <a:noFill/>
        </p:spPr>
        <p:txBody>
          <a:bodyPr/>
          <a:lstStyle/>
          <a:p>
            <a:fld id="{4728E9C8-ACDF-450B-B5D6-1FEAF346C696}" type="slidenum">
              <a:rPr lang="en-US" smtClean="0"/>
              <a:pPr/>
              <a:t>15</a:t>
            </a:fld>
            <a:endParaRPr lang="en-US" smtClean="0"/>
          </a:p>
        </p:txBody>
      </p:sp>
      <p:sp>
        <p:nvSpPr>
          <p:cNvPr id="70659" name="Rectangle 2"/>
          <p:cNvSpPr>
            <a:spLocks noChangeArrowheads="1"/>
          </p:cNvSpPr>
          <p:nvPr/>
        </p:nvSpPr>
        <p:spPr bwMode="auto">
          <a:xfrm>
            <a:off x="0" y="152400"/>
            <a:ext cx="9144000" cy="685800"/>
          </a:xfrm>
          <a:prstGeom prst="rect">
            <a:avLst/>
          </a:prstGeom>
          <a:noFill/>
          <a:ln w="9525">
            <a:noFill/>
            <a:miter lim="800000"/>
            <a:headEnd/>
            <a:tailEnd/>
          </a:ln>
        </p:spPr>
        <p:txBody>
          <a:bodyPr lIns="78956" tIns="39478" rIns="78956" bIns="39478" anchor="ctr"/>
          <a:lstStyle/>
          <a:p>
            <a:pPr algn="ctr" defTabSz="784225" eaLnBrk="0" hangingPunct="0"/>
            <a:r>
              <a:rPr lang="en-US" sz="4000" b="1" dirty="0">
                <a:solidFill>
                  <a:srgbClr val="FF0000"/>
                </a:solidFill>
                <a:latin typeface="Papyrus" pitchFamily="66" charset="0"/>
              </a:rPr>
              <a:t>Mental Illness: A Multi-factorial Event</a:t>
            </a:r>
          </a:p>
        </p:txBody>
      </p:sp>
      <p:sp>
        <p:nvSpPr>
          <p:cNvPr id="70660" name="Oval 3"/>
          <p:cNvSpPr>
            <a:spLocks noChangeArrowheads="1"/>
          </p:cNvSpPr>
          <p:nvPr/>
        </p:nvSpPr>
        <p:spPr bwMode="auto">
          <a:xfrm>
            <a:off x="3236913" y="2643188"/>
            <a:ext cx="2605087" cy="2206625"/>
          </a:xfrm>
          <a:prstGeom prst="ellipse">
            <a:avLst/>
          </a:prstGeom>
          <a:solidFill>
            <a:srgbClr val="FF3300">
              <a:alpha val="50195"/>
            </a:srgbClr>
          </a:solidFill>
          <a:ln w="9525">
            <a:round/>
            <a:headEnd/>
            <a:tailEnd/>
          </a:ln>
          <a:scene3d>
            <a:camera prst="legacyPerspectiveBottom"/>
            <a:lightRig rig="legacyFlat3" dir="t"/>
          </a:scene3d>
          <a:sp3d extrusionH="887400" prstMaterial="legacyMatte">
            <a:bevelT w="13500" h="13500" prst="angle"/>
            <a:bevelB w="13500" h="13500" prst="angle"/>
            <a:extrusionClr>
              <a:srgbClr val="FF3300"/>
            </a:extrusionClr>
          </a:sp3d>
        </p:spPr>
        <p:txBody>
          <a:bodyPr wrap="none" lIns="98806" tIns="49403" rIns="98806" bIns="49403" anchor="ctr">
            <a:flatTx/>
          </a:bodyPr>
          <a:lstStyle/>
          <a:p>
            <a:endParaRPr lang="en-US"/>
          </a:p>
        </p:txBody>
      </p:sp>
      <p:sp>
        <p:nvSpPr>
          <p:cNvPr id="670724" name="Oval 4"/>
          <p:cNvSpPr>
            <a:spLocks noChangeArrowheads="1"/>
          </p:cNvSpPr>
          <p:nvPr/>
        </p:nvSpPr>
        <p:spPr bwMode="blackWhite">
          <a:xfrm>
            <a:off x="5397500" y="1674813"/>
            <a:ext cx="1841500" cy="660400"/>
          </a:xfrm>
          <a:prstGeom prst="ellipse">
            <a:avLst/>
          </a:prstGeom>
          <a:solidFill>
            <a:schemeClr val="bg2"/>
          </a:solidFill>
          <a:ln w="12700">
            <a:noFill/>
            <a:round/>
            <a:headEnd/>
            <a:tailEnd/>
          </a:ln>
          <a:effectLst>
            <a:outerShdw dist="113592" dir="17793903"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Edu., Econ., Rec.</a:t>
            </a:r>
          </a:p>
        </p:txBody>
      </p:sp>
      <p:sp>
        <p:nvSpPr>
          <p:cNvPr id="670725" name="Oval 5"/>
          <p:cNvSpPr>
            <a:spLocks noChangeArrowheads="1"/>
          </p:cNvSpPr>
          <p:nvPr/>
        </p:nvSpPr>
        <p:spPr bwMode="blackWhite">
          <a:xfrm>
            <a:off x="254000" y="3521075"/>
            <a:ext cx="2090738" cy="896938"/>
          </a:xfrm>
          <a:prstGeom prst="ellipse">
            <a:avLst/>
          </a:prstGeom>
          <a:solidFill>
            <a:schemeClr val="bg2"/>
          </a:solidFill>
          <a:ln w="12700">
            <a:noFill/>
            <a:round/>
            <a:headEnd/>
            <a:tailEnd/>
          </a:ln>
          <a:effectLst>
            <a:outerShdw dist="117088" dir="18636078"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Family Disruption/</a:t>
            </a:r>
          </a:p>
          <a:p>
            <a:pPr algn="ctr" defTabSz="854075" eaLnBrk="0" hangingPunct="0">
              <a:lnSpc>
                <a:spcPct val="85000"/>
              </a:lnSpc>
              <a:defRPr/>
            </a:pPr>
            <a:r>
              <a:rPr lang="en-US" sz="1700" b="1" dirty="0">
                <a:solidFill>
                  <a:srgbClr val="CCECFF"/>
                </a:solidFill>
                <a:latin typeface="Arial" charset="0"/>
              </a:rPr>
              <a:t>Domestic Violence</a:t>
            </a:r>
          </a:p>
        </p:txBody>
      </p:sp>
      <p:sp>
        <p:nvSpPr>
          <p:cNvPr id="670726" name="Oval 6"/>
          <p:cNvSpPr>
            <a:spLocks noChangeArrowheads="1"/>
          </p:cNvSpPr>
          <p:nvPr/>
        </p:nvSpPr>
        <p:spPr bwMode="blackWhite">
          <a:xfrm>
            <a:off x="6604000" y="2309813"/>
            <a:ext cx="2157413" cy="576262"/>
          </a:xfrm>
          <a:prstGeom prst="ellipse">
            <a:avLst/>
          </a:prstGeom>
          <a:solidFill>
            <a:schemeClr val="bg2"/>
          </a:solidFill>
          <a:ln w="12700">
            <a:noFill/>
            <a:round/>
            <a:headEnd/>
            <a:tailEnd/>
          </a:ln>
          <a:effectLst>
            <a:outerShdw dist="102391" dir="17984693"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Impulsiveness</a:t>
            </a:r>
          </a:p>
        </p:txBody>
      </p:sp>
      <p:sp>
        <p:nvSpPr>
          <p:cNvPr id="670727" name="Oval 7"/>
          <p:cNvSpPr>
            <a:spLocks noChangeArrowheads="1"/>
          </p:cNvSpPr>
          <p:nvPr/>
        </p:nvSpPr>
        <p:spPr bwMode="blackWhite">
          <a:xfrm>
            <a:off x="0" y="4560888"/>
            <a:ext cx="2919413" cy="717550"/>
          </a:xfrm>
          <a:prstGeom prst="ellipse">
            <a:avLst/>
          </a:prstGeom>
          <a:solidFill>
            <a:schemeClr val="bg2"/>
          </a:solidFill>
          <a:ln w="12700">
            <a:noFill/>
            <a:round/>
            <a:headEnd/>
            <a:tailEnd/>
          </a:ln>
          <a:effectLst>
            <a:outerShdw dist="107763" dir="18900000"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Negative Boarding School</a:t>
            </a:r>
          </a:p>
        </p:txBody>
      </p:sp>
      <p:sp>
        <p:nvSpPr>
          <p:cNvPr id="670728" name="Oval 8"/>
          <p:cNvSpPr>
            <a:spLocks noChangeArrowheads="1"/>
          </p:cNvSpPr>
          <p:nvPr/>
        </p:nvSpPr>
        <p:spPr bwMode="blackWhite">
          <a:xfrm>
            <a:off x="6859588" y="3059113"/>
            <a:ext cx="2030412" cy="520700"/>
          </a:xfrm>
          <a:prstGeom prst="ellipse">
            <a:avLst/>
          </a:prstGeom>
          <a:solidFill>
            <a:schemeClr val="bg2"/>
          </a:solidFill>
          <a:ln w="12700">
            <a:noFill/>
            <a:round/>
            <a:headEnd/>
            <a:tailEnd/>
          </a:ln>
          <a:effectLst>
            <a:outerShdw dist="102391" dir="17984693"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Hopelessness</a:t>
            </a:r>
          </a:p>
        </p:txBody>
      </p:sp>
      <p:sp>
        <p:nvSpPr>
          <p:cNvPr id="670729" name="Oval 9"/>
          <p:cNvSpPr>
            <a:spLocks noChangeArrowheads="1"/>
          </p:cNvSpPr>
          <p:nvPr/>
        </p:nvSpPr>
        <p:spPr bwMode="blackWhite">
          <a:xfrm>
            <a:off x="1970088" y="5311775"/>
            <a:ext cx="1924050" cy="738188"/>
          </a:xfrm>
          <a:prstGeom prst="ellipse">
            <a:avLst/>
          </a:prstGeom>
          <a:solidFill>
            <a:schemeClr val="bg2"/>
          </a:solidFill>
          <a:ln w="12700">
            <a:noFill/>
            <a:round/>
            <a:headEnd/>
            <a:tailEnd/>
          </a:ln>
          <a:effectLst>
            <a:outerShdw dist="127000" dir="18412194"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Historical Trauma</a:t>
            </a:r>
          </a:p>
        </p:txBody>
      </p:sp>
      <p:sp>
        <p:nvSpPr>
          <p:cNvPr id="670730" name="Oval 10"/>
          <p:cNvSpPr>
            <a:spLocks noChangeArrowheads="1"/>
          </p:cNvSpPr>
          <p:nvPr/>
        </p:nvSpPr>
        <p:spPr bwMode="blackWhite">
          <a:xfrm>
            <a:off x="6921500" y="3752850"/>
            <a:ext cx="1714500" cy="704850"/>
          </a:xfrm>
          <a:prstGeom prst="ellipse">
            <a:avLst/>
          </a:prstGeom>
          <a:solidFill>
            <a:schemeClr val="bg2"/>
          </a:solidFill>
          <a:ln w="12700">
            <a:noFill/>
            <a:round/>
            <a:headEnd/>
            <a:tailEnd/>
          </a:ln>
          <a:effectLst>
            <a:outerShdw dist="125080" dir="17637749"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Family History</a:t>
            </a:r>
          </a:p>
        </p:txBody>
      </p:sp>
      <p:sp>
        <p:nvSpPr>
          <p:cNvPr id="670731" name="Oval 11"/>
          <p:cNvSpPr>
            <a:spLocks noChangeArrowheads="1"/>
          </p:cNvSpPr>
          <p:nvPr/>
        </p:nvSpPr>
        <p:spPr bwMode="blackWhite">
          <a:xfrm>
            <a:off x="4064000" y="5426075"/>
            <a:ext cx="2382838" cy="809625"/>
          </a:xfrm>
          <a:prstGeom prst="ellipse">
            <a:avLst/>
          </a:prstGeom>
          <a:solidFill>
            <a:schemeClr val="bg2"/>
          </a:solidFill>
          <a:ln w="12700">
            <a:noFill/>
            <a:round/>
            <a:headEnd/>
            <a:tailEnd/>
          </a:ln>
          <a:effectLst>
            <a:outerShdw dist="137372" dir="18221404"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Suicidal</a:t>
            </a:r>
          </a:p>
          <a:p>
            <a:pPr algn="ctr" defTabSz="854075" eaLnBrk="0" hangingPunct="0">
              <a:lnSpc>
                <a:spcPct val="85000"/>
              </a:lnSpc>
              <a:defRPr/>
            </a:pPr>
            <a:r>
              <a:rPr lang="en-US" sz="1700" b="1" dirty="0">
                <a:solidFill>
                  <a:srgbClr val="CCECFF"/>
                </a:solidFill>
                <a:latin typeface="Arial" charset="0"/>
              </a:rPr>
              <a:t>Behavior</a:t>
            </a:r>
          </a:p>
        </p:txBody>
      </p:sp>
      <p:sp>
        <p:nvSpPr>
          <p:cNvPr id="670732" name="Oval 12"/>
          <p:cNvSpPr>
            <a:spLocks noChangeArrowheads="1"/>
          </p:cNvSpPr>
          <p:nvPr/>
        </p:nvSpPr>
        <p:spPr bwMode="blackWhite">
          <a:xfrm>
            <a:off x="1079500" y="1731963"/>
            <a:ext cx="2474913" cy="692150"/>
          </a:xfrm>
          <a:prstGeom prst="ellipse">
            <a:avLst/>
          </a:prstGeom>
          <a:solidFill>
            <a:schemeClr val="bg2"/>
          </a:solidFill>
          <a:ln w="12700">
            <a:noFill/>
            <a:round/>
            <a:headEnd/>
            <a:tailEnd/>
          </a:ln>
          <a:effectLst>
            <a:outerShdw dist="125080" dir="17637749"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Cultural Distress</a:t>
            </a:r>
          </a:p>
        </p:txBody>
      </p:sp>
      <p:sp>
        <p:nvSpPr>
          <p:cNvPr id="670733" name="Oval 13"/>
          <p:cNvSpPr>
            <a:spLocks noChangeArrowheads="1"/>
          </p:cNvSpPr>
          <p:nvPr/>
        </p:nvSpPr>
        <p:spPr bwMode="blackWhite">
          <a:xfrm>
            <a:off x="3048000" y="1039813"/>
            <a:ext cx="2794000" cy="808037"/>
          </a:xfrm>
          <a:prstGeom prst="ellipse">
            <a:avLst/>
          </a:prstGeom>
          <a:solidFill>
            <a:schemeClr val="bg2"/>
          </a:solidFill>
          <a:ln w="12700">
            <a:noFill/>
            <a:round/>
            <a:headEnd/>
            <a:tailEnd/>
          </a:ln>
          <a:effectLst>
            <a:outerShdw dist="148650" dir="17398986"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Psychiatric Illness</a:t>
            </a:r>
            <a:br>
              <a:rPr lang="en-US" sz="1700" b="1" dirty="0">
                <a:solidFill>
                  <a:srgbClr val="CCECFF"/>
                </a:solidFill>
                <a:latin typeface="Arial" charset="0"/>
              </a:rPr>
            </a:br>
            <a:r>
              <a:rPr lang="en-US" sz="1700" b="1" dirty="0">
                <a:solidFill>
                  <a:srgbClr val="CCECFF"/>
                </a:solidFill>
                <a:latin typeface="Arial" charset="0"/>
              </a:rPr>
              <a:t>&amp; Stigma</a:t>
            </a:r>
          </a:p>
        </p:txBody>
      </p:sp>
      <p:sp>
        <p:nvSpPr>
          <p:cNvPr id="670734" name="Oval 14"/>
          <p:cNvSpPr>
            <a:spLocks noChangeArrowheads="1"/>
          </p:cNvSpPr>
          <p:nvPr/>
        </p:nvSpPr>
        <p:spPr bwMode="blackWhite">
          <a:xfrm>
            <a:off x="5907088" y="4676775"/>
            <a:ext cx="3236912" cy="865188"/>
          </a:xfrm>
          <a:prstGeom prst="ellipse">
            <a:avLst/>
          </a:prstGeom>
          <a:solidFill>
            <a:schemeClr val="bg2"/>
          </a:solidFill>
          <a:ln w="12700">
            <a:noFill/>
            <a:round/>
            <a:headEnd/>
            <a:tailEnd/>
          </a:ln>
          <a:effectLst>
            <a:outerShdw dist="136783" dir="17508085"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Psychodynamics/</a:t>
            </a:r>
          </a:p>
          <a:p>
            <a:pPr algn="ctr" defTabSz="854075" eaLnBrk="0" hangingPunct="0">
              <a:lnSpc>
                <a:spcPct val="85000"/>
              </a:lnSpc>
              <a:defRPr/>
            </a:pPr>
            <a:r>
              <a:rPr lang="en-US" sz="1700" b="1" dirty="0">
                <a:solidFill>
                  <a:srgbClr val="CCECFF"/>
                </a:solidFill>
                <a:latin typeface="Arial" charset="0"/>
              </a:rPr>
              <a:t>Psychological Vulnerability</a:t>
            </a:r>
          </a:p>
        </p:txBody>
      </p:sp>
      <p:sp>
        <p:nvSpPr>
          <p:cNvPr id="670735" name="Oval 15"/>
          <p:cNvSpPr>
            <a:spLocks noChangeArrowheads="1"/>
          </p:cNvSpPr>
          <p:nvPr/>
        </p:nvSpPr>
        <p:spPr bwMode="blackWhite">
          <a:xfrm>
            <a:off x="254000" y="2597150"/>
            <a:ext cx="2179638" cy="773113"/>
          </a:xfrm>
          <a:prstGeom prst="ellipse">
            <a:avLst/>
          </a:prstGeom>
          <a:solidFill>
            <a:schemeClr val="bg2"/>
          </a:solidFill>
          <a:ln w="12700">
            <a:noFill/>
            <a:round/>
            <a:headEnd/>
            <a:tailEnd/>
          </a:ln>
          <a:effectLst>
            <a:outerShdw dist="137372" dir="18221404"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a:solidFill>
                  <a:srgbClr val="CCECFF"/>
                </a:solidFill>
                <a:latin typeface="Arial" charset="0"/>
              </a:rPr>
              <a:t>Substance </a:t>
            </a:r>
            <a:br>
              <a:rPr lang="en-US" sz="1700" b="1" dirty="0">
                <a:solidFill>
                  <a:srgbClr val="CCECFF"/>
                </a:solidFill>
                <a:latin typeface="Arial" charset="0"/>
              </a:rPr>
            </a:br>
            <a:r>
              <a:rPr lang="en-US" sz="1700" b="1" dirty="0">
                <a:solidFill>
                  <a:srgbClr val="CCECFF"/>
                </a:solidFill>
                <a:latin typeface="Arial" charset="0"/>
              </a:rPr>
              <a:t>Use/Abuse</a:t>
            </a:r>
          </a:p>
        </p:txBody>
      </p:sp>
      <p:sp>
        <p:nvSpPr>
          <p:cNvPr id="70673" name="Oval 16"/>
          <p:cNvSpPr>
            <a:spLocks noChangeArrowheads="1"/>
          </p:cNvSpPr>
          <p:nvPr/>
        </p:nvSpPr>
        <p:spPr bwMode="auto">
          <a:xfrm>
            <a:off x="3683000" y="3001963"/>
            <a:ext cx="1778000" cy="1501775"/>
          </a:xfrm>
          <a:prstGeom prst="ellipse">
            <a:avLst/>
          </a:prstGeom>
          <a:solidFill>
            <a:srgbClr val="CCFFFF"/>
          </a:solidFill>
          <a:ln w="9525">
            <a:noFill/>
            <a:round/>
            <a:headEnd/>
            <a:tailEnd/>
          </a:ln>
        </p:spPr>
        <p:txBody>
          <a:bodyPr wrap="none" lIns="98806" tIns="49403" rIns="98806" bIns="49403" anchor="ctr"/>
          <a:lstStyle/>
          <a:p>
            <a:endParaRPr lang="en-US"/>
          </a:p>
        </p:txBody>
      </p:sp>
      <p:sp>
        <p:nvSpPr>
          <p:cNvPr id="70674" name="Text Box 17"/>
          <p:cNvSpPr txBox="1">
            <a:spLocks noChangeArrowheads="1"/>
          </p:cNvSpPr>
          <p:nvPr/>
        </p:nvSpPr>
        <p:spPr bwMode="auto">
          <a:xfrm>
            <a:off x="3657600" y="3521075"/>
            <a:ext cx="1981200" cy="517525"/>
          </a:xfrm>
          <a:prstGeom prst="rect">
            <a:avLst/>
          </a:prstGeom>
          <a:noFill/>
          <a:ln w="9525">
            <a:noFill/>
            <a:miter lim="800000"/>
            <a:headEnd/>
            <a:tailEnd/>
          </a:ln>
        </p:spPr>
        <p:txBody>
          <a:bodyPr lIns="78956" tIns="39478" rIns="78956" bIns="39478">
            <a:spAutoFit/>
          </a:bodyPr>
          <a:lstStyle/>
          <a:p>
            <a:pPr defTabSz="730250" eaLnBrk="0" hangingPunct="0">
              <a:lnSpc>
                <a:spcPct val="90000"/>
              </a:lnSpc>
              <a:spcBef>
                <a:spcPct val="50000"/>
              </a:spcBef>
              <a:buSzPct val="100000"/>
            </a:pPr>
            <a:r>
              <a:rPr lang="en-US" sz="3200">
                <a:solidFill>
                  <a:srgbClr val="FF3300"/>
                </a:solidFill>
                <a:latin typeface="Papyrus" pitchFamily="66" charset="0"/>
              </a:rPr>
              <a:t>Individual</a:t>
            </a:r>
          </a:p>
        </p:txBody>
      </p:sp>
      <p:sp>
        <p:nvSpPr>
          <p:cNvPr id="70675" name="Line 18"/>
          <p:cNvSpPr>
            <a:spLocks noChangeShapeType="1"/>
          </p:cNvSpPr>
          <p:nvPr/>
        </p:nvSpPr>
        <p:spPr bwMode="auto">
          <a:xfrm>
            <a:off x="4508500" y="1847850"/>
            <a:ext cx="0" cy="808038"/>
          </a:xfrm>
          <a:prstGeom prst="line">
            <a:avLst/>
          </a:prstGeom>
          <a:noFill/>
          <a:ln w="28575">
            <a:solidFill>
              <a:srgbClr val="CCECFF"/>
            </a:solidFill>
            <a:round/>
            <a:headEnd/>
            <a:tailEnd/>
          </a:ln>
        </p:spPr>
        <p:txBody>
          <a:bodyPr lIns="98806" tIns="49403" rIns="98806" bIns="49403"/>
          <a:lstStyle/>
          <a:p>
            <a:endParaRPr lang="en-US"/>
          </a:p>
        </p:txBody>
      </p:sp>
      <p:sp>
        <p:nvSpPr>
          <p:cNvPr id="70676" name="Line 19"/>
          <p:cNvSpPr>
            <a:spLocks noChangeShapeType="1"/>
          </p:cNvSpPr>
          <p:nvPr/>
        </p:nvSpPr>
        <p:spPr bwMode="auto">
          <a:xfrm flipH="1">
            <a:off x="5778500" y="2771775"/>
            <a:ext cx="952500" cy="635000"/>
          </a:xfrm>
          <a:prstGeom prst="line">
            <a:avLst/>
          </a:prstGeom>
          <a:noFill/>
          <a:ln w="28575">
            <a:solidFill>
              <a:srgbClr val="CCECFF"/>
            </a:solidFill>
            <a:round/>
            <a:headEnd/>
            <a:tailEnd/>
          </a:ln>
        </p:spPr>
        <p:txBody>
          <a:bodyPr lIns="98806" tIns="49403" rIns="98806" bIns="49403"/>
          <a:lstStyle/>
          <a:p>
            <a:endParaRPr lang="en-US"/>
          </a:p>
        </p:txBody>
      </p:sp>
      <p:sp>
        <p:nvSpPr>
          <p:cNvPr id="70677" name="Line 20"/>
          <p:cNvSpPr>
            <a:spLocks noChangeShapeType="1"/>
          </p:cNvSpPr>
          <p:nvPr/>
        </p:nvSpPr>
        <p:spPr bwMode="auto">
          <a:xfrm flipH="1">
            <a:off x="5842000" y="3463925"/>
            <a:ext cx="1143000" cy="346075"/>
          </a:xfrm>
          <a:prstGeom prst="line">
            <a:avLst/>
          </a:prstGeom>
          <a:noFill/>
          <a:ln w="28575">
            <a:solidFill>
              <a:srgbClr val="CCECFF"/>
            </a:solidFill>
            <a:round/>
            <a:headEnd/>
            <a:tailEnd/>
          </a:ln>
        </p:spPr>
        <p:txBody>
          <a:bodyPr lIns="98806" tIns="49403" rIns="98806" bIns="49403"/>
          <a:lstStyle/>
          <a:p>
            <a:endParaRPr lang="en-US"/>
          </a:p>
        </p:txBody>
      </p:sp>
      <p:sp>
        <p:nvSpPr>
          <p:cNvPr id="70678" name="Line 21"/>
          <p:cNvSpPr>
            <a:spLocks noChangeShapeType="1"/>
          </p:cNvSpPr>
          <p:nvPr/>
        </p:nvSpPr>
        <p:spPr bwMode="auto">
          <a:xfrm flipH="1">
            <a:off x="5778500" y="4041775"/>
            <a:ext cx="1143000" cy="0"/>
          </a:xfrm>
          <a:prstGeom prst="line">
            <a:avLst/>
          </a:prstGeom>
          <a:noFill/>
          <a:ln w="28575">
            <a:solidFill>
              <a:srgbClr val="CCECFF"/>
            </a:solidFill>
            <a:round/>
            <a:headEnd/>
            <a:tailEnd/>
          </a:ln>
        </p:spPr>
        <p:txBody>
          <a:bodyPr lIns="98806" tIns="49403" rIns="98806" bIns="49403"/>
          <a:lstStyle/>
          <a:p>
            <a:endParaRPr lang="en-US"/>
          </a:p>
        </p:txBody>
      </p:sp>
      <p:sp>
        <p:nvSpPr>
          <p:cNvPr id="70679" name="Line 22"/>
          <p:cNvSpPr>
            <a:spLocks noChangeShapeType="1"/>
          </p:cNvSpPr>
          <p:nvPr/>
        </p:nvSpPr>
        <p:spPr bwMode="auto">
          <a:xfrm flipH="1" flipV="1">
            <a:off x="5524500" y="4503738"/>
            <a:ext cx="508000" cy="346075"/>
          </a:xfrm>
          <a:prstGeom prst="line">
            <a:avLst/>
          </a:prstGeom>
          <a:noFill/>
          <a:ln w="28575">
            <a:solidFill>
              <a:srgbClr val="CCECFF"/>
            </a:solidFill>
            <a:round/>
            <a:headEnd/>
            <a:tailEnd/>
          </a:ln>
        </p:spPr>
        <p:txBody>
          <a:bodyPr lIns="98806" tIns="49403" rIns="98806" bIns="49403"/>
          <a:lstStyle/>
          <a:p>
            <a:endParaRPr lang="en-US"/>
          </a:p>
        </p:txBody>
      </p:sp>
      <p:sp>
        <p:nvSpPr>
          <p:cNvPr id="70680" name="Line 23"/>
          <p:cNvSpPr>
            <a:spLocks noChangeShapeType="1"/>
          </p:cNvSpPr>
          <p:nvPr/>
        </p:nvSpPr>
        <p:spPr bwMode="auto">
          <a:xfrm flipV="1">
            <a:off x="3429000" y="4733925"/>
            <a:ext cx="508000" cy="461963"/>
          </a:xfrm>
          <a:prstGeom prst="line">
            <a:avLst/>
          </a:prstGeom>
          <a:noFill/>
          <a:ln w="28575">
            <a:solidFill>
              <a:srgbClr val="CCECFF"/>
            </a:solidFill>
            <a:round/>
            <a:headEnd/>
            <a:tailEnd/>
          </a:ln>
        </p:spPr>
        <p:txBody>
          <a:bodyPr lIns="98806" tIns="49403" rIns="98806" bIns="49403"/>
          <a:lstStyle/>
          <a:p>
            <a:endParaRPr lang="en-US"/>
          </a:p>
        </p:txBody>
      </p:sp>
      <p:sp>
        <p:nvSpPr>
          <p:cNvPr id="70681" name="Line 24"/>
          <p:cNvSpPr>
            <a:spLocks noChangeShapeType="1"/>
          </p:cNvSpPr>
          <p:nvPr/>
        </p:nvSpPr>
        <p:spPr bwMode="auto">
          <a:xfrm flipV="1">
            <a:off x="2743200" y="4271963"/>
            <a:ext cx="685800" cy="300037"/>
          </a:xfrm>
          <a:prstGeom prst="line">
            <a:avLst/>
          </a:prstGeom>
          <a:noFill/>
          <a:ln w="28575">
            <a:solidFill>
              <a:srgbClr val="CCECFF"/>
            </a:solidFill>
            <a:round/>
            <a:headEnd/>
            <a:tailEnd/>
          </a:ln>
        </p:spPr>
        <p:txBody>
          <a:bodyPr lIns="98806" tIns="49403" rIns="98806" bIns="49403"/>
          <a:lstStyle/>
          <a:p>
            <a:endParaRPr lang="en-US"/>
          </a:p>
        </p:txBody>
      </p:sp>
      <p:sp>
        <p:nvSpPr>
          <p:cNvPr id="70682" name="Line 25"/>
          <p:cNvSpPr>
            <a:spLocks noChangeShapeType="1"/>
          </p:cNvSpPr>
          <p:nvPr/>
        </p:nvSpPr>
        <p:spPr bwMode="auto">
          <a:xfrm>
            <a:off x="2476500" y="3868738"/>
            <a:ext cx="760413" cy="0"/>
          </a:xfrm>
          <a:prstGeom prst="line">
            <a:avLst/>
          </a:prstGeom>
          <a:noFill/>
          <a:ln w="28575">
            <a:solidFill>
              <a:srgbClr val="CCECFF"/>
            </a:solidFill>
            <a:round/>
            <a:headEnd/>
            <a:tailEnd/>
          </a:ln>
        </p:spPr>
        <p:txBody>
          <a:bodyPr lIns="98806" tIns="49403" rIns="98806" bIns="49403"/>
          <a:lstStyle/>
          <a:p>
            <a:endParaRPr lang="en-US"/>
          </a:p>
        </p:txBody>
      </p:sp>
      <p:sp>
        <p:nvSpPr>
          <p:cNvPr id="70683" name="Line 26"/>
          <p:cNvSpPr>
            <a:spLocks noChangeShapeType="1"/>
          </p:cNvSpPr>
          <p:nvPr/>
        </p:nvSpPr>
        <p:spPr bwMode="auto">
          <a:xfrm>
            <a:off x="2438400" y="3048000"/>
            <a:ext cx="863600" cy="242888"/>
          </a:xfrm>
          <a:prstGeom prst="line">
            <a:avLst/>
          </a:prstGeom>
          <a:noFill/>
          <a:ln w="28575">
            <a:solidFill>
              <a:srgbClr val="CCECFF"/>
            </a:solidFill>
            <a:round/>
            <a:headEnd/>
            <a:tailEnd/>
          </a:ln>
        </p:spPr>
        <p:txBody>
          <a:bodyPr lIns="98806" tIns="49403" rIns="98806" bIns="49403"/>
          <a:lstStyle/>
          <a:p>
            <a:endParaRPr lang="en-US"/>
          </a:p>
        </p:txBody>
      </p:sp>
      <p:sp>
        <p:nvSpPr>
          <p:cNvPr id="70684" name="Line 27"/>
          <p:cNvSpPr>
            <a:spLocks noChangeShapeType="1"/>
          </p:cNvSpPr>
          <p:nvPr/>
        </p:nvSpPr>
        <p:spPr bwMode="auto">
          <a:xfrm rot="-1032087">
            <a:off x="3302000" y="2251075"/>
            <a:ext cx="444500" cy="577850"/>
          </a:xfrm>
          <a:prstGeom prst="line">
            <a:avLst/>
          </a:prstGeom>
          <a:noFill/>
          <a:ln w="28575">
            <a:solidFill>
              <a:srgbClr val="CCECFF"/>
            </a:solidFill>
            <a:round/>
            <a:headEnd/>
            <a:tailEnd/>
          </a:ln>
        </p:spPr>
        <p:txBody>
          <a:bodyPr lIns="98806" tIns="49403" rIns="98806" bIns="49403"/>
          <a:lstStyle/>
          <a:p>
            <a:endParaRPr lang="en-US"/>
          </a:p>
        </p:txBody>
      </p:sp>
      <p:sp>
        <p:nvSpPr>
          <p:cNvPr id="70685" name="Line 28"/>
          <p:cNvSpPr>
            <a:spLocks noChangeShapeType="1"/>
          </p:cNvSpPr>
          <p:nvPr/>
        </p:nvSpPr>
        <p:spPr bwMode="auto">
          <a:xfrm>
            <a:off x="4826000" y="4849813"/>
            <a:ext cx="128588" cy="576262"/>
          </a:xfrm>
          <a:prstGeom prst="line">
            <a:avLst/>
          </a:prstGeom>
          <a:noFill/>
          <a:ln w="28575">
            <a:solidFill>
              <a:srgbClr val="CCECFF"/>
            </a:solidFill>
            <a:round/>
            <a:headEnd/>
            <a:tailEnd/>
          </a:ln>
        </p:spPr>
        <p:txBody>
          <a:bodyPr lIns="98806" tIns="49403" rIns="98806" bIns="49403"/>
          <a:lstStyle/>
          <a:p>
            <a:endParaRPr lang="en-US"/>
          </a:p>
        </p:txBody>
      </p:sp>
      <p:sp>
        <p:nvSpPr>
          <p:cNvPr id="70686" name="Line 29"/>
          <p:cNvSpPr>
            <a:spLocks noChangeShapeType="1"/>
          </p:cNvSpPr>
          <p:nvPr/>
        </p:nvSpPr>
        <p:spPr bwMode="auto">
          <a:xfrm flipH="1">
            <a:off x="5397500" y="2309813"/>
            <a:ext cx="444500" cy="635000"/>
          </a:xfrm>
          <a:prstGeom prst="line">
            <a:avLst/>
          </a:prstGeom>
          <a:noFill/>
          <a:ln w="28575">
            <a:solidFill>
              <a:srgbClr val="CCECFF"/>
            </a:solidFill>
            <a:round/>
            <a:headEnd/>
            <a:tailEnd/>
          </a:ln>
        </p:spPr>
        <p:txBody>
          <a:bodyPr lIns="98806" tIns="49403" rIns="98806" bIns="49403"/>
          <a:lstStyle/>
          <a:p>
            <a:endParaRPr lang="en-US"/>
          </a:p>
        </p:txBody>
      </p:sp>
      <p:sp>
        <p:nvSpPr>
          <p:cNvPr id="32" name="Oval 4"/>
          <p:cNvSpPr>
            <a:spLocks noChangeArrowheads="1"/>
          </p:cNvSpPr>
          <p:nvPr/>
        </p:nvSpPr>
        <p:spPr bwMode="blackWhite">
          <a:xfrm>
            <a:off x="7086600" y="914400"/>
            <a:ext cx="1841500" cy="660400"/>
          </a:xfrm>
          <a:prstGeom prst="ellipse">
            <a:avLst/>
          </a:prstGeom>
          <a:solidFill>
            <a:schemeClr val="bg2"/>
          </a:solidFill>
          <a:ln w="12700">
            <a:noFill/>
            <a:round/>
            <a:headEnd/>
            <a:tailEnd/>
          </a:ln>
          <a:effectLst>
            <a:outerShdw dist="113592" dir="17793903"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smtClean="0">
                <a:solidFill>
                  <a:srgbClr val="CCECFF"/>
                </a:solidFill>
                <a:latin typeface="Arial" charset="0"/>
              </a:rPr>
              <a:t>Opportunity</a:t>
            </a:r>
            <a:endParaRPr lang="en-US" sz="1700" b="1" dirty="0">
              <a:solidFill>
                <a:srgbClr val="CCECFF"/>
              </a:solidFill>
              <a:latin typeface="Arial" charset="0"/>
            </a:endParaRPr>
          </a:p>
        </p:txBody>
      </p:sp>
      <p:cxnSp>
        <p:nvCxnSpPr>
          <p:cNvPr id="34" name="Straight Connector 33"/>
          <p:cNvCxnSpPr>
            <a:stCxn id="32" idx="3"/>
          </p:cNvCxnSpPr>
          <p:nvPr/>
        </p:nvCxnSpPr>
        <p:spPr>
          <a:xfrm rot="5400000">
            <a:off x="7160385" y="1480502"/>
            <a:ext cx="198313" cy="1934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Oval 4"/>
          <p:cNvSpPr>
            <a:spLocks noChangeArrowheads="1"/>
          </p:cNvSpPr>
          <p:nvPr/>
        </p:nvSpPr>
        <p:spPr bwMode="blackWhite">
          <a:xfrm>
            <a:off x="304800" y="914400"/>
            <a:ext cx="1841500" cy="660400"/>
          </a:xfrm>
          <a:prstGeom prst="ellipse">
            <a:avLst/>
          </a:prstGeom>
          <a:solidFill>
            <a:schemeClr val="bg2"/>
          </a:solidFill>
          <a:ln w="12700">
            <a:noFill/>
            <a:round/>
            <a:headEnd/>
            <a:tailEnd/>
          </a:ln>
          <a:effectLst>
            <a:outerShdw dist="113592" dir="17793903" algn="ctr" rotWithShape="0">
              <a:srgbClr val="66FF33"/>
            </a:outerShdw>
          </a:effectLst>
        </p:spPr>
        <p:txBody>
          <a:bodyPr wrap="none" lIns="0" tIns="0" rIns="0" bIns="0" anchor="ctr" anchorCtr="1"/>
          <a:lstStyle/>
          <a:p>
            <a:pPr algn="ctr" defTabSz="854075" eaLnBrk="0" hangingPunct="0">
              <a:lnSpc>
                <a:spcPct val="85000"/>
              </a:lnSpc>
              <a:defRPr/>
            </a:pPr>
            <a:r>
              <a:rPr lang="en-US" sz="1700" b="1" dirty="0" smtClean="0">
                <a:solidFill>
                  <a:srgbClr val="CCECFF"/>
                </a:solidFill>
                <a:latin typeface="Arial" charset="0"/>
              </a:rPr>
              <a:t>Racism</a:t>
            </a:r>
            <a:endParaRPr lang="en-US" sz="1700" b="1" dirty="0">
              <a:solidFill>
                <a:srgbClr val="CCECFF"/>
              </a:solidFill>
              <a:latin typeface="Arial" charset="0"/>
            </a:endParaRPr>
          </a:p>
        </p:txBody>
      </p:sp>
      <p:cxnSp>
        <p:nvCxnSpPr>
          <p:cNvPr id="37" name="Straight Connector 36"/>
          <p:cNvCxnSpPr/>
          <p:nvPr/>
        </p:nvCxnSpPr>
        <p:spPr>
          <a:xfrm>
            <a:off x="1524000" y="1600200"/>
            <a:ext cx="152400" cy="76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219200"/>
          </a:xfrm>
        </p:spPr>
        <p:txBody>
          <a:bodyPr/>
          <a:lstStyle/>
          <a:p>
            <a:r>
              <a:rPr lang="en-US" dirty="0" smtClean="0">
                <a:solidFill>
                  <a:srgbClr val="C00000"/>
                </a:solidFill>
                <a:latin typeface="Papyrus" pitchFamily="66" charset="0"/>
              </a:rPr>
              <a:t>Specific Native  Scientist Disparity Concerns</a:t>
            </a:r>
            <a:r>
              <a:rPr lang="en-US" dirty="0" smtClean="0">
                <a:solidFill>
                  <a:srgbClr val="C00000"/>
                </a:solidFill>
                <a:latin typeface="Tempus Sans ITC" pitchFamily="82" charset="0"/>
              </a:rPr>
              <a:t/>
            </a:r>
            <a:br>
              <a:rPr lang="en-US" dirty="0" smtClean="0">
                <a:solidFill>
                  <a:srgbClr val="C00000"/>
                </a:solidFill>
                <a:latin typeface="Tempus Sans ITC" pitchFamily="82" charset="0"/>
              </a:rPr>
            </a:br>
            <a:endParaRPr lang="en-US" dirty="0"/>
          </a:p>
        </p:txBody>
      </p:sp>
      <p:sp>
        <p:nvSpPr>
          <p:cNvPr id="3" name="Content Placeholder 2"/>
          <p:cNvSpPr>
            <a:spLocks noGrp="1"/>
          </p:cNvSpPr>
          <p:nvPr>
            <p:ph sz="half" idx="1"/>
          </p:nvPr>
        </p:nvSpPr>
        <p:spPr/>
        <p:txBody>
          <a:bodyPr/>
          <a:lstStyle/>
          <a:p>
            <a:pPr>
              <a:spcBef>
                <a:spcPct val="50000"/>
              </a:spcBef>
              <a:buFont typeface="Arial" pitchFamily="34" charset="0"/>
              <a:buChar char="•"/>
            </a:pPr>
            <a:r>
              <a:rPr lang="en-US" sz="2000" dirty="0" smtClean="0">
                <a:solidFill>
                  <a:prstClr val="black"/>
                </a:solidFill>
                <a:latin typeface="Tahoma" pitchFamily="34" charset="0"/>
              </a:rPr>
              <a:t> &gt;50%</a:t>
            </a:r>
            <a:r>
              <a:rPr lang="en-US" sz="2000" dirty="0" smtClean="0">
                <a:solidFill>
                  <a:prstClr val="black"/>
                </a:solidFill>
                <a:latin typeface="Arial" pitchFamily="34" charset="0"/>
                <a:cs typeface="Arial" pitchFamily="34" charset="0"/>
              </a:rPr>
              <a:t> Native Americans entering as college freshman will leave after their first year.</a:t>
            </a:r>
          </a:p>
          <a:p>
            <a:pPr>
              <a:spcBef>
                <a:spcPct val="50000"/>
              </a:spcBef>
              <a:buFont typeface="Arial" pitchFamily="34" charset="0"/>
              <a:buChar char="•"/>
            </a:pPr>
            <a:r>
              <a:rPr lang="en-US" sz="2000" dirty="0" smtClean="0">
                <a:solidFill>
                  <a:prstClr val="black"/>
                </a:solidFill>
                <a:latin typeface="Arial" pitchFamily="34" charset="0"/>
                <a:cs typeface="Arial" pitchFamily="34" charset="0"/>
              </a:rPr>
              <a:t> Native American retention rate is 15% below the national average.</a:t>
            </a:r>
          </a:p>
          <a:p>
            <a:pPr>
              <a:spcBef>
                <a:spcPct val="50000"/>
              </a:spcBef>
              <a:buFont typeface="Arial" pitchFamily="34" charset="0"/>
              <a:buChar char="•"/>
            </a:pPr>
            <a:r>
              <a:rPr lang="en-US" sz="2000" dirty="0" smtClean="0">
                <a:solidFill>
                  <a:prstClr val="black"/>
                </a:solidFill>
                <a:latin typeface="Arial" pitchFamily="34" charset="0"/>
                <a:cs typeface="Arial" pitchFamily="34" charset="0"/>
              </a:rPr>
              <a:t>About 20 will enter college and only 3 will graduate with a four-year degree</a:t>
            </a:r>
          </a:p>
          <a:p>
            <a:pPr>
              <a:spcBef>
                <a:spcPct val="50000"/>
              </a:spcBef>
            </a:pPr>
            <a:endParaRPr lang="en-US" sz="2000" dirty="0" smtClean="0">
              <a:solidFill>
                <a:prstClr val="black"/>
              </a:solidFill>
              <a:latin typeface="Arial" pitchFamily="34" charset="0"/>
              <a:cs typeface="Arial" pitchFamily="34" charset="0"/>
            </a:endParaRPr>
          </a:p>
          <a:p>
            <a:pPr>
              <a:spcBef>
                <a:spcPct val="50000"/>
              </a:spcBef>
              <a:buNone/>
            </a:pPr>
            <a:r>
              <a:rPr lang="en-US" sz="1600" dirty="0" smtClean="0">
                <a:solidFill>
                  <a:prstClr val="black"/>
                </a:solidFill>
                <a:latin typeface="Arial" pitchFamily="34" charset="0"/>
                <a:cs typeface="Arial" pitchFamily="34" charset="0"/>
              </a:rPr>
              <a:t>      Source: National Institute for Native Leadership in Higher Education, 2002 </a:t>
            </a:r>
          </a:p>
          <a:p>
            <a:endParaRPr lang="en-US" dirty="0"/>
          </a:p>
        </p:txBody>
      </p:sp>
      <p:sp>
        <p:nvSpPr>
          <p:cNvPr id="5" name="Slide Number Placeholder 4"/>
          <p:cNvSpPr>
            <a:spLocks noGrp="1"/>
          </p:cNvSpPr>
          <p:nvPr>
            <p:ph type="sldNum" sz="quarter" idx="12"/>
          </p:nvPr>
        </p:nvSpPr>
        <p:spPr/>
        <p:txBody>
          <a:bodyPr/>
          <a:lstStyle/>
          <a:p>
            <a:pPr>
              <a:defRPr/>
            </a:pPr>
            <a:fld id="{063E3565-7D86-4D22-8A0C-07F90B7A5800}" type="slidenum">
              <a:rPr lang="en-US" smtClean="0"/>
              <a:pPr>
                <a:defRPr/>
              </a:pPr>
              <a:t>16</a:t>
            </a:fld>
            <a:endParaRPr lang="en-US" dirty="0"/>
          </a:p>
        </p:txBody>
      </p:sp>
      <p:pic>
        <p:nvPicPr>
          <p:cNvPr id="6" name="Picture 5"/>
          <p:cNvPicPr>
            <a:picLocks noChangeAspect="1" noChangeArrowheads="1"/>
          </p:cNvPicPr>
          <p:nvPr/>
        </p:nvPicPr>
        <p:blipFill>
          <a:blip r:embed="rId3" cstate="screen"/>
          <a:srcRect/>
          <a:stretch>
            <a:fillRect/>
          </a:stretch>
        </p:blipFill>
        <p:spPr bwMode="auto">
          <a:xfrm>
            <a:off x="4495800" y="1676400"/>
            <a:ext cx="4419600" cy="3743043"/>
          </a:xfrm>
          <a:prstGeom prst="rect">
            <a:avLst/>
          </a:prstGeom>
          <a:noFill/>
          <a:ln w="9525">
            <a:noFill/>
            <a:miter lim="800000"/>
            <a:headEnd/>
            <a:tailEnd/>
          </a:ln>
          <a:effectLst/>
        </p:spPr>
      </p:pic>
      <p:sp>
        <p:nvSpPr>
          <p:cNvPr id="7" name="Text Placeholder 6"/>
          <p:cNvSpPr>
            <a:spLocks noGrp="1"/>
          </p:cNvSpPr>
          <p:nvPr>
            <p:ph type="body" sz="half" idx="2"/>
          </p:nvPr>
        </p:nvSpPr>
        <p:spPr>
          <a:xfrm>
            <a:off x="4495800" y="5410200"/>
            <a:ext cx="4419600" cy="715963"/>
          </a:xfrm>
          <a:prstGeom prst="rect">
            <a:avLst/>
          </a:prstGeom>
          <a:solidFill>
            <a:srgbClr val="3C0F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1800" b="1" dirty="0" smtClean="0"/>
              <a:t>Major Shortage of American Indian Health Professionals</a:t>
            </a: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86574DFD-821B-4E4C-980E-44312DD4E45B}" type="slidenum">
              <a:rPr lang="en-US" smtClean="0">
                <a:solidFill>
                  <a:prstClr val="black">
                    <a:tint val="75000"/>
                  </a:prstClr>
                </a:solidFill>
              </a:rPr>
              <a:pPr/>
              <a:t>17</a:t>
            </a:fld>
            <a:endParaRPr lang="en-US">
              <a:solidFill>
                <a:prstClr val="black">
                  <a:tint val="75000"/>
                </a:prstClr>
              </a:solidFill>
            </a:endParaRPr>
          </a:p>
        </p:txBody>
      </p:sp>
      <p:pic>
        <p:nvPicPr>
          <p:cNvPr id="190466" name="Picture 2" descr="C:\Users\walkerrd\Desktop\Active Files 2011\Harvard talk\screenshot1.png"/>
          <p:cNvPicPr>
            <a:picLocks noGrp="1" noChangeAspect="1" noChangeArrowheads="1"/>
          </p:cNvPicPr>
          <p:nvPr>
            <p:ph idx="1"/>
          </p:nvPr>
        </p:nvPicPr>
        <p:blipFill>
          <a:blip r:embed="rId3" cstate="screen"/>
          <a:srcRect/>
          <a:stretch>
            <a:fillRect/>
          </a:stretch>
        </p:blipFill>
        <p:spPr bwMode="auto">
          <a:xfrm>
            <a:off x="-1" y="0"/>
            <a:ext cx="9083833" cy="6705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Slide Number Placeholder 2"/>
          <p:cNvSpPr>
            <a:spLocks noGrp="1"/>
          </p:cNvSpPr>
          <p:nvPr>
            <p:ph type="sldNum" sz="quarter" idx="11"/>
          </p:nvPr>
        </p:nvSpPr>
        <p:spPr>
          <a:noFill/>
        </p:spPr>
        <p:txBody>
          <a:bodyPr/>
          <a:lstStyle/>
          <a:p>
            <a:fld id="{734346BA-894E-4819-9013-E35C985557FC}" type="slidenum">
              <a:rPr lang="en-US" smtClean="0"/>
              <a:pPr/>
              <a:t>18</a:t>
            </a:fld>
            <a:endParaRPr lang="en-US" smtClean="0"/>
          </a:p>
        </p:txBody>
      </p:sp>
      <p:pic>
        <p:nvPicPr>
          <p:cNvPr id="74755" name="Picture 2" descr="Fancydancer"/>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74756" name="Rectangle 0"/>
          <p:cNvSpPr>
            <a:spLocks noChangeArrowheads="1"/>
          </p:cNvSpPr>
          <p:nvPr/>
        </p:nvSpPr>
        <p:spPr bwMode="auto">
          <a:xfrm>
            <a:off x="2057400" y="0"/>
            <a:ext cx="4800600" cy="1066800"/>
          </a:xfrm>
          <a:prstGeom prst="rect">
            <a:avLst/>
          </a:prstGeom>
          <a:noFill/>
          <a:ln w="9525">
            <a:noFill/>
            <a:miter lim="800000"/>
            <a:headEnd/>
            <a:tailEnd/>
          </a:ln>
        </p:spPr>
        <p:txBody>
          <a:bodyPr wrap="none" anchor="ctr"/>
          <a:lstStyle/>
          <a:p>
            <a:pPr algn="ctr"/>
            <a:r>
              <a:rPr lang="en-US" sz="4400" b="1" dirty="0">
                <a:solidFill>
                  <a:srgbClr val="FF0000"/>
                </a:solidFill>
                <a:effectLst>
                  <a:outerShdw blurRad="38100" dist="38100" dir="2700000" algn="tl">
                    <a:srgbClr val="000000">
                      <a:alpha val="43137"/>
                    </a:srgbClr>
                  </a:outerShdw>
                </a:effectLst>
                <a:latin typeface="Papyrus" pitchFamily="66" charset="0"/>
              </a:rPr>
              <a:t>Models of Care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1"/>
          </p:nvPr>
        </p:nvSpPr>
        <p:spPr>
          <a:noFill/>
        </p:spPr>
        <p:txBody>
          <a:bodyPr/>
          <a:lstStyle/>
          <a:p>
            <a:fld id="{EBADE838-8036-47B1-BA8C-AFB4E817B67E}" type="slidenum">
              <a:rPr lang="en-US" smtClean="0"/>
              <a:pPr/>
              <a:t>19</a:t>
            </a:fld>
            <a:endParaRPr lang="en-US" smtClean="0"/>
          </a:p>
        </p:txBody>
      </p:sp>
      <p:pic>
        <p:nvPicPr>
          <p:cNvPr id="53251" name="Picture 2"/>
          <p:cNvPicPr>
            <a:picLocks noChangeAspect="1" noChangeArrowheads="1"/>
          </p:cNvPicPr>
          <p:nvPr/>
        </p:nvPicPr>
        <p:blipFill>
          <a:blip r:embed="rId3" cstate="screen"/>
          <a:srcRect/>
          <a:stretch>
            <a:fillRect/>
          </a:stretch>
        </p:blipFill>
        <p:spPr bwMode="auto">
          <a:xfrm>
            <a:off x="0" y="914400"/>
            <a:ext cx="9144000" cy="5267325"/>
          </a:xfrm>
          <a:prstGeom prst="rect">
            <a:avLst/>
          </a:prstGeom>
          <a:noFill/>
          <a:ln w="9525">
            <a:noFill/>
            <a:miter lim="800000"/>
            <a:headEnd/>
            <a:tailEnd/>
          </a:ln>
        </p:spPr>
      </p:pic>
      <p:sp>
        <p:nvSpPr>
          <p:cNvPr id="53252" name="Rectangle 3"/>
          <p:cNvSpPr>
            <a:spLocks noGrp="1" noChangeArrowheads="1"/>
          </p:cNvSpPr>
          <p:nvPr>
            <p:ph type="title"/>
          </p:nvPr>
        </p:nvSpPr>
        <p:spPr>
          <a:xfrm>
            <a:off x="609600" y="152400"/>
            <a:ext cx="7772400" cy="685800"/>
          </a:xfrm>
        </p:spPr>
        <p:txBody>
          <a:bodyPr/>
          <a:lstStyle/>
          <a:p>
            <a:pPr eaLnBrk="1" hangingPunct="1"/>
            <a:r>
              <a:rPr lang="en-US" b="1" dirty="0" smtClean="0"/>
              <a:t>One Sky Center Outreach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Slide Number Placeholder 2"/>
          <p:cNvSpPr>
            <a:spLocks noGrp="1"/>
          </p:cNvSpPr>
          <p:nvPr>
            <p:ph type="sldNum" sz="quarter" idx="11"/>
          </p:nvPr>
        </p:nvSpPr>
        <p:spPr>
          <a:noFill/>
        </p:spPr>
        <p:txBody>
          <a:bodyPr/>
          <a:lstStyle/>
          <a:p>
            <a:fld id="{224B03FD-77A3-4CC8-8874-E6BCE03FE07D}" type="slidenum">
              <a:rPr lang="en-US" smtClean="0"/>
              <a:pPr/>
              <a:t>2</a:t>
            </a:fld>
            <a:endParaRPr lang="en-US" smtClean="0"/>
          </a:p>
        </p:txBody>
      </p:sp>
      <p:sp>
        <p:nvSpPr>
          <p:cNvPr id="52227" name="Text Box 2"/>
          <p:cNvSpPr txBox="1">
            <a:spLocks noChangeArrowheads="1"/>
          </p:cNvSpPr>
          <p:nvPr/>
        </p:nvSpPr>
        <p:spPr bwMode="auto">
          <a:xfrm>
            <a:off x="1447800" y="1371600"/>
            <a:ext cx="6553200" cy="641350"/>
          </a:xfrm>
          <a:prstGeom prst="rect">
            <a:avLst/>
          </a:prstGeom>
          <a:noFill/>
          <a:ln w="9525">
            <a:noFill/>
            <a:miter lim="800000"/>
            <a:headEnd/>
            <a:tailEnd/>
          </a:ln>
        </p:spPr>
        <p:txBody>
          <a:bodyPr>
            <a:spAutoFit/>
          </a:bodyPr>
          <a:lstStyle/>
          <a:p>
            <a:pPr>
              <a:spcBef>
                <a:spcPct val="50000"/>
              </a:spcBef>
            </a:pPr>
            <a:endParaRPr lang="en-US" sz="3600">
              <a:solidFill>
                <a:srgbClr val="000000"/>
              </a:solidFill>
            </a:endParaRPr>
          </a:p>
        </p:txBody>
      </p:sp>
      <p:sp>
        <p:nvSpPr>
          <p:cNvPr id="52228" name="Text Box 3"/>
          <p:cNvSpPr txBox="1">
            <a:spLocks noChangeArrowheads="1"/>
          </p:cNvSpPr>
          <p:nvPr/>
        </p:nvSpPr>
        <p:spPr bwMode="auto">
          <a:xfrm>
            <a:off x="1905000" y="1905000"/>
            <a:ext cx="5029200" cy="641350"/>
          </a:xfrm>
          <a:prstGeom prst="rect">
            <a:avLst/>
          </a:prstGeom>
          <a:noFill/>
          <a:ln w="9525">
            <a:noFill/>
            <a:miter lim="800000"/>
            <a:headEnd/>
            <a:tailEnd/>
          </a:ln>
        </p:spPr>
        <p:txBody>
          <a:bodyPr>
            <a:spAutoFit/>
          </a:bodyPr>
          <a:lstStyle/>
          <a:p>
            <a:pPr>
              <a:spcBef>
                <a:spcPct val="50000"/>
              </a:spcBef>
            </a:pPr>
            <a:endParaRPr lang="en-US" sz="3600">
              <a:solidFill>
                <a:srgbClr val="000000"/>
              </a:solidFill>
            </a:endParaRPr>
          </a:p>
        </p:txBody>
      </p:sp>
      <p:sp>
        <p:nvSpPr>
          <p:cNvPr id="52229" name="Text Box 4"/>
          <p:cNvSpPr txBox="1">
            <a:spLocks noChangeArrowheads="1"/>
          </p:cNvSpPr>
          <p:nvPr/>
        </p:nvSpPr>
        <p:spPr bwMode="auto">
          <a:xfrm>
            <a:off x="1371600" y="1295400"/>
            <a:ext cx="6248400" cy="641350"/>
          </a:xfrm>
          <a:prstGeom prst="rect">
            <a:avLst/>
          </a:prstGeom>
          <a:noFill/>
          <a:ln w="9525">
            <a:noFill/>
            <a:miter lim="800000"/>
            <a:headEnd/>
            <a:tailEnd/>
          </a:ln>
        </p:spPr>
        <p:txBody>
          <a:bodyPr>
            <a:spAutoFit/>
          </a:bodyPr>
          <a:lstStyle/>
          <a:p>
            <a:pPr>
              <a:spcBef>
                <a:spcPct val="50000"/>
              </a:spcBef>
            </a:pPr>
            <a:endParaRPr lang="en-US" sz="3600">
              <a:solidFill>
                <a:srgbClr val="000000"/>
              </a:solidFill>
            </a:endParaRPr>
          </a:p>
        </p:txBody>
      </p:sp>
      <p:pic>
        <p:nvPicPr>
          <p:cNvPr id="52230" name="Picture 5" descr="OSC medicine wheel"/>
          <p:cNvPicPr>
            <a:picLocks noChangeAspect="1" noChangeArrowheads="1"/>
          </p:cNvPicPr>
          <p:nvPr/>
        </p:nvPicPr>
        <p:blipFill>
          <a:blip r:embed="rId3" cstate="screen"/>
          <a:srcRect/>
          <a:stretch>
            <a:fillRect/>
          </a:stretch>
        </p:blipFill>
        <p:spPr bwMode="auto">
          <a:xfrm>
            <a:off x="1981200" y="1295400"/>
            <a:ext cx="5181600" cy="5181600"/>
          </a:xfrm>
          <a:prstGeom prst="rect">
            <a:avLst/>
          </a:prstGeom>
          <a:solidFill>
            <a:schemeClr val="hlink"/>
          </a:solidFill>
          <a:ln w="9525">
            <a:noFill/>
            <a:miter lim="800000"/>
            <a:headEnd/>
            <a:tailEnd/>
          </a:ln>
        </p:spPr>
      </p:pic>
      <p:sp>
        <p:nvSpPr>
          <p:cNvPr id="52231" name="Oval 6"/>
          <p:cNvSpPr>
            <a:spLocks noChangeArrowheads="1"/>
          </p:cNvSpPr>
          <p:nvPr/>
        </p:nvSpPr>
        <p:spPr bwMode="auto">
          <a:xfrm>
            <a:off x="3733800" y="2971800"/>
            <a:ext cx="1447800" cy="1371600"/>
          </a:xfrm>
          <a:prstGeom prst="ellipse">
            <a:avLst/>
          </a:prstGeom>
          <a:solidFill>
            <a:srgbClr val="0000FF"/>
          </a:solidFill>
          <a:ln w="9525">
            <a:noFill/>
            <a:round/>
            <a:headEnd/>
            <a:tailEnd/>
          </a:ln>
        </p:spPr>
        <p:txBody>
          <a:bodyPr wrap="none" anchor="ctr"/>
          <a:lstStyle/>
          <a:p>
            <a:endParaRPr lang="en-US">
              <a:solidFill>
                <a:srgbClr val="000000"/>
              </a:solidFill>
            </a:endParaRPr>
          </a:p>
        </p:txBody>
      </p:sp>
      <p:sp>
        <p:nvSpPr>
          <p:cNvPr id="52232" name="Text Box 7"/>
          <p:cNvSpPr txBox="1">
            <a:spLocks noChangeArrowheads="1"/>
          </p:cNvSpPr>
          <p:nvPr/>
        </p:nvSpPr>
        <p:spPr bwMode="auto">
          <a:xfrm>
            <a:off x="3810000" y="3352800"/>
            <a:ext cx="1295400" cy="701675"/>
          </a:xfrm>
          <a:prstGeom prst="rect">
            <a:avLst/>
          </a:prstGeom>
          <a:noFill/>
          <a:ln w="9525">
            <a:noFill/>
            <a:miter lim="800000"/>
            <a:headEnd/>
            <a:tailEnd/>
          </a:ln>
        </p:spPr>
        <p:txBody>
          <a:bodyPr>
            <a:spAutoFit/>
          </a:bodyPr>
          <a:lstStyle/>
          <a:p>
            <a:pPr algn="ctr">
              <a:spcBef>
                <a:spcPct val="50000"/>
              </a:spcBef>
            </a:pPr>
            <a:r>
              <a:rPr lang="en-US" sz="2000" b="1" dirty="0">
                <a:solidFill>
                  <a:srgbClr val="FFFFFF"/>
                </a:solidFill>
                <a:latin typeface="Papyrus" pitchFamily="66" charset="0"/>
              </a:rPr>
              <a:t>One Sky Center</a:t>
            </a:r>
          </a:p>
        </p:txBody>
      </p:sp>
      <p:sp>
        <p:nvSpPr>
          <p:cNvPr id="52233" name="Oval 8"/>
          <p:cNvSpPr>
            <a:spLocks noChangeArrowheads="1"/>
          </p:cNvSpPr>
          <p:nvPr/>
        </p:nvSpPr>
        <p:spPr bwMode="auto">
          <a:xfrm>
            <a:off x="1447800" y="685800"/>
            <a:ext cx="6172200" cy="5943600"/>
          </a:xfrm>
          <a:prstGeom prst="ellipse">
            <a:avLst/>
          </a:prstGeom>
          <a:noFill/>
          <a:ln w="76200">
            <a:solidFill>
              <a:srgbClr val="333399"/>
            </a:solidFill>
            <a:round/>
            <a:headEnd/>
            <a:tailEnd/>
          </a:ln>
        </p:spPr>
        <p:txBody>
          <a:bodyPr wrap="none" anchor="ctr"/>
          <a:lstStyle/>
          <a:p>
            <a:endParaRPr lang="en-US">
              <a:solidFill>
                <a:srgbClr val="000000"/>
              </a:solidFill>
            </a:endParaRPr>
          </a:p>
        </p:txBody>
      </p:sp>
      <p:sp>
        <p:nvSpPr>
          <p:cNvPr id="52234" name="WordArt 9"/>
          <p:cNvSpPr>
            <a:spLocks noChangeArrowheads="1" noChangeShapeType="1" noTextEdit="1"/>
          </p:cNvSpPr>
          <p:nvPr/>
        </p:nvSpPr>
        <p:spPr bwMode="auto">
          <a:xfrm>
            <a:off x="2209800" y="1143000"/>
            <a:ext cx="4648200" cy="3429000"/>
          </a:xfrm>
          <a:prstGeom prst="rect">
            <a:avLst/>
          </a:prstGeom>
        </p:spPr>
        <p:txBody>
          <a:bodyPr spcFirstLastPara="1" wrap="none" fromWordArt="1">
            <a:prstTxWarp prst="textArchUp">
              <a:avLst>
                <a:gd name="adj" fmla="val 11940588"/>
              </a:avLst>
            </a:prstTxWarp>
          </a:bodyPr>
          <a:lstStyle/>
          <a:p>
            <a:pPr algn="ctr"/>
            <a:r>
              <a:rPr lang="en-US" kern="10">
                <a:ln w="9525">
                  <a:solidFill>
                    <a:srgbClr val="000000"/>
                  </a:solidFill>
                  <a:round/>
                  <a:headEnd/>
                  <a:tailEnd/>
                </a:ln>
                <a:solidFill>
                  <a:srgbClr val="000000"/>
                </a:solidFill>
                <a:latin typeface="Arial Black"/>
              </a:rPr>
              <a:t>Advisory Council / Steering Committee</a:t>
            </a:r>
          </a:p>
        </p:txBody>
      </p:sp>
      <p:sp>
        <p:nvSpPr>
          <p:cNvPr id="52235" name="WordArt 10"/>
          <p:cNvSpPr>
            <a:spLocks noChangeArrowheads="1" noChangeShapeType="1" noTextEdit="1"/>
          </p:cNvSpPr>
          <p:nvPr/>
        </p:nvSpPr>
        <p:spPr bwMode="auto">
          <a:xfrm>
            <a:off x="2286000" y="457200"/>
            <a:ext cx="4495800" cy="2209800"/>
          </a:xfrm>
          <a:prstGeom prst="rect">
            <a:avLst/>
          </a:prstGeom>
        </p:spPr>
        <p:txBody>
          <a:bodyPr spcFirstLastPara="1" wrap="none" fromWordArt="1">
            <a:prstTxWarp prst="textArchUp">
              <a:avLst>
                <a:gd name="adj" fmla="val 12191556"/>
              </a:avLst>
            </a:prstTxWarp>
          </a:bodyPr>
          <a:lstStyle/>
          <a:p>
            <a:pPr algn="ctr"/>
            <a:r>
              <a:rPr lang="en-US" sz="2000" kern="10">
                <a:ln w="9525">
                  <a:solidFill>
                    <a:srgbClr val="000000"/>
                  </a:solidFill>
                  <a:round/>
                  <a:headEnd/>
                  <a:tailEnd/>
                </a:ln>
                <a:solidFill>
                  <a:srgbClr val="000000"/>
                </a:solidFill>
                <a:latin typeface="Arial Black"/>
              </a:rPr>
              <a:t>Native Communities</a:t>
            </a:r>
          </a:p>
        </p:txBody>
      </p:sp>
      <p:sp>
        <p:nvSpPr>
          <p:cNvPr id="14" name="Rectangle 13"/>
          <p:cNvSpPr/>
          <p:nvPr/>
        </p:nvSpPr>
        <p:spPr>
          <a:xfrm>
            <a:off x="4876800" y="2667000"/>
            <a:ext cx="1371600" cy="304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4876800" y="4267200"/>
            <a:ext cx="1219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2819400" y="4343400"/>
            <a:ext cx="1371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2819400" y="4191000"/>
            <a:ext cx="1143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2895600" y="2667000"/>
            <a:ext cx="114300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4724400" y="2514600"/>
            <a:ext cx="2057400" cy="646113"/>
          </a:xfrm>
          <a:prstGeom prst="rect">
            <a:avLst/>
          </a:prstGeom>
          <a:noFill/>
        </p:spPr>
        <p:txBody>
          <a:bodyPr>
            <a:spAutoFit/>
          </a:bodyPr>
          <a:lstStyle/>
          <a:p>
            <a:pPr>
              <a:defRPr/>
            </a:pPr>
            <a:r>
              <a:rPr lang="en-US" b="1" dirty="0">
                <a:solidFill>
                  <a:schemeClr val="bg1"/>
                </a:solidFill>
                <a:latin typeface="+mn-lt"/>
              </a:rPr>
              <a:t>Opportunity, Research</a:t>
            </a:r>
          </a:p>
        </p:txBody>
      </p:sp>
      <p:sp>
        <p:nvSpPr>
          <p:cNvPr id="22" name="TextBox 21"/>
          <p:cNvSpPr txBox="1"/>
          <p:nvPr/>
        </p:nvSpPr>
        <p:spPr>
          <a:xfrm>
            <a:off x="4800600" y="4191000"/>
            <a:ext cx="1454150" cy="369888"/>
          </a:xfrm>
          <a:prstGeom prst="rect">
            <a:avLst/>
          </a:prstGeom>
          <a:noFill/>
        </p:spPr>
        <p:txBody>
          <a:bodyPr>
            <a:spAutoFit/>
          </a:bodyPr>
          <a:lstStyle/>
          <a:p>
            <a:pPr>
              <a:defRPr/>
            </a:pPr>
            <a:r>
              <a:rPr lang="en-US" b="1" dirty="0">
                <a:latin typeface="+mn-lt"/>
              </a:rPr>
              <a:t>Excellence</a:t>
            </a:r>
          </a:p>
        </p:txBody>
      </p:sp>
      <p:sp>
        <p:nvSpPr>
          <p:cNvPr id="23" name="TextBox 22"/>
          <p:cNvSpPr txBox="1"/>
          <p:nvPr/>
        </p:nvSpPr>
        <p:spPr>
          <a:xfrm>
            <a:off x="4800600" y="4495800"/>
            <a:ext cx="1416050" cy="646113"/>
          </a:xfrm>
          <a:prstGeom prst="rect">
            <a:avLst/>
          </a:prstGeom>
          <a:noFill/>
        </p:spPr>
        <p:txBody>
          <a:bodyPr wrap="none">
            <a:spAutoFit/>
          </a:bodyPr>
          <a:lstStyle/>
          <a:p>
            <a:pPr>
              <a:defRPr/>
            </a:pPr>
            <a:r>
              <a:rPr lang="en-US" b="1" dirty="0">
                <a:latin typeface="+mn-lt"/>
              </a:rPr>
              <a:t>Tribal </a:t>
            </a:r>
          </a:p>
          <a:p>
            <a:pPr>
              <a:defRPr/>
            </a:pPr>
            <a:r>
              <a:rPr lang="en-US" b="1" dirty="0">
                <a:latin typeface="+mn-lt"/>
              </a:rPr>
              <a:t>Leadership</a:t>
            </a:r>
          </a:p>
        </p:txBody>
      </p:sp>
      <p:sp>
        <p:nvSpPr>
          <p:cNvPr id="25" name="TextBox 24"/>
          <p:cNvSpPr txBox="1"/>
          <p:nvPr/>
        </p:nvSpPr>
        <p:spPr>
          <a:xfrm>
            <a:off x="2438400" y="3962400"/>
            <a:ext cx="2047875" cy="1200150"/>
          </a:xfrm>
          <a:prstGeom prst="rect">
            <a:avLst/>
          </a:prstGeom>
          <a:noFill/>
        </p:spPr>
        <p:txBody>
          <a:bodyPr>
            <a:spAutoFit/>
          </a:bodyPr>
          <a:lstStyle/>
          <a:p>
            <a:pPr>
              <a:defRPr/>
            </a:pPr>
            <a:r>
              <a:rPr lang="en-US" b="1" dirty="0">
                <a:latin typeface="+mn-lt"/>
              </a:rPr>
              <a:t>Training,</a:t>
            </a:r>
          </a:p>
          <a:p>
            <a:pPr>
              <a:defRPr/>
            </a:pPr>
            <a:r>
              <a:rPr lang="en-US" b="1" dirty="0">
                <a:latin typeface="+mn-lt"/>
              </a:rPr>
              <a:t>   Consultation,</a:t>
            </a:r>
          </a:p>
          <a:p>
            <a:pPr>
              <a:defRPr/>
            </a:pPr>
            <a:r>
              <a:rPr lang="en-US" b="1" dirty="0">
                <a:latin typeface="+mn-lt"/>
              </a:rPr>
              <a:t>     Technical</a:t>
            </a:r>
          </a:p>
          <a:p>
            <a:pPr>
              <a:defRPr/>
            </a:pPr>
            <a:r>
              <a:rPr lang="en-US" b="1" dirty="0">
                <a:latin typeface="+mn-lt"/>
              </a:rPr>
              <a:t>         Assistance</a:t>
            </a:r>
          </a:p>
        </p:txBody>
      </p:sp>
      <p:sp>
        <p:nvSpPr>
          <p:cNvPr id="26" name="TextBox 25"/>
          <p:cNvSpPr txBox="1"/>
          <p:nvPr/>
        </p:nvSpPr>
        <p:spPr>
          <a:xfrm>
            <a:off x="2743200" y="2514600"/>
            <a:ext cx="1300163" cy="369888"/>
          </a:xfrm>
          <a:prstGeom prst="rect">
            <a:avLst/>
          </a:prstGeom>
          <a:noFill/>
        </p:spPr>
        <p:txBody>
          <a:bodyPr wrap="none">
            <a:spAutoFit/>
          </a:bodyPr>
          <a:lstStyle/>
          <a:p>
            <a:pPr>
              <a:defRPr/>
            </a:pPr>
            <a:r>
              <a:rPr lang="en-US" b="1" dirty="0">
                <a:solidFill>
                  <a:schemeClr val="bg1"/>
                </a:solidFill>
                <a:latin typeface="+mn-lt"/>
              </a:rPr>
              <a:t>Education</a:t>
            </a:r>
          </a:p>
        </p:txBody>
      </p:sp>
      <p:sp>
        <p:nvSpPr>
          <p:cNvPr id="27" name="TextBox 26"/>
          <p:cNvSpPr txBox="1"/>
          <p:nvPr/>
        </p:nvSpPr>
        <p:spPr>
          <a:xfrm>
            <a:off x="2590800" y="2895600"/>
            <a:ext cx="1428750" cy="369888"/>
          </a:xfrm>
          <a:prstGeom prst="rect">
            <a:avLst/>
          </a:prstGeom>
          <a:noFill/>
        </p:spPr>
        <p:txBody>
          <a:bodyPr wrap="none">
            <a:spAutoFit/>
          </a:bodyPr>
          <a:lstStyle/>
          <a:p>
            <a:pPr>
              <a:defRPr/>
            </a:pPr>
            <a:r>
              <a:rPr lang="en-US" b="1" dirty="0">
                <a:solidFill>
                  <a:schemeClr val="bg1"/>
                </a:solidFill>
                <a:latin typeface="+mn-lt"/>
              </a:rPr>
              <a:t>Mentorship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10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ppt_x"/>
                                          </p:val>
                                        </p:tav>
                                        <p:tav tm="100000">
                                          <p:val>
                                            <p:strVal val="#ppt_x"/>
                                          </p:val>
                                        </p:tav>
                                      </p:tavLst>
                                    </p:anim>
                                    <p:anim calcmode="lin" valueType="num">
                                      <p:cBhvr additive="base">
                                        <p:cTn id="14"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additive="base">
                                        <p:cTn id="19" dur="10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5">
                                            <p:txEl>
                                              <p:pRg st="1" end="1"/>
                                            </p:txEl>
                                          </p:spTgt>
                                        </p:tgtEl>
                                        <p:attrNameLst>
                                          <p:attrName>style.visibility</p:attrName>
                                        </p:attrNameLst>
                                      </p:cBhvr>
                                      <p:to>
                                        <p:strVal val="visible"/>
                                      </p:to>
                                    </p:set>
                                    <p:anim calcmode="lin" valueType="num">
                                      <p:cBhvr additive="base">
                                        <p:cTn id="23" dur="1000" fill="hold"/>
                                        <p:tgtEl>
                                          <p:spTgt spid="25">
                                            <p:txEl>
                                              <p:pRg st="1" end="1"/>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5">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anim calcmode="lin" valueType="num">
                                      <p:cBhvr additive="base">
                                        <p:cTn id="27" dur="10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5">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anim calcmode="lin" valueType="num">
                                      <p:cBhvr additive="base">
                                        <p:cTn id="31" dur="1000" fill="hold"/>
                                        <p:tgtEl>
                                          <p:spTgt spid="25">
                                            <p:txEl>
                                              <p:pRg st="3" end="3"/>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 calcmode="lin" valueType="num">
                                      <p:cBhvr additive="base">
                                        <p:cTn id="37"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000" fill="hold"/>
                                        <p:tgtEl>
                                          <p:spTgt spid="23"/>
                                        </p:tgtEl>
                                        <p:attrNameLst>
                                          <p:attrName>ppt_x</p:attrName>
                                        </p:attrNameLst>
                                      </p:cBhvr>
                                      <p:tavLst>
                                        <p:tav tm="0">
                                          <p:val>
                                            <p:strVal val="#ppt_x"/>
                                          </p:val>
                                        </p:tav>
                                        <p:tav tm="100000">
                                          <p:val>
                                            <p:strVal val="#ppt_x"/>
                                          </p:val>
                                        </p:tav>
                                      </p:tavLst>
                                    </p:anim>
                                    <p:anim calcmode="lin" valueType="num">
                                      <p:cBhvr additive="base">
                                        <p:cTn id="44"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4294967295"/>
          </p:nvPr>
        </p:nvSpPr>
        <p:spPr>
          <a:xfrm>
            <a:off x="0" y="1600200"/>
            <a:ext cx="8229600" cy="4525963"/>
          </a:xfrm>
        </p:spPr>
        <p:txBody>
          <a:bodyPr/>
          <a:lstStyle/>
          <a:p>
            <a:endParaRPr lang="en-US" dirty="0" smtClean="0"/>
          </a:p>
          <a:p>
            <a:endParaRPr lang="en-US" dirty="0" smtClean="0"/>
          </a:p>
          <a:p>
            <a:endParaRPr lang="en-US" dirty="0" smtClean="0"/>
          </a:p>
          <a:p>
            <a:endParaRPr lang="en-US" dirty="0" smtClean="0"/>
          </a:p>
        </p:txBody>
      </p:sp>
      <p:sp>
        <p:nvSpPr>
          <p:cNvPr id="4" name="Oval 3"/>
          <p:cNvSpPr/>
          <p:nvPr/>
        </p:nvSpPr>
        <p:spPr>
          <a:xfrm>
            <a:off x="1600200" y="609600"/>
            <a:ext cx="1676400" cy="12192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effectLst>
                  <a:outerShdw blurRad="38100" dist="38100" dir="2700000" algn="tl">
                    <a:srgbClr val="000000">
                      <a:alpha val="43137"/>
                    </a:srgbClr>
                  </a:outerShdw>
                </a:effectLst>
              </a:rPr>
              <a:t>Practice (Service)</a:t>
            </a:r>
          </a:p>
        </p:txBody>
      </p:sp>
      <p:sp>
        <p:nvSpPr>
          <p:cNvPr id="5" name="Oval 4"/>
          <p:cNvSpPr/>
          <p:nvPr/>
        </p:nvSpPr>
        <p:spPr>
          <a:xfrm>
            <a:off x="3810000" y="228600"/>
            <a:ext cx="5181600" cy="601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smtClean="0">
                <a:solidFill>
                  <a:schemeClr val="tx1"/>
                </a:solidFill>
                <a:effectLst>
                  <a:outerShdw blurRad="38100" dist="38100" dir="2700000" algn="tl">
                    <a:srgbClr val="000000">
                      <a:alpha val="43137"/>
                    </a:srgbClr>
                  </a:outerShdw>
                </a:effectLst>
              </a:rPr>
              <a:t> </a:t>
            </a:r>
            <a:r>
              <a:rPr lang="en-US" sz="4000" dirty="0" smtClean="0">
                <a:solidFill>
                  <a:srgbClr val="C00000"/>
                </a:solidFill>
                <a:effectLst>
                  <a:outerShdw blurRad="38100" dist="38100" dir="2700000" algn="tl">
                    <a:srgbClr val="000000">
                      <a:alpha val="43137"/>
                    </a:srgbClr>
                  </a:outerShdw>
                </a:effectLst>
              </a:rPr>
              <a:t>Culture </a:t>
            </a:r>
            <a:r>
              <a:rPr lang="en-US" sz="4000" dirty="0">
                <a:solidFill>
                  <a:srgbClr val="C00000"/>
                </a:solidFill>
                <a:effectLst>
                  <a:outerShdw blurRad="38100" dist="38100" dir="2700000" algn="tl">
                    <a:srgbClr val="000000">
                      <a:alpha val="43137"/>
                    </a:srgbClr>
                  </a:outerShdw>
                </a:effectLst>
              </a:rPr>
              <a:t>Values</a:t>
            </a:r>
          </a:p>
          <a:p>
            <a:pPr>
              <a:buFont typeface="Wingdings" pitchFamily="2" charset="2"/>
              <a:buChar char="Ø"/>
              <a:defRPr/>
            </a:pPr>
            <a:r>
              <a:rPr lang="en-US" sz="2000" b="1" dirty="0" smtClean="0">
                <a:solidFill>
                  <a:schemeClr val="tx1"/>
                </a:solidFill>
              </a:rPr>
              <a:t>Philosophies</a:t>
            </a:r>
            <a:endParaRPr lang="en-US" sz="2000" b="1" dirty="0">
              <a:solidFill>
                <a:schemeClr val="tx1"/>
              </a:solidFill>
            </a:endParaRPr>
          </a:p>
          <a:p>
            <a:pPr>
              <a:buFont typeface="Wingdings" pitchFamily="2" charset="2"/>
              <a:buChar char="Ø"/>
              <a:defRPr/>
            </a:pPr>
            <a:r>
              <a:rPr lang="en-US" sz="2000" b="1" dirty="0">
                <a:solidFill>
                  <a:schemeClr val="tx1"/>
                </a:solidFill>
              </a:rPr>
              <a:t>Belief about causes of problems and </a:t>
            </a:r>
            <a:r>
              <a:rPr lang="en-US" sz="2000" b="1" dirty="0" smtClean="0">
                <a:solidFill>
                  <a:schemeClr val="tx1"/>
                </a:solidFill>
              </a:rPr>
              <a:t>solutions</a:t>
            </a:r>
            <a:endParaRPr lang="en-US" sz="2000" b="1" dirty="0">
              <a:solidFill>
                <a:schemeClr val="tx1"/>
              </a:solidFill>
            </a:endParaRPr>
          </a:p>
          <a:p>
            <a:pPr>
              <a:buFont typeface="Wingdings" pitchFamily="2" charset="2"/>
              <a:buChar char="Ø"/>
              <a:defRPr/>
            </a:pPr>
            <a:r>
              <a:rPr lang="en-US" sz="2000" b="1" dirty="0">
                <a:solidFill>
                  <a:schemeClr val="tx1"/>
                </a:solidFill>
              </a:rPr>
              <a:t>Local innovation, trial and </a:t>
            </a:r>
            <a:r>
              <a:rPr lang="en-US" sz="2000" b="1" dirty="0" smtClean="0">
                <a:solidFill>
                  <a:schemeClr val="tx1"/>
                </a:solidFill>
              </a:rPr>
              <a:t>error</a:t>
            </a:r>
            <a:endParaRPr lang="en-US" sz="2000" b="1" dirty="0">
              <a:solidFill>
                <a:schemeClr val="tx1"/>
              </a:solidFill>
            </a:endParaRPr>
          </a:p>
          <a:p>
            <a:pPr>
              <a:buFont typeface="Wingdings" pitchFamily="2" charset="2"/>
              <a:buChar char="Ø"/>
              <a:defRPr/>
            </a:pPr>
            <a:r>
              <a:rPr lang="en-US" sz="2000" b="1" dirty="0">
                <a:solidFill>
                  <a:schemeClr val="tx1"/>
                </a:solidFill>
              </a:rPr>
              <a:t>Medicinal use of wild plants and minerals</a:t>
            </a:r>
          </a:p>
          <a:p>
            <a:pPr>
              <a:buFont typeface="Wingdings" pitchFamily="2" charset="2"/>
              <a:buChar char="Ø"/>
              <a:defRPr/>
            </a:pPr>
            <a:r>
              <a:rPr lang="en-US" sz="2000" b="1" dirty="0" smtClean="0">
                <a:solidFill>
                  <a:schemeClr val="tx1"/>
                </a:solidFill>
              </a:rPr>
              <a:t>Healing </a:t>
            </a:r>
            <a:r>
              <a:rPr lang="en-US" sz="2000" b="1" dirty="0">
                <a:solidFill>
                  <a:schemeClr val="tx1"/>
                </a:solidFill>
              </a:rPr>
              <a:t>procedures</a:t>
            </a:r>
          </a:p>
          <a:p>
            <a:pPr>
              <a:buFont typeface="Wingdings" pitchFamily="2" charset="2"/>
              <a:buChar char="Ø"/>
              <a:defRPr/>
            </a:pPr>
            <a:r>
              <a:rPr lang="en-US" sz="2000" b="1" dirty="0" smtClean="0">
                <a:solidFill>
                  <a:schemeClr val="tx1"/>
                </a:solidFill>
              </a:rPr>
              <a:t>Oral </a:t>
            </a:r>
            <a:r>
              <a:rPr lang="en-US" sz="2000" b="1" dirty="0">
                <a:solidFill>
                  <a:schemeClr val="tx1"/>
                </a:solidFill>
              </a:rPr>
              <a:t>transmission of </a:t>
            </a:r>
            <a:r>
              <a:rPr lang="en-US" sz="2000" b="1" dirty="0" smtClean="0">
                <a:solidFill>
                  <a:schemeClr val="tx1"/>
                </a:solidFill>
              </a:rPr>
              <a:t>knowledge</a:t>
            </a:r>
            <a:endParaRPr lang="en-US" sz="2000" b="1" dirty="0">
              <a:solidFill>
                <a:schemeClr val="tx1"/>
              </a:solidFill>
            </a:endParaRPr>
          </a:p>
          <a:p>
            <a:pPr>
              <a:buFont typeface="Wingdings" pitchFamily="2" charset="2"/>
              <a:buChar char="Ø"/>
              <a:defRPr/>
            </a:pPr>
            <a:r>
              <a:rPr lang="en-US" sz="2000" b="1" dirty="0">
                <a:solidFill>
                  <a:schemeClr val="tx1"/>
                </a:solidFill>
              </a:rPr>
              <a:t>Community evaluation and   </a:t>
            </a:r>
            <a:r>
              <a:rPr lang="en-US" sz="2000" b="1" dirty="0" smtClean="0">
                <a:solidFill>
                  <a:schemeClr val="tx1"/>
                </a:solidFill>
              </a:rPr>
              <a:t> acceptance</a:t>
            </a:r>
            <a:endParaRPr lang="en-US" sz="2000" b="1" dirty="0">
              <a:solidFill>
                <a:schemeClr val="tx1"/>
              </a:solidFill>
            </a:endParaRPr>
          </a:p>
        </p:txBody>
      </p:sp>
      <p:sp>
        <p:nvSpPr>
          <p:cNvPr id="6" name="Oval 5"/>
          <p:cNvSpPr/>
          <p:nvPr/>
        </p:nvSpPr>
        <p:spPr>
          <a:xfrm>
            <a:off x="609600" y="2209800"/>
            <a:ext cx="29718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srgbClr val="C00000"/>
                </a:solidFill>
                <a:effectLst>
                  <a:outerShdw blurRad="38100" dist="38100" dir="2700000" algn="tl">
                    <a:srgbClr val="000000">
                      <a:alpha val="43137"/>
                    </a:srgbClr>
                  </a:outerShdw>
                </a:effectLst>
              </a:rPr>
              <a:t>Best Practice</a:t>
            </a:r>
          </a:p>
        </p:txBody>
      </p:sp>
      <p:sp>
        <p:nvSpPr>
          <p:cNvPr id="7" name="Oval 6"/>
          <p:cNvSpPr/>
          <p:nvPr/>
        </p:nvSpPr>
        <p:spPr>
          <a:xfrm>
            <a:off x="914400" y="4876800"/>
            <a:ext cx="2133600" cy="14478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effectLst>
                  <a:outerShdw blurRad="38100" dist="38100" dir="2700000" algn="tl">
                    <a:srgbClr val="000000">
                      <a:alpha val="43137"/>
                    </a:srgbClr>
                  </a:outerShdw>
                </a:effectLst>
              </a:rPr>
              <a:t>Science &amp; Scholarship</a:t>
            </a:r>
            <a:r>
              <a:rPr lang="en-US" dirty="0">
                <a:solidFill>
                  <a:schemeClr val="tx1"/>
                </a:solidFill>
                <a:effectLst>
                  <a:outerShdw blurRad="38100" dist="38100" dir="2700000" algn="tl">
                    <a:srgbClr val="000000">
                      <a:alpha val="43137"/>
                    </a:srgbClr>
                  </a:outerShdw>
                </a:effectLst>
              </a:rPr>
              <a:t> </a:t>
            </a:r>
          </a:p>
        </p:txBody>
      </p:sp>
      <p:sp>
        <p:nvSpPr>
          <p:cNvPr id="8" name="Right Arrow 7"/>
          <p:cNvSpPr/>
          <p:nvPr/>
        </p:nvSpPr>
        <p:spPr>
          <a:xfrm rot="16459351">
            <a:off x="1859757" y="4421981"/>
            <a:ext cx="690562"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Down Arrow 8"/>
          <p:cNvSpPr/>
          <p:nvPr/>
        </p:nvSpPr>
        <p:spPr>
          <a:xfrm>
            <a:off x="2438400" y="1828800"/>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0" name="Right Arrow 9"/>
          <p:cNvSpPr/>
          <p:nvPr/>
        </p:nvSpPr>
        <p:spPr>
          <a:xfrm rot="11425009">
            <a:off x="3594100" y="3149600"/>
            <a:ext cx="288925" cy="163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75786" name="Date Placeholder 11"/>
          <p:cNvSpPr>
            <a:spLocks noGrp="1"/>
          </p:cNvSpPr>
          <p:nvPr>
            <p:ph type="dt" sz="quarter" idx="10"/>
          </p:nvPr>
        </p:nvSpPr>
        <p:spPr>
          <a:noFill/>
        </p:spPr>
        <p:txBody>
          <a:bodyPr/>
          <a:lstStyle/>
          <a:p>
            <a:fld id="{05D21C5D-BCF6-472A-8079-F2FBAAF68A64}" type="datetime1">
              <a:rPr lang="en-US" smtClean="0"/>
              <a:pPr/>
              <a:t>4/15/2011</a:t>
            </a:fld>
            <a:endParaRPr lang="en-US" smtClean="0"/>
          </a:p>
        </p:txBody>
      </p:sp>
      <p:sp>
        <p:nvSpPr>
          <p:cNvPr id="75787" name="Slide Number Placeholder 12"/>
          <p:cNvSpPr>
            <a:spLocks noGrp="1"/>
          </p:cNvSpPr>
          <p:nvPr>
            <p:ph type="sldNum" sz="quarter" idx="11"/>
          </p:nvPr>
        </p:nvSpPr>
        <p:spPr>
          <a:xfrm>
            <a:off x="6553200" y="6356350"/>
            <a:ext cx="2133600" cy="365125"/>
          </a:xfrm>
          <a:noFill/>
        </p:spPr>
        <p:txBody>
          <a:bodyPr/>
          <a:lstStyle/>
          <a:p>
            <a:fld id="{C73A786E-36F3-45C4-8AB7-051A3381A5BE}" type="slidenum">
              <a:rPr lang="en-US" smtClean="0"/>
              <a:pPr/>
              <a:t>20</a:t>
            </a:fld>
            <a:endParaRPr lang="en-US" smtClean="0"/>
          </a:p>
        </p:txBody>
      </p:sp>
      <p:sp>
        <p:nvSpPr>
          <p:cNvPr id="75788" name="Footer Placeholder 13"/>
          <p:cNvSpPr>
            <a:spLocks noGrp="1"/>
          </p:cNvSpPr>
          <p:nvPr>
            <p:ph type="ftr" sz="quarter" idx="4294967295"/>
          </p:nvPr>
        </p:nvSpPr>
        <p:spPr bwMode="auto">
          <a:xfrm>
            <a:off x="6553200" y="6248400"/>
            <a:ext cx="1905000" cy="457200"/>
          </a:xfrm>
          <a:prstGeom prst="rect">
            <a:avLst/>
          </a:prstGeom>
          <a:noFill/>
          <a:ln>
            <a:miter lim="800000"/>
            <a:headEnd/>
            <a:tailEnd/>
          </a:ln>
        </p:spPr>
        <p:txBody>
          <a:bodyPr/>
          <a:lstStyle/>
          <a:p>
            <a:pPr algn="r"/>
            <a:r>
              <a:rPr lang="en-US" sz="1200">
                <a:solidFill>
                  <a:schemeClr val="bg1"/>
                </a:solidFill>
              </a:rPr>
              <a:t>Using the OPRE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amond(in)">
                                      <p:cBhvr>
                                        <p:cTn id="7" dur="2000"/>
                                        <p:tgtEl>
                                          <p:spTgt spid="5">
                                            <p:txEl>
                                              <p:pRg st="1" end="1"/>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diamond(in)">
                                      <p:cBhvr>
                                        <p:cTn id="10" dur="2000"/>
                                        <p:tgtEl>
                                          <p:spTgt spid="5">
                                            <p:txEl>
                                              <p:pRg st="2" end="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amond(in)">
                                      <p:cBhvr>
                                        <p:cTn id="13" dur="2000"/>
                                        <p:tgtEl>
                                          <p:spTgt spid="5">
                                            <p:txEl>
                                              <p:pRg st="3" end="3"/>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diamond(in)">
                                      <p:cBhvr>
                                        <p:cTn id="16" dur="2000"/>
                                        <p:tgtEl>
                                          <p:spTgt spid="5">
                                            <p:txEl>
                                              <p:pRg st="4" end="4"/>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diamond(in)">
                                      <p:cBhvr>
                                        <p:cTn id="19" dur="2000"/>
                                        <p:tgtEl>
                                          <p:spTgt spid="5">
                                            <p:txEl>
                                              <p:pRg st="5" end="5"/>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amond(in)">
                                      <p:cBhvr>
                                        <p:cTn id="22" dur="2000"/>
                                        <p:tgtEl>
                                          <p:spTgt spid="5">
                                            <p:txEl>
                                              <p:pRg st="6" end="6"/>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diamond(in)">
                                      <p:cBhvr>
                                        <p:cTn id="25" dur="2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914400"/>
          </a:xfrm>
        </p:spPr>
        <p:txBody>
          <a:bodyPr/>
          <a:lstStyle/>
          <a:p>
            <a:pPr>
              <a:defRPr/>
            </a:pPr>
            <a:r>
              <a:rPr lang="en-US" b="1" dirty="0" smtClean="0">
                <a:effectLst>
                  <a:outerShdw blurRad="38100" dist="38100" dir="2700000" algn="tl">
                    <a:srgbClr val="000000">
                      <a:alpha val="43137"/>
                    </a:srgbClr>
                  </a:outerShdw>
                </a:effectLst>
              </a:rPr>
              <a:t>Community Based Logic Model</a:t>
            </a:r>
            <a:endParaRPr lang="en-US"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1"/>
          </p:nvPr>
        </p:nvGraphicFramePr>
        <p:xfrm>
          <a:off x="2667000" y="1600200"/>
          <a:ext cx="6019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04" name="Date Placeholder 1"/>
          <p:cNvSpPr>
            <a:spLocks noGrp="1"/>
          </p:cNvSpPr>
          <p:nvPr>
            <p:ph type="dt" sz="quarter" idx="10"/>
          </p:nvPr>
        </p:nvSpPr>
        <p:spPr>
          <a:noFill/>
        </p:spPr>
        <p:txBody>
          <a:bodyPr/>
          <a:lstStyle/>
          <a:p>
            <a:fld id="{35966F28-8AF6-47F2-828C-91D45756318A}" type="datetime1">
              <a:rPr lang="en-US" smtClean="0">
                <a:solidFill>
                  <a:schemeClr val="tx1"/>
                </a:solidFill>
              </a:rPr>
              <a:pPr/>
              <a:t>4/15/2011</a:t>
            </a:fld>
            <a:endParaRPr lang="en-US" smtClean="0">
              <a:solidFill>
                <a:schemeClr val="tx1"/>
              </a:solidFill>
            </a:endParaRPr>
          </a:p>
        </p:txBody>
      </p:sp>
      <p:sp>
        <p:nvSpPr>
          <p:cNvPr id="76805" name="Footer Placeholder 2"/>
          <p:cNvSpPr>
            <a:spLocks noGrp="1"/>
          </p:cNvSpPr>
          <p:nvPr>
            <p:ph type="ftr" sz="quarter" idx="4294967295"/>
          </p:nvPr>
        </p:nvSpPr>
        <p:spPr bwMode="auto">
          <a:xfrm>
            <a:off x="6553200" y="6248400"/>
            <a:ext cx="1905000" cy="457200"/>
          </a:xfrm>
          <a:prstGeom prst="rect">
            <a:avLst/>
          </a:prstGeom>
          <a:noFill/>
          <a:ln>
            <a:miter lim="800000"/>
            <a:headEnd/>
            <a:tailEnd/>
          </a:ln>
        </p:spPr>
        <p:txBody>
          <a:bodyPr/>
          <a:lstStyle/>
          <a:p>
            <a:pPr algn="r"/>
            <a:r>
              <a:rPr lang="en-US" sz="1200"/>
              <a:t>Using the OPRE Review</a:t>
            </a:r>
          </a:p>
        </p:txBody>
      </p:sp>
      <p:sp>
        <p:nvSpPr>
          <p:cNvPr id="76806" name="Slide Number Placeholder 3"/>
          <p:cNvSpPr>
            <a:spLocks noGrp="1"/>
          </p:cNvSpPr>
          <p:nvPr>
            <p:ph type="sldNum" sz="quarter" idx="11"/>
          </p:nvPr>
        </p:nvSpPr>
        <p:spPr>
          <a:xfrm>
            <a:off x="6553200" y="6356350"/>
            <a:ext cx="2133600" cy="365125"/>
          </a:xfrm>
          <a:noFill/>
        </p:spPr>
        <p:txBody>
          <a:bodyPr/>
          <a:lstStyle/>
          <a:p>
            <a:fld id="{B7407545-8D86-43D8-90AE-4BDEAB4E8588}" type="slidenum">
              <a:rPr lang="en-US" smtClean="0">
                <a:solidFill>
                  <a:schemeClr val="tx1"/>
                </a:solidFill>
              </a:rPr>
              <a:pPr/>
              <a:t>21</a:t>
            </a:fld>
            <a:endParaRPr lang="en-US" smtClean="0">
              <a:solidFill>
                <a:schemeClr val="tx1"/>
              </a:solidFill>
            </a:endParaRPr>
          </a:p>
        </p:txBody>
      </p:sp>
      <p:sp>
        <p:nvSpPr>
          <p:cNvPr id="10" name="Line Callout 1 9"/>
          <p:cNvSpPr/>
          <p:nvPr/>
        </p:nvSpPr>
        <p:spPr>
          <a:xfrm>
            <a:off x="304800" y="5257800"/>
            <a:ext cx="2667000" cy="609600"/>
          </a:xfrm>
          <a:prstGeom prst="borderCallout1">
            <a:avLst>
              <a:gd name="adj1" fmla="val 47983"/>
              <a:gd name="adj2" fmla="val 99825"/>
              <a:gd name="adj3" fmla="val 40860"/>
              <a:gd name="adj4" fmla="val 1511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4. Theory of Change</a:t>
            </a:r>
          </a:p>
        </p:txBody>
      </p:sp>
      <p:sp>
        <p:nvSpPr>
          <p:cNvPr id="11" name="Line Callout 1 10"/>
          <p:cNvSpPr/>
          <p:nvPr/>
        </p:nvSpPr>
        <p:spPr>
          <a:xfrm>
            <a:off x="304800" y="4572000"/>
            <a:ext cx="2667000" cy="609600"/>
          </a:xfrm>
          <a:prstGeom prst="borderCallout1">
            <a:avLst>
              <a:gd name="adj1" fmla="val 51592"/>
              <a:gd name="adj2" fmla="val 101141"/>
              <a:gd name="adj3" fmla="val 124200"/>
              <a:gd name="adj4" fmla="val 1508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5. Operations Manual</a:t>
            </a:r>
          </a:p>
        </p:txBody>
      </p:sp>
      <p:sp>
        <p:nvSpPr>
          <p:cNvPr id="12" name="Line Callout 1 11"/>
          <p:cNvSpPr/>
          <p:nvPr/>
        </p:nvSpPr>
        <p:spPr>
          <a:xfrm>
            <a:off x="304800" y="5943600"/>
            <a:ext cx="2667000" cy="685800"/>
          </a:xfrm>
          <a:prstGeom prst="borderCallout1">
            <a:avLst>
              <a:gd name="adj1" fmla="val 50329"/>
              <a:gd name="adj2" fmla="val 99615"/>
              <a:gd name="adj3" fmla="val -46271"/>
              <a:gd name="adj4" fmla="val 1520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3. Strategy</a:t>
            </a:r>
          </a:p>
        </p:txBody>
      </p:sp>
      <p:sp>
        <p:nvSpPr>
          <p:cNvPr id="13" name="Line Callout 1 12"/>
          <p:cNvSpPr/>
          <p:nvPr/>
        </p:nvSpPr>
        <p:spPr>
          <a:xfrm>
            <a:off x="304800" y="1981200"/>
            <a:ext cx="2209800" cy="609600"/>
          </a:xfrm>
          <a:prstGeom prst="borderCallout1">
            <a:avLst>
              <a:gd name="adj1" fmla="val 48750"/>
              <a:gd name="adj2" fmla="val 100758"/>
              <a:gd name="adj3" fmla="val 232050"/>
              <a:gd name="adj4" fmla="val 12843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8. Long term (Impact)</a:t>
            </a:r>
          </a:p>
        </p:txBody>
      </p:sp>
      <p:sp>
        <p:nvSpPr>
          <p:cNvPr id="14" name="Line Callout 1 13"/>
          <p:cNvSpPr/>
          <p:nvPr/>
        </p:nvSpPr>
        <p:spPr>
          <a:xfrm>
            <a:off x="304800" y="2667000"/>
            <a:ext cx="1905000" cy="457200"/>
          </a:xfrm>
          <a:prstGeom prst="borderCallout1">
            <a:avLst>
              <a:gd name="adj1" fmla="val 51592"/>
              <a:gd name="adj2" fmla="val 100299"/>
              <a:gd name="adj3" fmla="val 173553"/>
              <a:gd name="adj4" fmla="val 14575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7. Medium term</a:t>
            </a:r>
          </a:p>
        </p:txBody>
      </p:sp>
      <p:sp>
        <p:nvSpPr>
          <p:cNvPr id="15" name="Line Callout 1 14"/>
          <p:cNvSpPr/>
          <p:nvPr/>
        </p:nvSpPr>
        <p:spPr>
          <a:xfrm>
            <a:off x="304800" y="3276600"/>
            <a:ext cx="1600200" cy="457200"/>
          </a:xfrm>
          <a:prstGeom prst="borderCallout1">
            <a:avLst>
              <a:gd name="adj1" fmla="val 51232"/>
              <a:gd name="adj2" fmla="val 101252"/>
              <a:gd name="adj3" fmla="val 61069"/>
              <a:gd name="adj4" fmla="val 171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tx1"/>
                </a:solidFill>
              </a:rPr>
              <a:t>6. Short term</a:t>
            </a:r>
          </a:p>
        </p:txBody>
      </p:sp>
      <p:cxnSp>
        <p:nvCxnSpPr>
          <p:cNvPr id="17" name="Straight Arrow Connector 16"/>
          <p:cNvCxnSpPr/>
          <p:nvPr/>
        </p:nvCxnSpPr>
        <p:spPr>
          <a:xfrm rot="5400000">
            <a:off x="5486401" y="228600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1"/>
          </p:nvPr>
        </p:nvSpPr>
        <p:spPr>
          <a:noFill/>
        </p:spPr>
        <p:txBody>
          <a:bodyPr/>
          <a:lstStyle/>
          <a:p>
            <a:fld id="{8E30E62B-ECF7-4A04-B33D-20FC9BF67A07}" type="slidenum">
              <a:rPr lang="en-US" smtClean="0">
                <a:solidFill>
                  <a:srgbClr val="FFFFFF"/>
                </a:solidFill>
              </a:rPr>
              <a:pPr/>
              <a:t>22</a:t>
            </a:fld>
            <a:endParaRPr lang="en-US" smtClean="0">
              <a:solidFill>
                <a:srgbClr val="FFFFFF"/>
              </a:solidFill>
            </a:endParaRPr>
          </a:p>
        </p:txBody>
      </p:sp>
      <p:sp>
        <p:nvSpPr>
          <p:cNvPr id="7782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solidFill>
                <a:srgbClr val="000000"/>
              </a:solidFill>
            </a:endParaRPr>
          </a:p>
        </p:txBody>
      </p:sp>
      <p:sp>
        <p:nvSpPr>
          <p:cNvPr id="77828" name="AutoShape 3"/>
          <p:cNvSpPr>
            <a:spLocks noChangeArrowheads="1"/>
          </p:cNvSpPr>
          <p:nvPr/>
        </p:nvSpPr>
        <p:spPr bwMode="auto">
          <a:xfrm rot="5400000">
            <a:off x="2464594" y="-175418"/>
            <a:ext cx="4267200" cy="7567612"/>
          </a:xfrm>
          <a:prstGeom prst="triangle">
            <a:avLst>
              <a:gd name="adj" fmla="val 50000"/>
            </a:avLst>
          </a:prstGeom>
          <a:gradFill rotWithShape="0">
            <a:gsLst>
              <a:gs pos="0">
                <a:srgbClr val="FBE405"/>
              </a:gs>
              <a:gs pos="100000">
                <a:srgbClr val="CC0000"/>
              </a:gs>
            </a:gsLst>
            <a:lin ang="0" scaled="1"/>
          </a:gradFill>
          <a:ln w="9525">
            <a:solidFill>
              <a:schemeClr val="tx1"/>
            </a:solidFill>
            <a:miter lim="800000"/>
            <a:headEnd/>
            <a:tailEnd/>
          </a:ln>
        </p:spPr>
        <p:txBody>
          <a:bodyPr rot="10800000" vert="eaVert" wrap="none" anchor="ctr"/>
          <a:lstStyle/>
          <a:p>
            <a:pPr algn="ctr"/>
            <a:endParaRPr lang="en-US" sz="2400">
              <a:solidFill>
                <a:srgbClr val="000000"/>
              </a:solidFill>
            </a:endParaRPr>
          </a:p>
        </p:txBody>
      </p:sp>
      <p:sp>
        <p:nvSpPr>
          <p:cNvPr id="590852" name="Rectangle 4"/>
          <p:cNvSpPr>
            <a:spLocks noChangeArrowheads="1"/>
          </p:cNvSpPr>
          <p:nvPr/>
        </p:nvSpPr>
        <p:spPr bwMode="auto">
          <a:xfrm>
            <a:off x="785813" y="3305175"/>
            <a:ext cx="1138237" cy="549275"/>
          </a:xfrm>
          <a:prstGeom prst="rect">
            <a:avLst/>
          </a:prstGeom>
          <a:noFill/>
          <a:ln w="9525">
            <a:noFill/>
            <a:miter lim="800000"/>
            <a:headEnd/>
            <a:tailEnd/>
          </a:ln>
        </p:spPr>
        <p:txBody>
          <a:bodyPr lIns="0" tIns="0" rIns="0" bIns="0">
            <a:spAutoFit/>
          </a:bodyPr>
          <a:lstStyle/>
          <a:p>
            <a:pPr algn="ctr">
              <a:defRPr/>
            </a:pPr>
            <a:r>
              <a:rPr lang="en-US" b="1" dirty="0">
                <a:solidFill>
                  <a:srgbClr val="006600"/>
                </a:solidFill>
                <a:effectLst>
                  <a:outerShdw blurRad="38100" dist="38100" dir="2700000" algn="tl">
                    <a:srgbClr val="C0C0C0"/>
                  </a:outerShdw>
                </a:effectLst>
              </a:rPr>
              <a:t>No Problems</a:t>
            </a:r>
          </a:p>
        </p:txBody>
      </p:sp>
      <p:grpSp>
        <p:nvGrpSpPr>
          <p:cNvPr id="77830" name="Group 5"/>
          <p:cNvGrpSpPr>
            <a:grpSpLocks/>
          </p:cNvGrpSpPr>
          <p:nvPr/>
        </p:nvGrpSpPr>
        <p:grpSpPr bwMode="auto">
          <a:xfrm>
            <a:off x="804863" y="5867400"/>
            <a:ext cx="2776537" cy="771525"/>
            <a:chOff x="595" y="3898"/>
            <a:chExt cx="1821" cy="250"/>
          </a:xfrm>
        </p:grpSpPr>
        <p:sp>
          <p:nvSpPr>
            <p:cNvPr id="77846" name="AutoShape 6"/>
            <p:cNvSpPr>
              <a:spLocks noChangeArrowheads="1"/>
            </p:cNvSpPr>
            <p:nvPr/>
          </p:nvSpPr>
          <p:spPr bwMode="auto">
            <a:xfrm>
              <a:off x="600" y="3898"/>
              <a:ext cx="1816" cy="250"/>
            </a:xfrm>
            <a:prstGeom prst="rightArrowCallout">
              <a:avLst>
                <a:gd name="adj1" fmla="val 24796"/>
                <a:gd name="adj2" fmla="val 24801"/>
                <a:gd name="adj3" fmla="val 121201"/>
                <a:gd name="adj4" fmla="val 78856"/>
              </a:avLst>
            </a:prstGeom>
            <a:solidFill>
              <a:srgbClr val="FBE405"/>
            </a:solidFill>
            <a:ln w="9525">
              <a:solidFill>
                <a:schemeClr val="tx1"/>
              </a:solidFill>
              <a:miter lim="800000"/>
              <a:headEnd/>
              <a:tailEnd/>
            </a:ln>
          </p:spPr>
          <p:txBody>
            <a:bodyPr wrap="none" anchor="ctr"/>
            <a:lstStyle/>
            <a:p>
              <a:endParaRPr lang="en-US">
                <a:solidFill>
                  <a:srgbClr val="000000"/>
                </a:solidFill>
              </a:endParaRPr>
            </a:p>
          </p:txBody>
        </p:sp>
        <p:sp>
          <p:nvSpPr>
            <p:cNvPr id="590855" name="Text Box 7"/>
            <p:cNvSpPr txBox="1">
              <a:spLocks noChangeArrowheads="1"/>
            </p:cNvSpPr>
            <p:nvPr/>
          </p:nvSpPr>
          <p:spPr bwMode="auto">
            <a:xfrm>
              <a:off x="595" y="3933"/>
              <a:ext cx="1452" cy="198"/>
            </a:xfrm>
            <a:prstGeom prst="rect">
              <a:avLst/>
            </a:prstGeom>
            <a:noFill/>
            <a:ln w="9525">
              <a:noFill/>
              <a:miter lim="800000"/>
              <a:headEnd/>
              <a:tailEnd/>
            </a:ln>
            <a:effectLst/>
          </p:spPr>
          <p:txBody>
            <a:bodyPr lIns="0" tIns="0" rIns="0" bIns="0">
              <a:spAutoFit/>
            </a:bodyPr>
            <a:lstStyle/>
            <a:p>
              <a:pPr algn="ctr">
                <a:spcBef>
                  <a:spcPct val="50000"/>
                </a:spcBef>
                <a:defRPr/>
              </a:pPr>
              <a:r>
                <a:rPr lang="en-US" sz="2000" dirty="0">
                  <a:solidFill>
                    <a:srgbClr val="000000"/>
                  </a:solidFill>
                  <a:effectLst>
                    <a:outerShdw blurRad="38100" dist="38100" dir="2700000" algn="tl">
                      <a:srgbClr val="C0C0C0"/>
                    </a:outerShdw>
                  </a:effectLst>
                </a:rPr>
                <a:t>Universal/Selective Prevention</a:t>
              </a:r>
            </a:p>
          </p:txBody>
        </p:sp>
      </p:grpSp>
      <p:sp>
        <p:nvSpPr>
          <p:cNvPr id="77831" name="Line 8"/>
          <p:cNvSpPr>
            <a:spLocks noChangeShapeType="1"/>
          </p:cNvSpPr>
          <p:nvPr/>
        </p:nvSpPr>
        <p:spPr bwMode="auto">
          <a:xfrm>
            <a:off x="3692525" y="2290763"/>
            <a:ext cx="0" cy="2624137"/>
          </a:xfrm>
          <a:prstGeom prst="line">
            <a:avLst/>
          </a:prstGeom>
          <a:noFill/>
          <a:ln w="9525">
            <a:solidFill>
              <a:schemeClr val="tx1"/>
            </a:solidFill>
            <a:prstDash val="sysDot"/>
            <a:round/>
            <a:headEnd/>
            <a:tailEnd/>
          </a:ln>
        </p:spPr>
        <p:txBody>
          <a:bodyPr/>
          <a:lstStyle/>
          <a:p>
            <a:endParaRPr lang="en-US"/>
          </a:p>
        </p:txBody>
      </p:sp>
      <p:grpSp>
        <p:nvGrpSpPr>
          <p:cNvPr id="77832" name="Group 9"/>
          <p:cNvGrpSpPr>
            <a:grpSpLocks/>
          </p:cNvGrpSpPr>
          <p:nvPr/>
        </p:nvGrpSpPr>
        <p:grpSpPr bwMode="auto">
          <a:xfrm>
            <a:off x="3657600" y="4953000"/>
            <a:ext cx="2667000" cy="533400"/>
            <a:chOff x="2412" y="3386"/>
            <a:chExt cx="1632" cy="250"/>
          </a:xfrm>
        </p:grpSpPr>
        <p:sp>
          <p:nvSpPr>
            <p:cNvPr id="77844" name="AutoShape 10"/>
            <p:cNvSpPr>
              <a:spLocks noChangeArrowheads="1"/>
            </p:cNvSpPr>
            <p:nvPr/>
          </p:nvSpPr>
          <p:spPr bwMode="auto">
            <a:xfrm>
              <a:off x="2412" y="3386"/>
              <a:ext cx="1632" cy="250"/>
            </a:xfrm>
            <a:prstGeom prst="rightArrowCallout">
              <a:avLst>
                <a:gd name="adj1" fmla="val 25000"/>
                <a:gd name="adj2" fmla="val 25000"/>
                <a:gd name="adj3" fmla="val 108800"/>
                <a:gd name="adj4" fmla="val 78856"/>
              </a:avLst>
            </a:prstGeom>
            <a:solidFill>
              <a:srgbClr val="FF9900"/>
            </a:solidFill>
            <a:ln w="9525">
              <a:solidFill>
                <a:schemeClr val="tx1"/>
              </a:solidFill>
              <a:miter lim="800000"/>
              <a:headEnd/>
              <a:tailEnd/>
            </a:ln>
          </p:spPr>
          <p:txBody>
            <a:bodyPr wrap="none" anchor="ctr"/>
            <a:lstStyle/>
            <a:p>
              <a:endParaRPr lang="en-US">
                <a:solidFill>
                  <a:srgbClr val="000000"/>
                </a:solidFill>
              </a:endParaRPr>
            </a:p>
          </p:txBody>
        </p:sp>
        <p:sp>
          <p:nvSpPr>
            <p:cNvPr id="590859" name="Text Box 11"/>
            <p:cNvSpPr txBox="1">
              <a:spLocks noChangeArrowheads="1"/>
            </p:cNvSpPr>
            <p:nvPr/>
          </p:nvSpPr>
          <p:spPr bwMode="auto">
            <a:xfrm>
              <a:off x="2423" y="3421"/>
              <a:ext cx="1260" cy="143"/>
            </a:xfrm>
            <a:prstGeom prst="rect">
              <a:avLst/>
            </a:prstGeom>
            <a:noFill/>
            <a:ln w="9525">
              <a:noFill/>
              <a:miter lim="800000"/>
              <a:headEnd/>
              <a:tailEnd/>
            </a:ln>
            <a:effectLst/>
          </p:spPr>
          <p:txBody>
            <a:bodyPr lIns="0" tIns="0" rIns="0" bIns="0">
              <a:spAutoFit/>
            </a:bodyPr>
            <a:lstStyle/>
            <a:p>
              <a:pPr algn="ctr">
                <a:spcBef>
                  <a:spcPct val="50000"/>
                </a:spcBef>
                <a:defRPr/>
              </a:pPr>
              <a:r>
                <a:rPr lang="en-US" sz="2000" dirty="0">
                  <a:solidFill>
                    <a:srgbClr val="FFFFFF"/>
                  </a:solidFill>
                  <a:effectLst>
                    <a:outerShdw blurRad="38100" dist="38100" dir="2700000" algn="tl">
                      <a:srgbClr val="C0C0C0"/>
                    </a:outerShdw>
                  </a:effectLst>
                </a:rPr>
                <a:t>Brief Intervention</a:t>
              </a:r>
            </a:p>
          </p:txBody>
        </p:sp>
      </p:grpSp>
      <p:grpSp>
        <p:nvGrpSpPr>
          <p:cNvPr id="77833" name="Group 12"/>
          <p:cNvGrpSpPr>
            <a:grpSpLocks/>
          </p:cNvGrpSpPr>
          <p:nvPr/>
        </p:nvGrpSpPr>
        <p:grpSpPr bwMode="auto">
          <a:xfrm>
            <a:off x="6318250" y="4232275"/>
            <a:ext cx="2044700" cy="396875"/>
            <a:chOff x="4068" y="2986"/>
            <a:chExt cx="1288" cy="250"/>
          </a:xfrm>
        </p:grpSpPr>
        <p:sp>
          <p:nvSpPr>
            <p:cNvPr id="77842" name="AutoShape 13"/>
            <p:cNvSpPr>
              <a:spLocks noChangeArrowheads="1"/>
            </p:cNvSpPr>
            <p:nvPr/>
          </p:nvSpPr>
          <p:spPr bwMode="auto">
            <a:xfrm>
              <a:off x="4068" y="2986"/>
              <a:ext cx="1288" cy="250"/>
            </a:xfrm>
            <a:prstGeom prst="rightArrowCallout">
              <a:avLst>
                <a:gd name="adj1" fmla="val 25000"/>
                <a:gd name="adj2" fmla="val 25000"/>
                <a:gd name="adj3" fmla="val 85867"/>
                <a:gd name="adj4" fmla="val 78856"/>
              </a:avLst>
            </a:prstGeom>
            <a:solidFill>
              <a:srgbClr val="CC0000"/>
            </a:solidFill>
            <a:ln w="9525">
              <a:solidFill>
                <a:schemeClr val="tx1"/>
              </a:solidFill>
              <a:miter lim="800000"/>
              <a:headEnd/>
              <a:tailEnd/>
            </a:ln>
          </p:spPr>
          <p:txBody>
            <a:bodyPr wrap="none" anchor="ctr"/>
            <a:lstStyle/>
            <a:p>
              <a:endParaRPr lang="en-US">
                <a:solidFill>
                  <a:srgbClr val="000000"/>
                </a:solidFill>
              </a:endParaRPr>
            </a:p>
          </p:txBody>
        </p:sp>
        <p:sp>
          <p:nvSpPr>
            <p:cNvPr id="590862" name="Text Box 14"/>
            <p:cNvSpPr txBox="1">
              <a:spLocks noChangeArrowheads="1"/>
            </p:cNvSpPr>
            <p:nvPr/>
          </p:nvSpPr>
          <p:spPr bwMode="auto">
            <a:xfrm>
              <a:off x="4075" y="3021"/>
              <a:ext cx="980" cy="192"/>
            </a:xfrm>
            <a:prstGeom prst="rect">
              <a:avLst/>
            </a:prstGeom>
            <a:noFill/>
            <a:ln w="9525">
              <a:noFill/>
              <a:miter lim="800000"/>
              <a:headEnd/>
              <a:tailEnd/>
            </a:ln>
            <a:effectLst/>
          </p:spPr>
          <p:txBody>
            <a:bodyPr lIns="0" tIns="0" rIns="0" bIns="0">
              <a:spAutoFit/>
            </a:bodyPr>
            <a:lstStyle/>
            <a:p>
              <a:pPr algn="ctr">
                <a:spcBef>
                  <a:spcPct val="50000"/>
                </a:spcBef>
                <a:defRPr/>
              </a:pPr>
              <a:r>
                <a:rPr lang="en-US" sz="2000" dirty="0">
                  <a:solidFill>
                    <a:srgbClr val="FFFFFF"/>
                  </a:solidFill>
                  <a:effectLst>
                    <a:outerShdw blurRad="38100" dist="38100" dir="2700000" algn="tl">
                      <a:srgbClr val="C0C0C0"/>
                    </a:outerShdw>
                  </a:effectLst>
                </a:rPr>
                <a:t>Treatment</a:t>
              </a:r>
            </a:p>
          </p:txBody>
        </p:sp>
      </p:grpSp>
      <p:sp>
        <p:nvSpPr>
          <p:cNvPr id="77834" name="Line 15"/>
          <p:cNvSpPr>
            <a:spLocks noChangeShapeType="1"/>
          </p:cNvSpPr>
          <p:nvPr/>
        </p:nvSpPr>
        <p:spPr bwMode="auto">
          <a:xfrm>
            <a:off x="6315075" y="3033713"/>
            <a:ext cx="3175" cy="1157287"/>
          </a:xfrm>
          <a:prstGeom prst="line">
            <a:avLst/>
          </a:prstGeom>
          <a:noFill/>
          <a:ln w="9525">
            <a:solidFill>
              <a:schemeClr val="tx1"/>
            </a:solidFill>
            <a:prstDash val="sysDot"/>
            <a:round/>
            <a:headEnd/>
            <a:tailEnd/>
          </a:ln>
        </p:spPr>
        <p:txBody>
          <a:bodyPr/>
          <a:lstStyle/>
          <a:p>
            <a:endParaRPr lang="en-US"/>
          </a:p>
        </p:txBody>
      </p:sp>
      <p:sp>
        <p:nvSpPr>
          <p:cNvPr id="590864" name="Rectangle 16"/>
          <p:cNvSpPr>
            <a:spLocks noChangeArrowheads="1"/>
          </p:cNvSpPr>
          <p:nvPr/>
        </p:nvSpPr>
        <p:spPr bwMode="auto">
          <a:xfrm>
            <a:off x="3109913" y="3305175"/>
            <a:ext cx="1138237" cy="549275"/>
          </a:xfrm>
          <a:prstGeom prst="rect">
            <a:avLst/>
          </a:prstGeom>
          <a:noFill/>
          <a:ln w="9525">
            <a:noFill/>
            <a:miter lim="800000"/>
            <a:headEnd/>
            <a:tailEnd/>
          </a:ln>
        </p:spPr>
        <p:txBody>
          <a:bodyPr lIns="0" tIns="0" rIns="0" bIns="0">
            <a:spAutoFit/>
          </a:bodyPr>
          <a:lstStyle/>
          <a:p>
            <a:pPr algn="ctr">
              <a:defRPr/>
            </a:pPr>
            <a:r>
              <a:rPr lang="en-US" b="1" dirty="0">
                <a:solidFill>
                  <a:srgbClr val="006600"/>
                </a:solidFill>
                <a:effectLst>
                  <a:outerShdw blurRad="38100" dist="38100" dir="2700000" algn="tl">
                    <a:srgbClr val="C0C0C0"/>
                  </a:outerShdw>
                </a:effectLst>
              </a:rPr>
              <a:t>Mild Problems</a:t>
            </a:r>
          </a:p>
        </p:txBody>
      </p:sp>
      <p:sp>
        <p:nvSpPr>
          <p:cNvPr id="590865" name="Rectangle 17"/>
          <p:cNvSpPr>
            <a:spLocks noChangeArrowheads="1"/>
          </p:cNvSpPr>
          <p:nvPr/>
        </p:nvSpPr>
        <p:spPr bwMode="auto">
          <a:xfrm>
            <a:off x="4989513" y="3317875"/>
            <a:ext cx="1138237" cy="549275"/>
          </a:xfrm>
          <a:prstGeom prst="rect">
            <a:avLst/>
          </a:prstGeom>
          <a:noFill/>
          <a:ln w="9525">
            <a:noFill/>
            <a:miter lim="800000"/>
            <a:headEnd/>
            <a:tailEnd/>
          </a:ln>
        </p:spPr>
        <p:txBody>
          <a:bodyPr lIns="0" tIns="0" rIns="0" bIns="0">
            <a:spAutoFit/>
          </a:bodyPr>
          <a:lstStyle/>
          <a:p>
            <a:pPr algn="ctr">
              <a:defRPr/>
            </a:pPr>
            <a:r>
              <a:rPr lang="en-US" b="1" dirty="0">
                <a:solidFill>
                  <a:srgbClr val="006600"/>
                </a:solidFill>
                <a:effectLst>
                  <a:outerShdw blurRad="38100" dist="38100" dir="2700000" algn="tl">
                    <a:srgbClr val="C0C0C0"/>
                  </a:outerShdw>
                </a:effectLst>
              </a:rPr>
              <a:t>Moderate Problems</a:t>
            </a:r>
          </a:p>
        </p:txBody>
      </p:sp>
      <p:sp>
        <p:nvSpPr>
          <p:cNvPr id="590866" name="Rectangle 18"/>
          <p:cNvSpPr>
            <a:spLocks noChangeArrowheads="1"/>
          </p:cNvSpPr>
          <p:nvPr/>
        </p:nvSpPr>
        <p:spPr bwMode="auto">
          <a:xfrm>
            <a:off x="6538913" y="3305175"/>
            <a:ext cx="1138237" cy="549275"/>
          </a:xfrm>
          <a:prstGeom prst="rect">
            <a:avLst/>
          </a:prstGeom>
          <a:noFill/>
          <a:ln w="9525">
            <a:noFill/>
            <a:miter lim="800000"/>
            <a:headEnd/>
            <a:tailEnd/>
          </a:ln>
        </p:spPr>
        <p:txBody>
          <a:bodyPr lIns="0" tIns="0" rIns="0" bIns="0">
            <a:spAutoFit/>
          </a:bodyPr>
          <a:lstStyle/>
          <a:p>
            <a:pPr algn="ctr">
              <a:defRPr/>
            </a:pPr>
            <a:r>
              <a:rPr lang="en-US" b="1" dirty="0">
                <a:solidFill>
                  <a:srgbClr val="006600"/>
                </a:solidFill>
                <a:effectLst>
                  <a:outerShdw blurRad="38100" dist="38100" dir="2700000" algn="tl">
                    <a:srgbClr val="C0C0C0"/>
                  </a:outerShdw>
                </a:effectLst>
              </a:rPr>
              <a:t>Severe Problems</a:t>
            </a:r>
          </a:p>
        </p:txBody>
      </p:sp>
      <p:sp>
        <p:nvSpPr>
          <p:cNvPr id="77838" name="AutoShape 19"/>
          <p:cNvSpPr>
            <a:spLocks noChangeArrowheads="1"/>
          </p:cNvSpPr>
          <p:nvPr/>
        </p:nvSpPr>
        <p:spPr bwMode="auto">
          <a:xfrm>
            <a:off x="3581400" y="1773238"/>
            <a:ext cx="228600" cy="500062"/>
          </a:xfrm>
          <a:prstGeom prst="downArrow">
            <a:avLst>
              <a:gd name="adj1" fmla="val 38889"/>
              <a:gd name="adj2" fmla="val 165278"/>
            </a:avLst>
          </a:prstGeom>
          <a:solidFill>
            <a:schemeClr val="accent2"/>
          </a:solidFill>
          <a:ln w="9525">
            <a:solidFill>
              <a:schemeClr val="tx1"/>
            </a:solidFill>
            <a:miter lim="800000"/>
            <a:headEnd/>
            <a:tailEnd/>
          </a:ln>
        </p:spPr>
        <p:txBody>
          <a:bodyPr wrap="none" anchor="ctr"/>
          <a:lstStyle/>
          <a:p>
            <a:endParaRPr lang="en-US">
              <a:solidFill>
                <a:srgbClr val="000000"/>
              </a:solidFill>
            </a:endParaRPr>
          </a:p>
        </p:txBody>
      </p:sp>
      <p:sp>
        <p:nvSpPr>
          <p:cNvPr id="77839" name="AutoShape 20"/>
          <p:cNvSpPr>
            <a:spLocks noChangeArrowheads="1"/>
          </p:cNvSpPr>
          <p:nvPr/>
        </p:nvSpPr>
        <p:spPr bwMode="auto">
          <a:xfrm>
            <a:off x="6188075" y="1792288"/>
            <a:ext cx="241300" cy="1223962"/>
          </a:xfrm>
          <a:prstGeom prst="downArrow">
            <a:avLst>
              <a:gd name="adj1" fmla="val 35528"/>
              <a:gd name="adj2" fmla="val 154613"/>
            </a:avLst>
          </a:prstGeom>
          <a:solidFill>
            <a:schemeClr val="accent2"/>
          </a:solidFill>
          <a:ln w="9525">
            <a:solidFill>
              <a:schemeClr val="tx1"/>
            </a:solidFill>
            <a:miter lim="800000"/>
            <a:headEnd/>
            <a:tailEnd/>
          </a:ln>
        </p:spPr>
        <p:txBody>
          <a:bodyPr wrap="none" anchor="ctr"/>
          <a:lstStyle/>
          <a:p>
            <a:endParaRPr lang="en-US">
              <a:solidFill>
                <a:srgbClr val="000000"/>
              </a:solidFill>
            </a:endParaRPr>
          </a:p>
        </p:txBody>
      </p:sp>
      <p:sp>
        <p:nvSpPr>
          <p:cNvPr id="590869" name="Text Box 21"/>
          <p:cNvSpPr txBox="1">
            <a:spLocks noChangeArrowheads="1"/>
          </p:cNvSpPr>
          <p:nvPr/>
        </p:nvSpPr>
        <p:spPr bwMode="auto">
          <a:xfrm>
            <a:off x="3651250" y="1485900"/>
            <a:ext cx="2717800" cy="314325"/>
          </a:xfrm>
          <a:prstGeom prst="rect">
            <a:avLst/>
          </a:prstGeom>
          <a:solidFill>
            <a:srgbClr val="FF9933"/>
          </a:solidFill>
          <a:ln w="9525">
            <a:solidFill>
              <a:schemeClr val="tx1"/>
            </a:solidFill>
            <a:miter lim="800000"/>
            <a:headEnd/>
            <a:tailEnd/>
          </a:ln>
          <a:effectLst/>
        </p:spPr>
        <p:txBody>
          <a:bodyPr lIns="0" tIns="0" rIns="0" bIns="0">
            <a:spAutoFit/>
          </a:bodyPr>
          <a:lstStyle/>
          <a:p>
            <a:pPr algn="ctr">
              <a:spcBef>
                <a:spcPct val="50000"/>
              </a:spcBef>
              <a:defRPr/>
            </a:pPr>
            <a:r>
              <a:rPr lang="en-US" sz="2000" b="1" dirty="0">
                <a:solidFill>
                  <a:srgbClr val="FFFFFF"/>
                </a:solidFill>
                <a:effectLst>
                  <a:outerShdw blurRad="38100" dist="38100" dir="2700000" algn="tl">
                    <a:srgbClr val="000000"/>
                  </a:outerShdw>
                </a:effectLst>
              </a:rPr>
              <a:t>Thresholds for Action</a:t>
            </a:r>
          </a:p>
        </p:txBody>
      </p:sp>
      <p:sp>
        <p:nvSpPr>
          <p:cNvPr id="77841" name="Text Box 22"/>
          <p:cNvSpPr txBox="1">
            <a:spLocks noChangeArrowheads="1"/>
          </p:cNvSpPr>
          <p:nvPr/>
        </p:nvSpPr>
        <p:spPr bwMode="auto">
          <a:xfrm>
            <a:off x="0" y="393700"/>
            <a:ext cx="9144000" cy="701675"/>
          </a:xfrm>
          <a:prstGeom prst="rect">
            <a:avLst/>
          </a:prstGeom>
          <a:noFill/>
          <a:ln w="9525">
            <a:noFill/>
            <a:miter lim="800000"/>
            <a:headEnd/>
            <a:tailEnd/>
          </a:ln>
        </p:spPr>
        <p:txBody>
          <a:bodyPr>
            <a:spAutoFit/>
          </a:bodyPr>
          <a:lstStyle/>
          <a:p>
            <a:pPr algn="ctr">
              <a:spcBef>
                <a:spcPct val="50000"/>
              </a:spcBef>
            </a:pPr>
            <a:r>
              <a:rPr lang="en-US" sz="4000" b="1" dirty="0">
                <a:solidFill>
                  <a:srgbClr val="FF0000"/>
                </a:solidFill>
                <a:latin typeface="Papyrus" pitchFamily="66" charset="0"/>
              </a:rPr>
              <a:t>Spectrum of Intervention Responses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1"/>
          </p:nvPr>
        </p:nvSpPr>
        <p:spPr>
          <a:noFill/>
        </p:spPr>
        <p:txBody>
          <a:bodyPr/>
          <a:lstStyle/>
          <a:p>
            <a:fld id="{0B8A0D6D-61BD-4656-A389-8F16B78A5DD0}" type="slidenum">
              <a:rPr lang="en-US" smtClean="0">
                <a:solidFill>
                  <a:srgbClr val="FFFFFF"/>
                </a:solidFill>
                <a:latin typeface="Arial" charset="0"/>
              </a:rPr>
              <a:pPr/>
              <a:t>23</a:t>
            </a:fld>
            <a:endParaRPr lang="en-US" smtClean="0">
              <a:solidFill>
                <a:srgbClr val="FFFFFF"/>
              </a:solidFill>
              <a:latin typeface="Arial" charset="0"/>
            </a:endParaRPr>
          </a:p>
        </p:txBody>
      </p:sp>
      <p:sp>
        <p:nvSpPr>
          <p:cNvPr id="79875" name="Rectangle 5"/>
          <p:cNvSpPr>
            <a:spLocks noGrp="1" noChangeArrowheads="1"/>
          </p:cNvSpPr>
          <p:nvPr>
            <p:ph type="title"/>
          </p:nvPr>
        </p:nvSpPr>
        <p:spPr>
          <a:xfrm>
            <a:off x="0" y="228600"/>
            <a:ext cx="9144000" cy="1524000"/>
          </a:xfrm>
        </p:spPr>
        <p:txBody>
          <a:bodyPr/>
          <a:lstStyle/>
          <a:p>
            <a:r>
              <a:rPr lang="en-US" sz="4000" b="1" dirty="0" smtClean="0"/>
              <a:t>Domains Influencing Behavioral Health: A Native Ecological Model</a:t>
            </a:r>
          </a:p>
        </p:txBody>
      </p:sp>
      <p:grpSp>
        <p:nvGrpSpPr>
          <p:cNvPr id="79876" name="Group 7"/>
          <p:cNvGrpSpPr>
            <a:grpSpLocks/>
          </p:cNvGrpSpPr>
          <p:nvPr/>
        </p:nvGrpSpPr>
        <p:grpSpPr bwMode="auto">
          <a:xfrm>
            <a:off x="685800" y="2209800"/>
            <a:ext cx="7924800" cy="3657600"/>
            <a:chOff x="103327200" y="110985300"/>
            <a:chExt cx="5943600" cy="2495544"/>
          </a:xfrm>
        </p:grpSpPr>
        <p:sp>
          <p:nvSpPr>
            <p:cNvPr id="79887" name="Oval 8"/>
            <p:cNvSpPr>
              <a:spLocks noChangeArrowheads="1"/>
            </p:cNvSpPr>
            <p:nvPr/>
          </p:nvSpPr>
          <p:spPr bwMode="auto">
            <a:xfrm>
              <a:off x="103327200" y="110985300"/>
              <a:ext cx="5943600" cy="2495544"/>
            </a:xfrm>
            <a:prstGeom prst="ellipse">
              <a:avLst/>
            </a:prstGeom>
            <a:noFill/>
            <a:ln w="38100" algn="ctr">
              <a:solidFill>
                <a:srgbClr val="FF9933"/>
              </a:solidFill>
              <a:round/>
              <a:headEnd/>
              <a:tailEnd/>
            </a:ln>
          </p:spPr>
          <p:txBody>
            <a:bodyPr anchor="ctr"/>
            <a:lstStyle/>
            <a:p>
              <a:pPr algn="ctr"/>
              <a:endParaRPr lang="en-US" sz="2400" b="1">
                <a:solidFill>
                  <a:srgbClr val="FF3300"/>
                </a:solidFill>
              </a:endParaRPr>
            </a:p>
            <a:p>
              <a:pPr algn="ctr"/>
              <a:endParaRPr lang="en-US" sz="3600">
                <a:solidFill>
                  <a:srgbClr val="000000"/>
                </a:solidFill>
              </a:endParaRPr>
            </a:p>
          </p:txBody>
        </p:sp>
        <p:sp>
          <p:nvSpPr>
            <p:cNvPr id="79888" name="Text Box 9"/>
            <p:cNvSpPr txBox="1">
              <a:spLocks noChangeArrowheads="1"/>
            </p:cNvSpPr>
            <p:nvPr/>
          </p:nvSpPr>
          <p:spPr bwMode="auto">
            <a:xfrm>
              <a:off x="103327200" y="112014279"/>
              <a:ext cx="1257300" cy="340105"/>
            </a:xfrm>
            <a:prstGeom prst="rect">
              <a:avLst/>
            </a:prstGeom>
            <a:noFill/>
            <a:ln w="9525" algn="ctr">
              <a:noFill/>
              <a:miter lim="800000"/>
              <a:headEnd/>
              <a:tailEnd/>
            </a:ln>
          </p:spPr>
          <p:txBody>
            <a:bodyPr/>
            <a:lstStyle/>
            <a:p>
              <a:pPr algn="ctr"/>
              <a:r>
                <a:rPr lang="en-US" sz="2000" b="1">
                  <a:solidFill>
                    <a:srgbClr val="66CCFF"/>
                  </a:solidFill>
                </a:rPr>
                <a:t>Individual</a:t>
              </a:r>
            </a:p>
            <a:p>
              <a:endParaRPr lang="en-US" sz="1400">
                <a:solidFill>
                  <a:srgbClr val="000000"/>
                </a:solidFill>
              </a:endParaRPr>
            </a:p>
          </p:txBody>
        </p:sp>
        <p:sp>
          <p:nvSpPr>
            <p:cNvPr id="79889" name="Rectangle 10"/>
            <p:cNvSpPr>
              <a:spLocks noChangeArrowheads="1"/>
            </p:cNvSpPr>
            <p:nvPr/>
          </p:nvSpPr>
          <p:spPr bwMode="auto">
            <a:xfrm>
              <a:off x="104641650" y="112014279"/>
              <a:ext cx="1371600" cy="340105"/>
            </a:xfrm>
            <a:prstGeom prst="rect">
              <a:avLst/>
            </a:prstGeom>
            <a:noFill/>
            <a:ln w="9525" algn="ctr">
              <a:noFill/>
              <a:miter lim="800000"/>
              <a:headEnd/>
              <a:tailEnd/>
            </a:ln>
          </p:spPr>
          <p:txBody>
            <a:bodyPr/>
            <a:lstStyle/>
            <a:p>
              <a:pPr algn="ctr"/>
              <a:r>
                <a:rPr lang="en-US" sz="2000" b="1">
                  <a:solidFill>
                    <a:srgbClr val="FF0000"/>
                  </a:solidFill>
                </a:rPr>
                <a:t>Peers/Family</a:t>
              </a:r>
            </a:p>
            <a:p>
              <a:endParaRPr lang="en-US" sz="3600">
                <a:solidFill>
                  <a:srgbClr val="000000"/>
                </a:solidFill>
              </a:endParaRPr>
            </a:p>
          </p:txBody>
        </p:sp>
        <p:sp>
          <p:nvSpPr>
            <p:cNvPr id="79890" name="Rectangle 11"/>
            <p:cNvSpPr>
              <a:spLocks noChangeArrowheads="1"/>
            </p:cNvSpPr>
            <p:nvPr/>
          </p:nvSpPr>
          <p:spPr bwMode="auto">
            <a:xfrm>
              <a:off x="107613450" y="112014279"/>
              <a:ext cx="1657350" cy="340105"/>
            </a:xfrm>
            <a:prstGeom prst="rect">
              <a:avLst/>
            </a:prstGeom>
            <a:noFill/>
            <a:ln w="9525" algn="ctr">
              <a:noFill/>
              <a:miter lim="800000"/>
              <a:headEnd/>
              <a:tailEnd/>
            </a:ln>
          </p:spPr>
          <p:txBody>
            <a:bodyPr/>
            <a:lstStyle/>
            <a:p>
              <a:pPr algn="ctr"/>
              <a:r>
                <a:rPr lang="en-US" sz="2000" b="1">
                  <a:solidFill>
                    <a:srgbClr val="FFCC99"/>
                  </a:solidFill>
                </a:rPr>
                <a:t>Society/Cultural</a:t>
              </a:r>
            </a:p>
            <a:p>
              <a:endParaRPr lang="en-US" sz="1400">
                <a:solidFill>
                  <a:srgbClr val="000000"/>
                </a:solidFill>
              </a:endParaRPr>
            </a:p>
          </p:txBody>
        </p:sp>
        <p:sp>
          <p:nvSpPr>
            <p:cNvPr id="79891" name="Rectangle 12"/>
            <p:cNvSpPr>
              <a:spLocks noChangeArrowheads="1"/>
            </p:cNvSpPr>
            <p:nvPr/>
          </p:nvSpPr>
          <p:spPr bwMode="auto">
            <a:xfrm>
              <a:off x="105956100" y="112014279"/>
              <a:ext cx="1771650" cy="340105"/>
            </a:xfrm>
            <a:prstGeom prst="rect">
              <a:avLst/>
            </a:prstGeom>
            <a:noFill/>
            <a:ln w="9525" algn="ctr">
              <a:noFill/>
              <a:miter lim="800000"/>
              <a:headEnd/>
              <a:tailEnd/>
            </a:ln>
          </p:spPr>
          <p:txBody>
            <a:bodyPr/>
            <a:lstStyle/>
            <a:p>
              <a:r>
                <a:rPr lang="en-US" sz="2000" b="1" dirty="0">
                  <a:solidFill>
                    <a:srgbClr val="00B050"/>
                  </a:solidFill>
                </a:rPr>
                <a:t>Community/Tribe</a:t>
              </a:r>
              <a:endParaRPr lang="en-US" sz="2000" dirty="0">
                <a:solidFill>
                  <a:srgbClr val="00B050"/>
                </a:solidFill>
              </a:endParaRPr>
            </a:p>
          </p:txBody>
        </p:sp>
        <p:sp>
          <p:nvSpPr>
            <p:cNvPr id="79892" name="Oval 13"/>
            <p:cNvSpPr>
              <a:spLocks noChangeArrowheads="1"/>
            </p:cNvSpPr>
            <p:nvPr/>
          </p:nvSpPr>
          <p:spPr bwMode="auto">
            <a:xfrm>
              <a:off x="103327200" y="111099600"/>
              <a:ext cx="4343400" cy="2268676"/>
            </a:xfrm>
            <a:prstGeom prst="ellipse">
              <a:avLst/>
            </a:prstGeom>
            <a:noFill/>
            <a:ln w="38100" algn="ctr">
              <a:solidFill>
                <a:srgbClr val="009900"/>
              </a:solidFill>
              <a:round/>
              <a:headEnd/>
              <a:tailEnd/>
            </a:ln>
          </p:spPr>
          <p:txBody>
            <a:bodyPr anchor="ctr"/>
            <a:lstStyle/>
            <a:p>
              <a:pPr algn="ctr"/>
              <a:endParaRPr lang="en-US" sz="2400" b="1">
                <a:solidFill>
                  <a:srgbClr val="FF9933"/>
                </a:solidFill>
              </a:endParaRPr>
            </a:p>
            <a:p>
              <a:pPr algn="ctr"/>
              <a:endParaRPr lang="en-US" sz="3600">
                <a:solidFill>
                  <a:srgbClr val="FF9933"/>
                </a:solidFill>
              </a:endParaRPr>
            </a:p>
          </p:txBody>
        </p:sp>
        <p:sp>
          <p:nvSpPr>
            <p:cNvPr id="79893" name="Oval 14"/>
            <p:cNvSpPr>
              <a:spLocks noChangeArrowheads="1"/>
            </p:cNvSpPr>
            <p:nvPr/>
          </p:nvSpPr>
          <p:spPr bwMode="auto">
            <a:xfrm>
              <a:off x="103327200" y="111328200"/>
              <a:ext cx="2628900" cy="1814942"/>
            </a:xfrm>
            <a:prstGeom prst="ellipse">
              <a:avLst/>
            </a:prstGeom>
            <a:noFill/>
            <a:ln w="38100" algn="ctr">
              <a:solidFill>
                <a:srgbClr val="FF0000"/>
              </a:solidFill>
              <a:round/>
              <a:headEnd/>
              <a:tailEnd/>
            </a:ln>
          </p:spPr>
          <p:txBody>
            <a:bodyPr anchor="ctr"/>
            <a:lstStyle/>
            <a:p>
              <a:pPr algn="ctr"/>
              <a:endParaRPr lang="en-US" sz="2400" b="1">
                <a:solidFill>
                  <a:srgbClr val="FF0066"/>
                </a:solidFill>
              </a:endParaRPr>
            </a:p>
            <a:p>
              <a:pPr algn="ctr"/>
              <a:endParaRPr lang="en-US" sz="3600">
                <a:solidFill>
                  <a:srgbClr val="000000"/>
                </a:solidFill>
              </a:endParaRPr>
            </a:p>
          </p:txBody>
        </p:sp>
        <p:sp>
          <p:nvSpPr>
            <p:cNvPr id="79894" name="Oval 15"/>
            <p:cNvSpPr>
              <a:spLocks noChangeArrowheads="1"/>
            </p:cNvSpPr>
            <p:nvPr/>
          </p:nvSpPr>
          <p:spPr bwMode="auto">
            <a:xfrm>
              <a:off x="103327200" y="111556800"/>
              <a:ext cx="1371600" cy="1361206"/>
            </a:xfrm>
            <a:prstGeom prst="ellipse">
              <a:avLst/>
            </a:prstGeom>
            <a:noFill/>
            <a:ln w="38100" algn="ctr">
              <a:solidFill>
                <a:srgbClr val="66CCFF"/>
              </a:solidFill>
              <a:round/>
              <a:headEnd/>
              <a:tailEnd/>
            </a:ln>
          </p:spPr>
          <p:txBody>
            <a:bodyPr anchor="ctr"/>
            <a:lstStyle/>
            <a:p>
              <a:pPr algn="ctr"/>
              <a:endParaRPr lang="en-US" sz="4200">
                <a:solidFill>
                  <a:srgbClr val="000000"/>
                </a:solidFill>
              </a:endParaRPr>
            </a:p>
          </p:txBody>
        </p:sp>
      </p:grpSp>
      <p:sp>
        <p:nvSpPr>
          <p:cNvPr id="13" name="TextBox 12"/>
          <p:cNvSpPr txBox="1">
            <a:spLocks noChangeArrowheads="1"/>
          </p:cNvSpPr>
          <p:nvPr/>
        </p:nvSpPr>
        <p:spPr bwMode="auto">
          <a:xfrm>
            <a:off x="990600" y="2057400"/>
            <a:ext cx="684213" cy="400050"/>
          </a:xfrm>
          <a:prstGeom prst="rect">
            <a:avLst/>
          </a:prstGeom>
          <a:noFill/>
          <a:ln w="38100">
            <a:solidFill>
              <a:srgbClr val="FFFF00"/>
            </a:solidFill>
            <a:miter lim="800000"/>
            <a:headEnd/>
            <a:tailEnd/>
          </a:ln>
        </p:spPr>
        <p:txBody>
          <a:bodyPr wrap="none">
            <a:spAutoFit/>
          </a:bodyPr>
          <a:lstStyle/>
          <a:p>
            <a:r>
              <a:rPr lang="en-US" sz="2000">
                <a:solidFill>
                  <a:srgbClr val="FFFFFF"/>
                </a:solidFill>
              </a:rPr>
              <a:t>Risk</a:t>
            </a:r>
          </a:p>
        </p:txBody>
      </p:sp>
      <p:sp>
        <p:nvSpPr>
          <p:cNvPr id="14" name="TextBox 13"/>
          <p:cNvSpPr txBox="1">
            <a:spLocks noChangeArrowheads="1"/>
          </p:cNvSpPr>
          <p:nvPr/>
        </p:nvSpPr>
        <p:spPr bwMode="auto">
          <a:xfrm>
            <a:off x="1066800" y="6096000"/>
            <a:ext cx="1338263" cy="400050"/>
          </a:xfrm>
          <a:prstGeom prst="rect">
            <a:avLst/>
          </a:prstGeom>
          <a:noFill/>
          <a:ln w="38100">
            <a:solidFill>
              <a:srgbClr val="FFFF00"/>
            </a:solidFill>
            <a:miter lim="800000"/>
            <a:headEnd/>
            <a:tailEnd/>
          </a:ln>
        </p:spPr>
        <p:txBody>
          <a:bodyPr wrap="none">
            <a:spAutoFit/>
          </a:bodyPr>
          <a:lstStyle/>
          <a:p>
            <a:r>
              <a:rPr lang="en-US" sz="2000">
                <a:solidFill>
                  <a:srgbClr val="FFFFFF"/>
                </a:solidFill>
              </a:rPr>
              <a:t>Protection</a:t>
            </a:r>
          </a:p>
        </p:txBody>
      </p:sp>
      <p:cxnSp>
        <p:nvCxnSpPr>
          <p:cNvPr id="16" name="Straight Arrow Connector 15"/>
          <p:cNvCxnSpPr>
            <a:stCxn id="13" idx="2"/>
          </p:cNvCxnSpPr>
          <p:nvPr/>
        </p:nvCxnSpPr>
        <p:spPr>
          <a:xfrm rot="5400000">
            <a:off x="790575" y="2962275"/>
            <a:ext cx="1047750" cy="381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p:cNvCxnSpPr>
          <p:nvPr/>
        </p:nvCxnSpPr>
        <p:spPr>
          <a:xfrm rot="16200000" flipH="1">
            <a:off x="1552575" y="2238375"/>
            <a:ext cx="971550" cy="14097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2"/>
          </p:cNvCxnSpPr>
          <p:nvPr/>
        </p:nvCxnSpPr>
        <p:spPr>
          <a:xfrm rot="16200000" flipH="1">
            <a:off x="2543175" y="1247775"/>
            <a:ext cx="1047750" cy="34671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p:cNvCxnSpPr>
          <p:nvPr/>
        </p:nvCxnSpPr>
        <p:spPr>
          <a:xfrm rot="16200000" flipH="1">
            <a:off x="3571082" y="218281"/>
            <a:ext cx="1200150" cy="5678487"/>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19101" y="5143500"/>
            <a:ext cx="1752600" cy="3175"/>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1143000" y="4343400"/>
            <a:ext cx="1828800" cy="15240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295400" y="4191000"/>
            <a:ext cx="3657600" cy="18288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1295400" y="4191000"/>
            <a:ext cx="5791200" cy="1828800"/>
          </a:xfrm>
          <a:prstGeom prst="straightConnector1">
            <a:avLst/>
          </a:prstGeom>
          <a:ln>
            <a:solidFill>
              <a:srgbClr val="FFFF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additive="base">
                                        <p:cTn id="48" dur="500" fill="hold"/>
                                        <p:tgtEl>
                                          <p:spTgt spid="32"/>
                                        </p:tgtEl>
                                        <p:attrNameLst>
                                          <p:attrName>ppt_x</p:attrName>
                                        </p:attrNameLst>
                                      </p:cBhvr>
                                      <p:tavLst>
                                        <p:tav tm="0">
                                          <p:val>
                                            <p:strVal val="#ppt_x"/>
                                          </p:val>
                                        </p:tav>
                                        <p:tav tm="100000">
                                          <p:val>
                                            <p:strVal val="#ppt_x"/>
                                          </p:val>
                                        </p:tav>
                                      </p:tavLst>
                                    </p:anim>
                                    <p:anim calcmode="lin" valueType="num">
                                      <p:cBhvr additive="base">
                                        <p:cTn id="49" dur="500" fill="hold"/>
                                        <p:tgtEl>
                                          <p:spTgt spid="32"/>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p>
            <a:fld id="{AC1F799A-6B4F-4EBF-849A-FE920373C456}" type="slidenum">
              <a:rPr lang="en-US" smtClean="0"/>
              <a:pPr/>
              <a:t>24</a:t>
            </a:fld>
            <a:endParaRPr lang="en-US" smtClean="0"/>
          </a:p>
        </p:txBody>
      </p:sp>
      <p:sp>
        <p:nvSpPr>
          <p:cNvPr id="82947" name="Rectangle 2"/>
          <p:cNvSpPr>
            <a:spLocks noGrp="1" noChangeArrowheads="1"/>
          </p:cNvSpPr>
          <p:nvPr>
            <p:ph type="title"/>
          </p:nvPr>
        </p:nvSpPr>
        <p:spPr>
          <a:xfrm>
            <a:off x="0" y="304800"/>
            <a:ext cx="9144000" cy="1219200"/>
          </a:xfrm>
        </p:spPr>
        <p:txBody>
          <a:bodyPr/>
          <a:lstStyle/>
          <a:p>
            <a:pPr eaLnBrk="1" hangingPunct="1"/>
            <a:r>
              <a:rPr lang="en-US" b="1" dirty="0" smtClean="0"/>
              <a:t>Effective Interventions for Adults</a:t>
            </a:r>
          </a:p>
        </p:txBody>
      </p:sp>
      <p:sp>
        <p:nvSpPr>
          <p:cNvPr id="82948" name="Rectangle 3"/>
          <p:cNvSpPr>
            <a:spLocks noGrp="1" noChangeArrowheads="1"/>
          </p:cNvSpPr>
          <p:nvPr>
            <p:ph type="body" idx="1"/>
          </p:nvPr>
        </p:nvSpPr>
        <p:spPr>
          <a:xfrm>
            <a:off x="1905000" y="1676400"/>
            <a:ext cx="6248400" cy="4495800"/>
          </a:xfrm>
        </p:spPr>
        <p:txBody>
          <a:bodyPr/>
          <a:lstStyle/>
          <a:p>
            <a:pPr eaLnBrk="1" hangingPunct="1"/>
            <a:r>
              <a:rPr lang="en-US" sz="2400" dirty="0" smtClean="0"/>
              <a:t>Cognitive/Behavioral Approaches</a:t>
            </a:r>
          </a:p>
          <a:p>
            <a:pPr eaLnBrk="1" hangingPunct="1"/>
            <a:r>
              <a:rPr lang="en-US" sz="2400" dirty="0" smtClean="0"/>
              <a:t>Motivational Interventions</a:t>
            </a:r>
          </a:p>
          <a:p>
            <a:pPr eaLnBrk="1" hangingPunct="1"/>
            <a:r>
              <a:rPr lang="en-US" sz="2400" dirty="0" smtClean="0"/>
              <a:t>Psychopharmacological Interventions</a:t>
            </a:r>
          </a:p>
          <a:p>
            <a:pPr eaLnBrk="1" hangingPunct="1"/>
            <a:r>
              <a:rPr lang="en-US" sz="2400" dirty="0" smtClean="0"/>
              <a:t>Modified Therapeutic Communities</a:t>
            </a:r>
          </a:p>
          <a:p>
            <a:pPr eaLnBrk="1" hangingPunct="1"/>
            <a:r>
              <a:rPr lang="en-US" sz="2400" dirty="0" smtClean="0"/>
              <a:t>Assertive Community Treatment</a:t>
            </a:r>
          </a:p>
          <a:p>
            <a:pPr eaLnBrk="1" hangingPunct="1"/>
            <a:r>
              <a:rPr lang="en-US" sz="2400" dirty="0" smtClean="0"/>
              <a:t>Vocational Services</a:t>
            </a:r>
          </a:p>
          <a:p>
            <a:pPr eaLnBrk="1" hangingPunct="1"/>
            <a:r>
              <a:rPr lang="en-US" sz="2400" dirty="0" smtClean="0"/>
              <a:t>Dual Recovery/Self-Help Programs</a:t>
            </a:r>
          </a:p>
          <a:p>
            <a:pPr eaLnBrk="1" hangingPunct="1"/>
            <a:r>
              <a:rPr lang="en-US" sz="2400" dirty="0" smtClean="0"/>
              <a:t>Consumer Involvement</a:t>
            </a:r>
          </a:p>
          <a:p>
            <a:pPr eaLnBrk="1" hangingPunct="1"/>
            <a:r>
              <a:rPr lang="en-US" sz="2400" dirty="0" smtClean="0"/>
              <a:t>Therapeutic Relationships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304800"/>
            <a:ext cx="7772400" cy="1143000"/>
          </a:xfrm>
        </p:spPr>
        <p:txBody>
          <a:bodyPr/>
          <a:lstStyle/>
          <a:p>
            <a:pPr eaLnBrk="1" hangingPunct="1"/>
            <a:r>
              <a:rPr lang="en-US" b="1" dirty="0" smtClean="0"/>
              <a:t>Culture-Based Interventions</a:t>
            </a:r>
          </a:p>
        </p:txBody>
      </p:sp>
      <p:sp>
        <p:nvSpPr>
          <p:cNvPr id="83971" name="Content Placeholder 2"/>
          <p:cNvSpPr>
            <a:spLocks noGrp="1"/>
          </p:cNvSpPr>
          <p:nvPr>
            <p:ph idx="1"/>
          </p:nvPr>
        </p:nvSpPr>
        <p:spPr>
          <a:xfrm>
            <a:off x="762000" y="1371600"/>
            <a:ext cx="7696200" cy="4953000"/>
          </a:xfrm>
        </p:spPr>
        <p:txBody>
          <a:bodyPr/>
          <a:lstStyle/>
          <a:p>
            <a:pPr eaLnBrk="1" hangingPunct="1"/>
            <a:r>
              <a:rPr lang="en-US" dirty="0" smtClean="0"/>
              <a:t>Story telling</a:t>
            </a:r>
          </a:p>
          <a:p>
            <a:pPr eaLnBrk="1" hangingPunct="1"/>
            <a:r>
              <a:rPr lang="en-US" dirty="0" smtClean="0"/>
              <a:t>Sweat Lodge</a:t>
            </a:r>
          </a:p>
          <a:p>
            <a:pPr eaLnBrk="1" hangingPunct="1"/>
            <a:r>
              <a:rPr lang="en-US" dirty="0" smtClean="0"/>
              <a:t>Talking circle</a:t>
            </a:r>
          </a:p>
          <a:p>
            <a:pPr eaLnBrk="1" hangingPunct="1"/>
            <a:r>
              <a:rPr lang="en-US" dirty="0" smtClean="0"/>
              <a:t>Vision quest</a:t>
            </a:r>
          </a:p>
          <a:p>
            <a:pPr eaLnBrk="1" hangingPunct="1"/>
            <a:r>
              <a:rPr lang="en-US" dirty="0" smtClean="0"/>
              <a:t>Wiping of tears</a:t>
            </a:r>
          </a:p>
          <a:p>
            <a:pPr eaLnBrk="1" hangingPunct="1"/>
            <a:r>
              <a:rPr lang="en-US" dirty="0" smtClean="0"/>
              <a:t>Drumming</a:t>
            </a:r>
          </a:p>
          <a:p>
            <a:pPr eaLnBrk="1" hangingPunct="1">
              <a:lnSpc>
                <a:spcPct val="80000"/>
              </a:lnSpc>
            </a:pPr>
            <a:r>
              <a:rPr lang="en-US" dirty="0" smtClean="0"/>
              <a:t>Smudging</a:t>
            </a:r>
          </a:p>
          <a:p>
            <a:pPr eaLnBrk="1" hangingPunct="1">
              <a:lnSpc>
                <a:spcPct val="80000"/>
              </a:lnSpc>
            </a:pPr>
            <a:r>
              <a:rPr lang="en-US" dirty="0" smtClean="0"/>
              <a:t>Traditional Healers</a:t>
            </a:r>
          </a:p>
          <a:p>
            <a:pPr eaLnBrk="1" hangingPunct="1">
              <a:lnSpc>
                <a:spcPct val="80000"/>
              </a:lnSpc>
            </a:pPr>
            <a:r>
              <a:rPr lang="en-US" dirty="0" smtClean="0"/>
              <a:t>Herbal remedies</a:t>
            </a:r>
          </a:p>
          <a:p>
            <a:pPr eaLnBrk="1" hangingPunct="1">
              <a:lnSpc>
                <a:spcPct val="80000"/>
              </a:lnSpc>
            </a:pPr>
            <a:r>
              <a:rPr lang="en-US" dirty="0" smtClean="0"/>
              <a:t>Traditional activities</a:t>
            </a:r>
          </a:p>
        </p:txBody>
      </p:sp>
      <p:sp>
        <p:nvSpPr>
          <p:cNvPr id="83972" name="Slide Number Placeholder 3"/>
          <p:cNvSpPr>
            <a:spLocks noGrp="1"/>
          </p:cNvSpPr>
          <p:nvPr>
            <p:ph type="sldNum" sz="quarter" idx="11"/>
          </p:nvPr>
        </p:nvSpPr>
        <p:spPr>
          <a:noFill/>
        </p:spPr>
        <p:txBody>
          <a:bodyPr/>
          <a:lstStyle/>
          <a:p>
            <a:fld id="{8FFD1B5D-0860-4708-B3F2-460E443A3F85}" type="slidenum">
              <a:rPr lang="en-US" smtClean="0"/>
              <a:pPr/>
              <a:t>25</a:t>
            </a:fld>
            <a:endParaRPr lang="en-US" smtClean="0"/>
          </a:p>
        </p:txBody>
      </p:sp>
      <p:pic>
        <p:nvPicPr>
          <p:cNvPr id="83973" name="Picture 3" descr="drum circle"/>
          <p:cNvPicPr>
            <a:picLocks noChangeAspect="1" noChangeArrowheads="1"/>
          </p:cNvPicPr>
          <p:nvPr/>
        </p:nvPicPr>
        <p:blipFill>
          <a:blip r:embed="rId3" cstate="screen"/>
          <a:srcRect/>
          <a:stretch>
            <a:fillRect/>
          </a:stretch>
        </p:blipFill>
        <p:spPr bwMode="auto">
          <a:xfrm>
            <a:off x="4827588" y="1371600"/>
            <a:ext cx="3517900" cy="4724400"/>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Slide Number Placeholder 2"/>
          <p:cNvSpPr>
            <a:spLocks noGrp="1"/>
          </p:cNvSpPr>
          <p:nvPr>
            <p:ph type="sldNum" sz="quarter" idx="11"/>
          </p:nvPr>
        </p:nvSpPr>
        <p:spPr>
          <a:noFill/>
        </p:spPr>
        <p:txBody>
          <a:bodyPr/>
          <a:lstStyle/>
          <a:p>
            <a:fld id="{3B658BD4-C73C-4ED0-8C58-266D21B34447}" type="slidenum">
              <a:rPr lang="en-US" smtClean="0"/>
              <a:pPr/>
              <a:t>26</a:t>
            </a:fld>
            <a:endParaRPr lang="en-US" smtClean="0"/>
          </a:p>
        </p:txBody>
      </p:sp>
      <p:pic>
        <p:nvPicPr>
          <p:cNvPr id="84995" name="Picture 2" descr="IMGP0720"/>
          <p:cNvPicPr>
            <a:picLocks noChangeAspect="1" noChangeArrowheads="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
        <p:nvSpPr>
          <p:cNvPr id="84996" name="Text Box 3"/>
          <p:cNvSpPr txBox="1">
            <a:spLocks noChangeArrowheads="1"/>
          </p:cNvSpPr>
          <p:nvPr/>
        </p:nvSpPr>
        <p:spPr bwMode="auto">
          <a:xfrm>
            <a:off x="838200" y="0"/>
            <a:ext cx="7239000" cy="579438"/>
          </a:xfrm>
          <a:prstGeom prst="rect">
            <a:avLst/>
          </a:prstGeom>
          <a:noFill/>
          <a:ln w="9525">
            <a:noFill/>
            <a:miter lim="800000"/>
            <a:headEnd/>
            <a:tailEnd/>
          </a:ln>
        </p:spPr>
        <p:txBody>
          <a:bodyPr>
            <a:spAutoFit/>
          </a:bodyPr>
          <a:lstStyle/>
          <a:p>
            <a:pPr>
              <a:spcBef>
                <a:spcPct val="50000"/>
              </a:spcBef>
            </a:pPr>
            <a:endParaRPr lang="en-US" sz="3200" b="1"/>
          </a:p>
        </p:txBody>
      </p:sp>
      <p:sp>
        <p:nvSpPr>
          <p:cNvPr id="84997" name="Rectangle 4"/>
          <p:cNvSpPr>
            <a:spLocks noChangeArrowheads="1"/>
          </p:cNvSpPr>
          <p:nvPr/>
        </p:nvSpPr>
        <p:spPr bwMode="auto">
          <a:xfrm>
            <a:off x="0" y="227013"/>
            <a:ext cx="9144000" cy="762000"/>
          </a:xfrm>
          <a:prstGeom prst="rect">
            <a:avLst/>
          </a:prstGeom>
          <a:noFill/>
          <a:ln w="9525">
            <a:noFill/>
            <a:miter lim="800000"/>
            <a:headEnd/>
            <a:tailEnd/>
          </a:ln>
        </p:spPr>
        <p:txBody>
          <a:bodyPr>
            <a:spAutoFit/>
          </a:bodyPr>
          <a:lstStyle/>
          <a:p>
            <a:pPr algn="ctr"/>
            <a:r>
              <a:rPr lang="en-US" sz="4200" b="1" dirty="0"/>
              <a:t> </a:t>
            </a:r>
            <a:r>
              <a:rPr lang="en-US" sz="4400" b="1" dirty="0">
                <a:solidFill>
                  <a:srgbClr val="FF0000"/>
                </a:solidFill>
                <a:effectLst>
                  <a:outerShdw blurRad="38100" dist="38100" dir="2700000" algn="tl">
                    <a:srgbClr val="000000">
                      <a:alpha val="43137"/>
                    </a:srgbClr>
                  </a:outerShdw>
                </a:effectLst>
                <a:latin typeface="Papyrus" pitchFamily="66" charset="0"/>
              </a:rPr>
              <a:t>What are some promising strategies?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0"/>
            <a:ext cx="9144000" cy="1752600"/>
          </a:xfrm>
        </p:spPr>
        <p:txBody>
          <a:bodyPr/>
          <a:lstStyle/>
          <a:p>
            <a:r>
              <a:rPr lang="en-US" b="1" dirty="0" smtClean="0"/>
              <a:t>Social Determinates of Health: Whitehall Studies</a:t>
            </a:r>
            <a:endParaRPr lang="en-US" sz="3200" b="1" dirty="0" smtClean="0"/>
          </a:p>
        </p:txBody>
      </p:sp>
      <p:sp>
        <p:nvSpPr>
          <p:cNvPr id="3" name="Content Placeholder 2"/>
          <p:cNvSpPr>
            <a:spLocks noGrp="1"/>
          </p:cNvSpPr>
          <p:nvPr>
            <p:ph idx="1"/>
          </p:nvPr>
        </p:nvSpPr>
        <p:spPr>
          <a:xfrm>
            <a:off x="685800" y="1676400"/>
            <a:ext cx="7772400" cy="4419600"/>
          </a:xfrm>
        </p:spPr>
        <p:txBody>
          <a:bodyPr/>
          <a:lstStyle/>
          <a:p>
            <a:pPr>
              <a:defRPr/>
            </a:pPr>
            <a:r>
              <a:rPr lang="en-US" dirty="0" smtClean="0"/>
              <a:t>Within a hierarchical society, there is a social gradient for morbidity and mortality</a:t>
            </a:r>
            <a:r>
              <a:rPr lang="en-US" sz="2400" dirty="0" smtClean="0"/>
              <a:t>. (Poverty, sanitation, nutrition, and shelter are controlled.)</a:t>
            </a:r>
            <a:endParaRPr lang="en-US" dirty="0" smtClean="0"/>
          </a:p>
          <a:p>
            <a:pPr>
              <a:defRPr/>
            </a:pPr>
            <a:r>
              <a:rPr lang="en-US" dirty="0" smtClean="0">
                <a:solidFill>
                  <a:srgbClr val="FFFF00"/>
                </a:solidFill>
              </a:rPr>
              <a:t>Higher status folks live longer and healthier.</a:t>
            </a:r>
          </a:p>
          <a:p>
            <a:pPr algn="ctr">
              <a:buFontTx/>
              <a:buNone/>
              <a:defRPr/>
            </a:pPr>
            <a:r>
              <a:rPr lang="en-US" sz="4000" dirty="0" smtClean="0">
                <a:solidFill>
                  <a:srgbClr val="FF0000"/>
                </a:solidFill>
                <a:latin typeface="+mj-lt"/>
              </a:rPr>
              <a:t>  Health Care Improvement </a:t>
            </a:r>
            <a:r>
              <a:rPr lang="en-US" sz="3600" dirty="0" smtClean="0">
                <a:solidFill>
                  <a:srgbClr val="FF0000"/>
                </a:solidFill>
                <a:latin typeface="+mj-lt"/>
              </a:rPr>
              <a:t> Needs More Than Money:</a:t>
            </a:r>
          </a:p>
          <a:p>
            <a:pPr>
              <a:defRPr/>
            </a:pPr>
            <a:r>
              <a:rPr lang="en-US" sz="4000" dirty="0" smtClean="0">
                <a:solidFill>
                  <a:srgbClr val="FFFF00"/>
                </a:solidFill>
              </a:rPr>
              <a:t>Opportunity, Empowerment, Security, Control, and Dignity…. </a:t>
            </a:r>
            <a:endParaRPr lang="en-US" sz="4000" dirty="0" smtClean="0">
              <a:solidFill>
                <a:srgbClr val="FFFF00"/>
              </a:solidFill>
              <a:latin typeface="+mj-lt"/>
            </a:endParaRPr>
          </a:p>
          <a:p>
            <a:pPr>
              <a:defRPr/>
            </a:pPr>
            <a:endParaRPr lang="en-US" sz="4000" dirty="0">
              <a:solidFill>
                <a:srgbClr val="FF0000"/>
              </a:solidFill>
              <a:latin typeface="+mj-lt"/>
            </a:endParaRPr>
          </a:p>
        </p:txBody>
      </p:sp>
      <p:sp>
        <p:nvSpPr>
          <p:cNvPr id="86020" name="Slide Number Placeholder 3"/>
          <p:cNvSpPr>
            <a:spLocks noGrp="1"/>
          </p:cNvSpPr>
          <p:nvPr>
            <p:ph type="sldNum" sz="quarter" idx="11"/>
          </p:nvPr>
        </p:nvSpPr>
        <p:spPr>
          <a:noFill/>
        </p:spPr>
        <p:txBody>
          <a:bodyPr/>
          <a:lstStyle/>
          <a:p>
            <a:fld id="{9B6EBDF3-79CD-470C-AA60-EC213C02A310}" type="slidenum">
              <a:rPr lang="en-US" smtClean="0"/>
              <a:pPr/>
              <a:t>27</a:t>
            </a:fld>
            <a:endParaRPr lang="en-US" smtClean="0"/>
          </a:p>
        </p:txBody>
      </p:sp>
      <p:sp>
        <p:nvSpPr>
          <p:cNvPr id="100357" name="TextBox 4"/>
          <p:cNvSpPr txBox="1">
            <a:spLocks noChangeArrowheads="1"/>
          </p:cNvSpPr>
          <p:nvPr/>
        </p:nvSpPr>
        <p:spPr bwMode="auto">
          <a:xfrm>
            <a:off x="3200400" y="6096000"/>
            <a:ext cx="5122016" cy="584775"/>
          </a:xfrm>
          <a:prstGeom prst="rect">
            <a:avLst/>
          </a:prstGeom>
          <a:noFill/>
          <a:ln w="9525">
            <a:noFill/>
            <a:miter lim="800000"/>
            <a:headEnd/>
            <a:tailEnd/>
          </a:ln>
        </p:spPr>
        <p:txBody>
          <a:bodyPr wrap="square">
            <a:spAutoFit/>
          </a:bodyPr>
          <a:lstStyle/>
          <a:p>
            <a:pPr>
              <a:defRPr/>
            </a:pPr>
            <a:r>
              <a:rPr lang="en-US" sz="1600" dirty="0">
                <a:solidFill>
                  <a:schemeClr val="bg1"/>
                </a:solidFill>
                <a:latin typeface="+mn-lt"/>
                <a:hlinkClick r:id="rId3"/>
              </a:rPr>
              <a:t>www.thelancet.com</a:t>
            </a:r>
            <a:r>
              <a:rPr lang="en-US" sz="1600" dirty="0">
                <a:solidFill>
                  <a:schemeClr val="bg1"/>
                </a:solidFill>
                <a:latin typeface="+mn-lt"/>
              </a:rPr>
              <a:t>  Dec 9, 2006. </a:t>
            </a:r>
            <a:r>
              <a:rPr lang="en-US" sz="1600" dirty="0" smtClean="0">
                <a:solidFill>
                  <a:schemeClr val="bg1"/>
                </a:solidFill>
                <a:latin typeface="+mn-lt"/>
              </a:rPr>
              <a:t>Michael Marmot</a:t>
            </a:r>
            <a:endParaRPr lang="en-US" sz="1600" dirty="0">
              <a:solidFill>
                <a:schemeClr val="bg1"/>
              </a:solidFill>
              <a:latin typeface="+mn-lt"/>
            </a:endParaRPr>
          </a:p>
          <a:p>
            <a:pPr>
              <a:defRPr/>
            </a:pPr>
            <a:r>
              <a:rPr lang="en-US" sz="1600" dirty="0" err="1">
                <a:solidFill>
                  <a:schemeClr val="bg1"/>
                </a:solidFill>
                <a:latin typeface="+mn-lt"/>
              </a:rPr>
              <a:t>Amartya</a:t>
            </a:r>
            <a:r>
              <a:rPr lang="en-US" sz="1600" dirty="0">
                <a:solidFill>
                  <a:schemeClr val="bg1"/>
                </a:solidFill>
                <a:latin typeface="+mn-lt"/>
              </a:rPr>
              <a:t> </a:t>
            </a:r>
            <a:r>
              <a:rPr lang="en-US" sz="1600" dirty="0" err="1">
                <a:solidFill>
                  <a:schemeClr val="bg1"/>
                </a:solidFill>
                <a:latin typeface="+mn-lt"/>
              </a:rPr>
              <a:t>Sen</a:t>
            </a:r>
            <a:r>
              <a:rPr lang="en-US" sz="1600" dirty="0">
                <a:solidFill>
                  <a:schemeClr val="bg1"/>
                </a:solidFill>
                <a:latin typeface="+mn-lt"/>
              </a:rPr>
              <a:t> 1998  Nicholas Stern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0" y="260350"/>
            <a:ext cx="9144000" cy="6597650"/>
          </a:xfrm>
        </p:spPr>
        <p:txBody>
          <a:bodyPr/>
          <a:lstStyle/>
          <a:p>
            <a:pPr>
              <a:buFont typeface="Wingdings" pitchFamily="2" charset="2"/>
              <a:buNone/>
            </a:pPr>
            <a:r>
              <a:rPr lang="en-US" b="1" dirty="0" smtClean="0"/>
              <a:t>.</a:t>
            </a:r>
            <a:endParaRPr lang="en-IN" b="1" dirty="0" smtClean="0"/>
          </a:p>
        </p:txBody>
      </p:sp>
      <p:sp>
        <p:nvSpPr>
          <p:cNvPr id="87043" name="Oval 4"/>
          <p:cNvSpPr>
            <a:spLocks noChangeArrowheads="1"/>
          </p:cNvSpPr>
          <p:nvPr/>
        </p:nvSpPr>
        <p:spPr bwMode="auto">
          <a:xfrm>
            <a:off x="1835150" y="2349500"/>
            <a:ext cx="4249738" cy="2374900"/>
          </a:xfrm>
          <a:prstGeom prst="ellipse">
            <a:avLst/>
          </a:prstGeom>
          <a:solidFill>
            <a:schemeClr val="accent1"/>
          </a:solidFill>
          <a:ln w="9525">
            <a:solidFill>
              <a:schemeClr val="tx1"/>
            </a:solidFill>
            <a:round/>
            <a:headEnd/>
            <a:tailEnd/>
          </a:ln>
        </p:spPr>
        <p:txBody>
          <a:bodyPr wrap="none" anchor="ctr"/>
          <a:lstStyle/>
          <a:p>
            <a:pPr algn="ctr"/>
            <a:r>
              <a:rPr lang="en-US" sz="4800" b="1"/>
              <a:t>Health</a:t>
            </a:r>
            <a:endParaRPr lang="en-IN" sz="4800" b="1"/>
          </a:p>
        </p:txBody>
      </p:sp>
      <p:sp>
        <p:nvSpPr>
          <p:cNvPr id="87044" name="Oval 5"/>
          <p:cNvSpPr>
            <a:spLocks noChangeArrowheads="1"/>
          </p:cNvSpPr>
          <p:nvPr/>
        </p:nvSpPr>
        <p:spPr bwMode="auto">
          <a:xfrm>
            <a:off x="6084888" y="3213100"/>
            <a:ext cx="2281237" cy="1274763"/>
          </a:xfrm>
          <a:prstGeom prst="ellipse">
            <a:avLst/>
          </a:prstGeom>
          <a:solidFill>
            <a:schemeClr val="accent1"/>
          </a:solidFill>
          <a:ln w="9525">
            <a:solidFill>
              <a:schemeClr val="tx1"/>
            </a:solidFill>
            <a:round/>
            <a:headEnd/>
            <a:tailEnd/>
          </a:ln>
        </p:spPr>
        <p:txBody>
          <a:bodyPr wrap="none" anchor="ctr"/>
          <a:lstStyle/>
          <a:p>
            <a:pPr algn="ctr"/>
            <a:r>
              <a:rPr lang="en-US" b="1"/>
              <a:t>Education</a:t>
            </a:r>
            <a:endParaRPr lang="en-IN" b="1"/>
          </a:p>
        </p:txBody>
      </p:sp>
      <p:sp>
        <p:nvSpPr>
          <p:cNvPr id="87045" name="Oval 6"/>
          <p:cNvSpPr>
            <a:spLocks noChangeArrowheads="1"/>
          </p:cNvSpPr>
          <p:nvPr/>
        </p:nvSpPr>
        <p:spPr bwMode="auto">
          <a:xfrm>
            <a:off x="4495800" y="4508500"/>
            <a:ext cx="1277938" cy="1563688"/>
          </a:xfrm>
          <a:prstGeom prst="ellipse">
            <a:avLst/>
          </a:prstGeom>
          <a:solidFill>
            <a:schemeClr val="accent1"/>
          </a:solidFill>
          <a:ln w="9525">
            <a:solidFill>
              <a:schemeClr val="tx1"/>
            </a:solidFill>
            <a:round/>
            <a:headEnd/>
            <a:tailEnd/>
          </a:ln>
        </p:spPr>
        <p:txBody>
          <a:bodyPr wrap="none" anchor="ctr"/>
          <a:lstStyle/>
          <a:p>
            <a:pPr algn="ctr"/>
            <a:endParaRPr lang="en-US" b="1"/>
          </a:p>
          <a:p>
            <a:pPr algn="ctr"/>
            <a:r>
              <a:rPr lang="en-US" b="1"/>
              <a:t>Social </a:t>
            </a:r>
          </a:p>
          <a:p>
            <a:pPr algn="ctr"/>
            <a:r>
              <a:rPr lang="en-US" b="1"/>
              <a:t>Justice</a:t>
            </a:r>
            <a:endParaRPr lang="en-IN" b="1"/>
          </a:p>
        </p:txBody>
      </p:sp>
      <p:sp>
        <p:nvSpPr>
          <p:cNvPr id="87046" name="Oval 7"/>
          <p:cNvSpPr>
            <a:spLocks noChangeArrowheads="1"/>
          </p:cNvSpPr>
          <p:nvPr/>
        </p:nvSpPr>
        <p:spPr bwMode="auto">
          <a:xfrm>
            <a:off x="5580063" y="3933825"/>
            <a:ext cx="1635125" cy="1778000"/>
          </a:xfrm>
          <a:prstGeom prst="ellipse">
            <a:avLst/>
          </a:prstGeom>
          <a:solidFill>
            <a:schemeClr val="accent1"/>
          </a:solidFill>
          <a:ln w="9525">
            <a:solidFill>
              <a:schemeClr val="tx1"/>
            </a:solidFill>
            <a:round/>
            <a:headEnd/>
            <a:tailEnd/>
          </a:ln>
        </p:spPr>
        <p:txBody>
          <a:bodyPr wrap="none" anchor="ctr"/>
          <a:lstStyle/>
          <a:p>
            <a:pPr algn="ctr"/>
            <a:r>
              <a:rPr lang="en-US" b="1"/>
              <a:t>Gender</a:t>
            </a:r>
            <a:endParaRPr lang="en-IN" b="1"/>
          </a:p>
        </p:txBody>
      </p:sp>
      <p:sp>
        <p:nvSpPr>
          <p:cNvPr id="87047" name="Oval 9"/>
          <p:cNvSpPr>
            <a:spLocks noChangeArrowheads="1"/>
          </p:cNvSpPr>
          <p:nvPr/>
        </p:nvSpPr>
        <p:spPr bwMode="auto">
          <a:xfrm>
            <a:off x="971550" y="4437063"/>
            <a:ext cx="2305050" cy="1562100"/>
          </a:xfrm>
          <a:prstGeom prst="ellipse">
            <a:avLst/>
          </a:prstGeom>
          <a:solidFill>
            <a:schemeClr val="accent1"/>
          </a:solidFill>
          <a:ln w="9525">
            <a:solidFill>
              <a:schemeClr val="tx1"/>
            </a:solidFill>
            <a:round/>
            <a:headEnd/>
            <a:tailEnd/>
          </a:ln>
        </p:spPr>
        <p:txBody>
          <a:bodyPr wrap="none" anchor="ctr"/>
          <a:lstStyle/>
          <a:p>
            <a:pPr algn="ctr"/>
            <a:r>
              <a:rPr lang="en-US" b="1"/>
              <a:t>Environmental</a:t>
            </a:r>
            <a:endParaRPr lang="en-IN" b="1"/>
          </a:p>
        </p:txBody>
      </p:sp>
      <p:sp>
        <p:nvSpPr>
          <p:cNvPr id="87048" name="Oval 10"/>
          <p:cNvSpPr>
            <a:spLocks noChangeArrowheads="1"/>
          </p:cNvSpPr>
          <p:nvPr/>
        </p:nvSpPr>
        <p:spPr bwMode="auto">
          <a:xfrm>
            <a:off x="3200400" y="4800600"/>
            <a:ext cx="1439863" cy="1368425"/>
          </a:xfrm>
          <a:prstGeom prst="ellipse">
            <a:avLst/>
          </a:prstGeom>
          <a:solidFill>
            <a:schemeClr val="accent1"/>
          </a:solidFill>
          <a:ln w="9525">
            <a:solidFill>
              <a:schemeClr val="tx1"/>
            </a:solidFill>
            <a:round/>
            <a:headEnd/>
            <a:tailEnd/>
          </a:ln>
        </p:spPr>
        <p:txBody>
          <a:bodyPr wrap="none" anchor="ctr"/>
          <a:lstStyle/>
          <a:p>
            <a:pPr algn="ctr"/>
            <a:r>
              <a:rPr lang="en-US" b="1"/>
              <a:t>Human</a:t>
            </a:r>
          </a:p>
          <a:p>
            <a:pPr algn="ctr"/>
            <a:r>
              <a:rPr lang="en-US" b="1"/>
              <a:t>Rights</a:t>
            </a:r>
            <a:endParaRPr lang="en-IN" b="1"/>
          </a:p>
        </p:txBody>
      </p:sp>
      <p:sp>
        <p:nvSpPr>
          <p:cNvPr id="87049" name="Oval 11"/>
          <p:cNvSpPr>
            <a:spLocks noChangeArrowheads="1"/>
          </p:cNvSpPr>
          <p:nvPr/>
        </p:nvSpPr>
        <p:spPr bwMode="auto">
          <a:xfrm>
            <a:off x="5867400" y="2565400"/>
            <a:ext cx="2932113" cy="914400"/>
          </a:xfrm>
          <a:prstGeom prst="ellipse">
            <a:avLst/>
          </a:prstGeom>
          <a:solidFill>
            <a:schemeClr val="accent1"/>
          </a:solidFill>
          <a:ln w="9525">
            <a:solidFill>
              <a:schemeClr val="tx1"/>
            </a:solidFill>
            <a:round/>
            <a:headEnd/>
            <a:tailEnd/>
          </a:ln>
        </p:spPr>
        <p:txBody>
          <a:bodyPr wrap="none" anchor="ctr"/>
          <a:lstStyle/>
          <a:p>
            <a:pPr algn="ctr"/>
            <a:r>
              <a:rPr lang="en-US" b="1"/>
              <a:t>Aging</a:t>
            </a:r>
            <a:endParaRPr lang="en-IN" b="1"/>
          </a:p>
        </p:txBody>
      </p:sp>
      <p:sp>
        <p:nvSpPr>
          <p:cNvPr id="87050" name="Oval 12"/>
          <p:cNvSpPr>
            <a:spLocks noChangeArrowheads="1"/>
          </p:cNvSpPr>
          <p:nvPr/>
        </p:nvSpPr>
        <p:spPr bwMode="auto">
          <a:xfrm>
            <a:off x="5292725" y="1700213"/>
            <a:ext cx="2425700" cy="1223962"/>
          </a:xfrm>
          <a:prstGeom prst="ellipse">
            <a:avLst/>
          </a:prstGeom>
          <a:solidFill>
            <a:schemeClr val="accent1"/>
          </a:solidFill>
          <a:ln w="9525">
            <a:solidFill>
              <a:schemeClr val="tx1"/>
            </a:solidFill>
            <a:round/>
            <a:headEnd/>
            <a:tailEnd/>
          </a:ln>
        </p:spPr>
        <p:txBody>
          <a:bodyPr wrap="none" anchor="ctr"/>
          <a:lstStyle/>
          <a:p>
            <a:pPr algn="ctr"/>
            <a:r>
              <a:rPr lang="en-US" b="1"/>
              <a:t>Science </a:t>
            </a:r>
          </a:p>
          <a:p>
            <a:pPr algn="ctr"/>
            <a:r>
              <a:rPr lang="en-US" b="1"/>
              <a:t>&amp; </a:t>
            </a:r>
          </a:p>
          <a:p>
            <a:pPr algn="ctr"/>
            <a:r>
              <a:rPr lang="en-US" b="1"/>
              <a:t>Technology</a:t>
            </a:r>
            <a:endParaRPr lang="en-IN" b="1"/>
          </a:p>
        </p:txBody>
      </p:sp>
      <p:sp>
        <p:nvSpPr>
          <p:cNvPr id="87051" name="Oval 13"/>
          <p:cNvSpPr>
            <a:spLocks noChangeArrowheads="1"/>
          </p:cNvSpPr>
          <p:nvPr/>
        </p:nvSpPr>
        <p:spPr bwMode="auto">
          <a:xfrm>
            <a:off x="304800" y="3276600"/>
            <a:ext cx="1803400" cy="1439863"/>
          </a:xfrm>
          <a:prstGeom prst="ellipse">
            <a:avLst/>
          </a:prstGeom>
          <a:solidFill>
            <a:schemeClr val="accent1"/>
          </a:solidFill>
          <a:ln w="9525">
            <a:solidFill>
              <a:schemeClr val="tx1"/>
            </a:solidFill>
            <a:round/>
            <a:headEnd/>
            <a:tailEnd/>
          </a:ln>
        </p:spPr>
        <p:txBody>
          <a:bodyPr wrap="none" anchor="ctr"/>
          <a:lstStyle/>
          <a:p>
            <a:pPr algn="ctr"/>
            <a:r>
              <a:rPr lang="en-US" b="1"/>
              <a:t>Behavioral</a:t>
            </a:r>
            <a:endParaRPr lang="en-IN" b="1"/>
          </a:p>
        </p:txBody>
      </p:sp>
      <p:sp>
        <p:nvSpPr>
          <p:cNvPr id="87052" name="Oval 14"/>
          <p:cNvSpPr>
            <a:spLocks noChangeArrowheads="1"/>
          </p:cNvSpPr>
          <p:nvPr/>
        </p:nvSpPr>
        <p:spPr bwMode="auto">
          <a:xfrm>
            <a:off x="539750" y="1700213"/>
            <a:ext cx="1800225" cy="1512887"/>
          </a:xfrm>
          <a:prstGeom prst="ellipse">
            <a:avLst/>
          </a:prstGeom>
          <a:solidFill>
            <a:schemeClr val="accent1"/>
          </a:solidFill>
          <a:ln w="9525">
            <a:solidFill>
              <a:schemeClr val="tx1"/>
            </a:solidFill>
            <a:round/>
            <a:headEnd/>
            <a:tailEnd/>
          </a:ln>
        </p:spPr>
        <p:txBody>
          <a:bodyPr wrap="none" anchor="ctr"/>
          <a:lstStyle/>
          <a:p>
            <a:endParaRPr lang="en-US" b="1"/>
          </a:p>
        </p:txBody>
      </p:sp>
      <p:sp>
        <p:nvSpPr>
          <p:cNvPr id="87053" name="Oval 15"/>
          <p:cNvSpPr>
            <a:spLocks noChangeArrowheads="1"/>
          </p:cNvSpPr>
          <p:nvPr/>
        </p:nvSpPr>
        <p:spPr bwMode="auto">
          <a:xfrm>
            <a:off x="2057400" y="1412875"/>
            <a:ext cx="2154238" cy="914400"/>
          </a:xfrm>
          <a:prstGeom prst="ellipse">
            <a:avLst/>
          </a:prstGeom>
          <a:solidFill>
            <a:schemeClr val="accent1"/>
          </a:solidFill>
          <a:ln w="9525">
            <a:solidFill>
              <a:schemeClr val="tx1"/>
            </a:solidFill>
            <a:round/>
            <a:headEnd/>
            <a:tailEnd/>
          </a:ln>
        </p:spPr>
        <p:txBody>
          <a:bodyPr wrap="none" anchor="ctr"/>
          <a:lstStyle/>
          <a:p>
            <a:pPr algn="ctr"/>
            <a:r>
              <a:rPr lang="en-US" b="1"/>
              <a:t>Socio-cultural</a:t>
            </a:r>
            <a:endParaRPr lang="en-IN" b="1"/>
          </a:p>
        </p:txBody>
      </p:sp>
      <p:sp>
        <p:nvSpPr>
          <p:cNvPr id="87054" name="Oval 16"/>
          <p:cNvSpPr>
            <a:spLocks noChangeArrowheads="1"/>
          </p:cNvSpPr>
          <p:nvPr/>
        </p:nvSpPr>
        <p:spPr bwMode="auto">
          <a:xfrm>
            <a:off x="4211638" y="1125538"/>
            <a:ext cx="1419225" cy="1366837"/>
          </a:xfrm>
          <a:prstGeom prst="ellipse">
            <a:avLst/>
          </a:prstGeom>
          <a:solidFill>
            <a:schemeClr val="accent1"/>
          </a:solidFill>
          <a:ln w="9525">
            <a:solidFill>
              <a:schemeClr val="tx1"/>
            </a:solidFill>
            <a:round/>
            <a:headEnd/>
            <a:tailEnd/>
          </a:ln>
        </p:spPr>
        <p:txBody>
          <a:bodyPr wrap="none" anchor="ctr"/>
          <a:lstStyle/>
          <a:p>
            <a:pPr algn="ctr"/>
            <a:r>
              <a:rPr lang="en-US" b="1"/>
              <a:t>Socio-</a:t>
            </a:r>
          </a:p>
          <a:p>
            <a:pPr algn="ctr"/>
            <a:r>
              <a:rPr lang="en-US" b="1"/>
              <a:t>economic</a:t>
            </a:r>
            <a:endParaRPr lang="en-IN" b="1"/>
          </a:p>
        </p:txBody>
      </p:sp>
      <p:sp>
        <p:nvSpPr>
          <p:cNvPr id="87055" name="Oval 17"/>
          <p:cNvSpPr>
            <a:spLocks noChangeArrowheads="1"/>
          </p:cNvSpPr>
          <p:nvPr/>
        </p:nvSpPr>
        <p:spPr bwMode="auto">
          <a:xfrm>
            <a:off x="539750" y="1700213"/>
            <a:ext cx="1800225" cy="1512887"/>
          </a:xfrm>
          <a:prstGeom prst="ellipse">
            <a:avLst/>
          </a:prstGeom>
          <a:solidFill>
            <a:schemeClr val="accent1"/>
          </a:solidFill>
          <a:ln w="9525">
            <a:solidFill>
              <a:schemeClr val="tx1"/>
            </a:solidFill>
            <a:round/>
            <a:headEnd/>
            <a:tailEnd/>
          </a:ln>
        </p:spPr>
        <p:txBody>
          <a:bodyPr wrap="none" anchor="ctr"/>
          <a:lstStyle/>
          <a:p>
            <a:pPr algn="ctr"/>
            <a:endParaRPr lang="en-US" b="1"/>
          </a:p>
        </p:txBody>
      </p:sp>
      <p:sp>
        <p:nvSpPr>
          <p:cNvPr id="87056" name="Oval 19"/>
          <p:cNvSpPr>
            <a:spLocks noChangeArrowheads="1"/>
          </p:cNvSpPr>
          <p:nvPr/>
        </p:nvSpPr>
        <p:spPr bwMode="auto">
          <a:xfrm>
            <a:off x="539750" y="1700213"/>
            <a:ext cx="1800225" cy="1728787"/>
          </a:xfrm>
          <a:prstGeom prst="ellipse">
            <a:avLst/>
          </a:prstGeom>
          <a:solidFill>
            <a:schemeClr val="accent1"/>
          </a:solidFill>
          <a:ln w="9525">
            <a:solidFill>
              <a:schemeClr val="tx1"/>
            </a:solidFill>
            <a:round/>
            <a:headEnd/>
            <a:tailEnd/>
          </a:ln>
        </p:spPr>
        <p:txBody>
          <a:bodyPr wrap="none" anchor="ctr"/>
          <a:lstStyle/>
          <a:p>
            <a:pPr algn="ctr"/>
            <a:endParaRPr lang="en-US" b="1"/>
          </a:p>
        </p:txBody>
      </p:sp>
      <p:sp>
        <p:nvSpPr>
          <p:cNvPr id="87057" name="Text Box 20"/>
          <p:cNvSpPr txBox="1">
            <a:spLocks noChangeArrowheads="1"/>
          </p:cNvSpPr>
          <p:nvPr/>
        </p:nvSpPr>
        <p:spPr bwMode="auto">
          <a:xfrm>
            <a:off x="684213" y="2363788"/>
            <a:ext cx="1511300" cy="366712"/>
          </a:xfrm>
          <a:prstGeom prst="rect">
            <a:avLst/>
          </a:prstGeom>
          <a:noFill/>
          <a:ln w="9525">
            <a:noFill/>
            <a:miter lim="800000"/>
            <a:headEnd/>
            <a:tailEnd/>
          </a:ln>
        </p:spPr>
        <p:txBody>
          <a:bodyPr>
            <a:spAutoFit/>
          </a:bodyPr>
          <a:lstStyle/>
          <a:p>
            <a:r>
              <a:rPr lang="en-US" b="1"/>
              <a:t>Biological</a:t>
            </a:r>
            <a:endParaRPr lang="en-IN"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533400" y="381000"/>
            <a:ext cx="8153400" cy="990600"/>
          </a:xfrm>
          <a:prstGeom prst="rect">
            <a:avLst/>
          </a:prstGeom>
          <a:noFill/>
          <a:ln w="9525">
            <a:noFill/>
            <a:miter lim="800000"/>
            <a:headEnd/>
            <a:tailEnd/>
          </a:ln>
          <a:effectLst/>
        </p:spPr>
        <p:txBody>
          <a:bodyPr anchor="b"/>
          <a:lstStyle/>
          <a:p>
            <a:pPr algn="ctr">
              <a:defRPr/>
            </a:pPr>
            <a:r>
              <a:rPr lang="en-US" sz="4400" b="1" dirty="0">
                <a:solidFill>
                  <a:srgbClr val="FF0000"/>
                </a:solidFill>
                <a:effectLst>
                  <a:outerShdw blurRad="38100" dist="38100" dir="2700000" algn="tl">
                    <a:srgbClr val="000000"/>
                  </a:outerShdw>
                </a:effectLst>
                <a:latin typeface="Papyrus" pitchFamily="66" charset="0"/>
              </a:rPr>
              <a:t>Role of Inequities in Healthcare</a:t>
            </a:r>
          </a:p>
        </p:txBody>
      </p:sp>
      <p:graphicFrame>
        <p:nvGraphicFramePr>
          <p:cNvPr id="4098" name="Object 5"/>
          <p:cNvGraphicFramePr>
            <a:graphicFrameLocks noChangeAspect="1"/>
          </p:cNvGraphicFramePr>
          <p:nvPr/>
        </p:nvGraphicFramePr>
        <p:xfrm>
          <a:off x="457200" y="1752600"/>
          <a:ext cx="8199438" cy="4310063"/>
        </p:xfrm>
        <a:graphic>
          <a:graphicData uri="http://schemas.openxmlformats.org/presentationml/2006/ole">
            <p:oleObj spid="_x0000_s4098" name="Chart" r:id="rId4" imgW="4857902" imgH="2705100" progId="Excel.Sheet.8">
              <p:embed/>
            </p:oleObj>
          </a:graphicData>
        </a:graphic>
      </p:graphicFrame>
      <p:sp>
        <p:nvSpPr>
          <p:cNvPr id="4100" name="Text Box 6"/>
          <p:cNvSpPr txBox="1">
            <a:spLocks noChangeArrowheads="1"/>
          </p:cNvSpPr>
          <p:nvPr/>
        </p:nvSpPr>
        <p:spPr bwMode="auto">
          <a:xfrm>
            <a:off x="1066800" y="5334000"/>
            <a:ext cx="3276600" cy="366713"/>
          </a:xfrm>
          <a:prstGeom prst="rect">
            <a:avLst/>
          </a:prstGeom>
          <a:noFill/>
          <a:ln w="9525">
            <a:noFill/>
            <a:miter lim="800000"/>
            <a:headEnd/>
            <a:tailEnd/>
          </a:ln>
        </p:spPr>
        <p:txBody>
          <a:bodyPr>
            <a:spAutoFit/>
          </a:bodyPr>
          <a:lstStyle/>
          <a:p>
            <a:pPr>
              <a:spcBef>
                <a:spcPct val="50000"/>
              </a:spcBef>
            </a:pPr>
            <a:r>
              <a:rPr lang="en-US" i="1">
                <a:solidFill>
                  <a:schemeClr val="bg1"/>
                </a:solidFill>
              </a:rPr>
              <a:t>Adapted from V. Hogan</a:t>
            </a:r>
            <a:r>
              <a:rPr lang="en-US">
                <a:solidFill>
                  <a:schemeClr val="bg1"/>
                </a:solidFill>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fld id="{FA239A23-69E2-4B30-8402-6FA9ED9BD7F1}" type="slidenum">
              <a:rPr lang="en-US" smtClean="0"/>
              <a:pPr/>
              <a:t>3</a:t>
            </a:fld>
            <a:endParaRPr lang="en-US" smtClean="0"/>
          </a:p>
        </p:txBody>
      </p:sp>
      <p:sp>
        <p:nvSpPr>
          <p:cNvPr id="55299" name="Rectangle 2"/>
          <p:cNvSpPr>
            <a:spLocks noGrp="1" noChangeArrowheads="1"/>
          </p:cNvSpPr>
          <p:nvPr>
            <p:ph type="title"/>
          </p:nvPr>
        </p:nvSpPr>
        <p:spPr>
          <a:xfrm>
            <a:off x="685800" y="381000"/>
            <a:ext cx="7772400" cy="990600"/>
          </a:xfrm>
        </p:spPr>
        <p:txBody>
          <a:bodyPr/>
          <a:lstStyle/>
          <a:p>
            <a:pPr eaLnBrk="1" hangingPunct="1"/>
            <a:r>
              <a:rPr lang="en-US" b="1" dirty="0" smtClean="0"/>
              <a:t>Goals for Today</a:t>
            </a:r>
          </a:p>
        </p:txBody>
      </p:sp>
      <p:sp>
        <p:nvSpPr>
          <p:cNvPr id="72708" name="Rectangle 3"/>
          <p:cNvSpPr>
            <a:spLocks noGrp="1" noChangeArrowheads="1"/>
          </p:cNvSpPr>
          <p:nvPr>
            <p:ph type="body" idx="1"/>
          </p:nvPr>
        </p:nvSpPr>
        <p:spPr>
          <a:xfrm>
            <a:off x="533400" y="2362200"/>
            <a:ext cx="8382000" cy="2590800"/>
          </a:xfrm>
          <a:ln w="19050">
            <a:solidFill>
              <a:srgbClr val="66CCFF"/>
            </a:solidFill>
          </a:ln>
        </p:spPr>
        <p:txBody>
          <a:bodyPr/>
          <a:lstStyle/>
          <a:p>
            <a:pPr eaLnBrk="1" hangingPunct="1"/>
            <a:r>
              <a:rPr lang="en-US" dirty="0" smtClean="0"/>
              <a:t>Where and who are the Native US Peoples?</a:t>
            </a:r>
          </a:p>
          <a:p>
            <a:pPr eaLnBrk="1" hangingPunct="1"/>
            <a:r>
              <a:rPr lang="en-US" dirty="0" smtClean="0"/>
              <a:t>Discuss Finances and Fragmentation of Services</a:t>
            </a:r>
          </a:p>
          <a:p>
            <a:pPr eaLnBrk="1" hangingPunct="1"/>
            <a:r>
              <a:rPr lang="en-US" dirty="0" smtClean="0"/>
              <a:t>Present Some  Health Care Issues</a:t>
            </a:r>
          </a:p>
          <a:p>
            <a:pPr eaLnBrk="1" hangingPunct="1"/>
            <a:r>
              <a:rPr lang="en-US" dirty="0" smtClean="0"/>
              <a:t>Describe Social Determinants of Health </a:t>
            </a:r>
          </a:p>
          <a:p>
            <a:pPr eaLnBrk="1" hangingPunct="1"/>
            <a:r>
              <a:rPr lang="en-US" dirty="0" smtClean="0"/>
              <a:t>Present Native Mentorship Model</a:t>
            </a:r>
          </a:p>
          <a:p>
            <a:pPr eaLnBrk="1" hangingPunct="1">
              <a:buFontTx/>
              <a:buNone/>
            </a:pPr>
            <a:endParaRPr lang="en-US" sz="2400" dirty="0" smtClean="0">
              <a:solidFill>
                <a:srgbClr val="66CCFF"/>
              </a:solidFill>
            </a:endParaRPr>
          </a:p>
          <a:p>
            <a:pPr eaLnBrk="1" hangingPunct="1"/>
            <a:endParaRPr lang="en-US" sz="2400" dirty="0" smtClean="0">
              <a:solidFill>
                <a:srgbClr val="FF0000"/>
              </a:solidFill>
            </a:endParaRPr>
          </a:p>
          <a:p>
            <a:pPr eaLnBrk="1" hangingPunct="1"/>
            <a:endParaRPr lang="en-US" sz="2400" dirty="0" smtClean="0">
              <a:solidFill>
                <a:srgbClr val="FF0000"/>
              </a:solidFill>
            </a:endParaRPr>
          </a:p>
          <a:p>
            <a:pPr eaLnBrk="1" hangingPunct="1"/>
            <a:endParaRPr lang="en-US" sz="2000" dirty="0" smtClean="0">
              <a:solidFill>
                <a:srgbClr val="CC0000"/>
              </a:solidFill>
            </a:endParaRPr>
          </a:p>
        </p:txBody>
      </p:sp>
      <p:pic>
        <p:nvPicPr>
          <p:cNvPr id="55301" name="Picture 4" descr="OneSkyCenterLogoblackbkrd"/>
          <p:cNvPicPr>
            <a:picLocks noChangeAspect="1" noChangeArrowheads="1"/>
          </p:cNvPicPr>
          <p:nvPr/>
        </p:nvPicPr>
        <p:blipFill>
          <a:blip r:embed="rId3" cstate="screen">
            <a:clrChange>
              <a:clrFrom>
                <a:srgbClr val="000000"/>
              </a:clrFrom>
              <a:clrTo>
                <a:srgbClr val="000000">
                  <a:alpha val="0"/>
                </a:srgbClr>
              </a:clrTo>
            </a:clrChange>
          </a:blip>
          <a:srcRect/>
          <a:stretch>
            <a:fillRect/>
          </a:stretch>
        </p:blipFill>
        <p:spPr bwMode="auto">
          <a:xfrm>
            <a:off x="762000" y="457200"/>
            <a:ext cx="1295400" cy="1284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708">
                                            <p:txEl>
                                              <p:pRg st="0" end="0"/>
                                            </p:txEl>
                                          </p:spTgt>
                                        </p:tgtEl>
                                        <p:attrNameLst>
                                          <p:attrName>style.visibility</p:attrName>
                                        </p:attrNameLst>
                                      </p:cBhvr>
                                      <p:to>
                                        <p:strVal val="visible"/>
                                      </p:to>
                                    </p:set>
                                    <p:anim calcmode="lin" valueType="num">
                                      <p:cBhvr additive="base">
                                        <p:cTn id="7" dur="1000" fill="hold"/>
                                        <p:tgtEl>
                                          <p:spTgt spid="7270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27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708">
                                            <p:txEl>
                                              <p:pRg st="1" end="1"/>
                                            </p:txEl>
                                          </p:spTgt>
                                        </p:tgtEl>
                                        <p:attrNameLst>
                                          <p:attrName>style.visibility</p:attrName>
                                        </p:attrNameLst>
                                      </p:cBhvr>
                                      <p:to>
                                        <p:strVal val="visible"/>
                                      </p:to>
                                    </p:set>
                                    <p:anim calcmode="lin" valueType="num">
                                      <p:cBhvr additive="base">
                                        <p:cTn id="13" dur="1000" fill="hold"/>
                                        <p:tgtEl>
                                          <p:spTgt spid="72708">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727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708">
                                            <p:txEl>
                                              <p:pRg st="2" end="2"/>
                                            </p:txEl>
                                          </p:spTgt>
                                        </p:tgtEl>
                                        <p:attrNameLst>
                                          <p:attrName>style.visibility</p:attrName>
                                        </p:attrNameLst>
                                      </p:cBhvr>
                                      <p:to>
                                        <p:strVal val="visible"/>
                                      </p:to>
                                    </p:set>
                                    <p:anim calcmode="lin" valueType="num">
                                      <p:cBhvr additive="base">
                                        <p:cTn id="19" dur="1000" fill="hold"/>
                                        <p:tgtEl>
                                          <p:spTgt spid="72708">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727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2708">
                                            <p:txEl>
                                              <p:pRg st="3" end="3"/>
                                            </p:txEl>
                                          </p:spTgt>
                                        </p:tgtEl>
                                        <p:attrNameLst>
                                          <p:attrName>style.visibility</p:attrName>
                                        </p:attrNameLst>
                                      </p:cBhvr>
                                      <p:to>
                                        <p:strVal val="visible"/>
                                      </p:to>
                                    </p:set>
                                    <p:anim calcmode="lin" valueType="num">
                                      <p:cBhvr additive="base">
                                        <p:cTn id="25" dur="1000" fill="hold"/>
                                        <p:tgtEl>
                                          <p:spTgt spid="72708">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270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2708">
                                            <p:txEl>
                                              <p:pRg st="4" end="4"/>
                                            </p:txEl>
                                          </p:spTgt>
                                        </p:tgtEl>
                                        <p:attrNameLst>
                                          <p:attrName>style.visibility</p:attrName>
                                        </p:attrNameLst>
                                      </p:cBhvr>
                                      <p:to>
                                        <p:strVal val="visible"/>
                                      </p:to>
                                    </p:set>
                                    <p:anim calcmode="lin" valueType="num">
                                      <p:cBhvr additive="base">
                                        <p:cTn id="31" dur="1000" fill="hold"/>
                                        <p:tgtEl>
                                          <p:spTgt spid="72708">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7270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0"/>
            <a:ext cx="9144000" cy="1219200"/>
          </a:xfrm>
        </p:spPr>
        <p:txBody>
          <a:bodyPr/>
          <a:lstStyle/>
          <a:p>
            <a:r>
              <a:rPr lang="en-US" b="1" dirty="0" smtClean="0"/>
              <a:t>The Social Determinants of Health</a:t>
            </a:r>
          </a:p>
        </p:txBody>
      </p:sp>
      <p:sp>
        <p:nvSpPr>
          <p:cNvPr id="88067" name="Content Placeholder 2"/>
          <p:cNvSpPr>
            <a:spLocks noGrp="1"/>
          </p:cNvSpPr>
          <p:nvPr>
            <p:ph idx="1"/>
          </p:nvPr>
        </p:nvSpPr>
        <p:spPr>
          <a:xfrm>
            <a:off x="685800" y="2133600"/>
            <a:ext cx="8077200" cy="3962400"/>
          </a:xfrm>
        </p:spPr>
        <p:txBody>
          <a:bodyPr/>
          <a:lstStyle/>
          <a:p>
            <a:r>
              <a:rPr lang="en-US" dirty="0" smtClean="0"/>
              <a:t>The conditions in which people are born, grow, live, work and age. </a:t>
            </a:r>
          </a:p>
          <a:p>
            <a:r>
              <a:rPr lang="en-US" dirty="0" smtClean="0"/>
              <a:t>Shaped by the distribution of money, power and resources at global, national and local levels. </a:t>
            </a:r>
          </a:p>
          <a:p>
            <a:r>
              <a:rPr lang="en-US" dirty="0" smtClean="0"/>
              <a:t>Are mostly responsible for health inequities - the unfair and avoidable differences in health status seen within and between countries.</a:t>
            </a:r>
          </a:p>
        </p:txBody>
      </p:sp>
      <p:sp>
        <p:nvSpPr>
          <p:cNvPr id="88068" name="Slide Number Placeholder 3"/>
          <p:cNvSpPr>
            <a:spLocks noGrp="1"/>
          </p:cNvSpPr>
          <p:nvPr>
            <p:ph type="sldNum" sz="quarter" idx="11"/>
          </p:nvPr>
        </p:nvSpPr>
        <p:spPr>
          <a:noFill/>
        </p:spPr>
        <p:txBody>
          <a:bodyPr/>
          <a:lstStyle/>
          <a:p>
            <a:fld id="{1819EE7F-2D21-472F-8136-ABD1360825E6}" type="slidenum">
              <a:rPr lang="en-US" smtClean="0"/>
              <a:pPr/>
              <a:t>30</a:t>
            </a:fld>
            <a:endParaRPr lang="en-US" smtClean="0"/>
          </a:p>
        </p:txBody>
      </p:sp>
      <p:sp>
        <p:nvSpPr>
          <p:cNvPr id="5" name="Rectangle 4"/>
          <p:cNvSpPr/>
          <p:nvPr/>
        </p:nvSpPr>
        <p:spPr>
          <a:xfrm>
            <a:off x="457200" y="1828800"/>
            <a:ext cx="8382000" cy="4343400"/>
          </a:xfrm>
          <a:prstGeom prst="rect">
            <a:avLst/>
          </a:prstGeom>
          <a:noFill/>
          <a:ln w="19050">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8070" name="Rectangle 7"/>
          <p:cNvSpPr>
            <a:spLocks noChangeArrowheads="1"/>
          </p:cNvSpPr>
          <p:nvPr/>
        </p:nvSpPr>
        <p:spPr bwMode="auto">
          <a:xfrm>
            <a:off x="1676400" y="6477000"/>
            <a:ext cx="7467600" cy="381000"/>
          </a:xfrm>
          <a:prstGeom prst="rect">
            <a:avLst/>
          </a:prstGeom>
          <a:noFill/>
          <a:ln w="9525">
            <a:noFill/>
            <a:miter lim="800000"/>
            <a:headEnd/>
            <a:tailEnd/>
          </a:ln>
        </p:spPr>
        <p:txBody>
          <a:bodyPr>
            <a:spAutoFit/>
          </a:bodyPr>
          <a:lstStyle/>
          <a:p>
            <a:r>
              <a:rPr lang="en-US" b="1">
                <a:solidFill>
                  <a:srgbClr val="FF0000"/>
                </a:solidFill>
              </a:rPr>
              <a:t>     WHO Commission on Social Determinants of Health | August 28 2008 </a:t>
            </a:r>
            <a:endParaRPr lang="en-US">
              <a:solidFill>
                <a:srgbClr val="FF0000"/>
              </a:solidFill>
            </a:endParaRPr>
          </a:p>
        </p:txBody>
      </p:sp>
      <p:pic>
        <p:nvPicPr>
          <p:cNvPr id="10" name="Picture 2" descr="The Main Determinants of Health"/>
          <p:cNvPicPr>
            <a:picLocks noChangeAspect="1" noChangeArrowheads="1"/>
          </p:cNvPicPr>
          <p:nvPr/>
        </p:nvPicPr>
        <p:blipFill>
          <a:blip r:embed="rId3" cstate="screen"/>
          <a:srcRect/>
          <a:stretch>
            <a:fillRect/>
          </a:stretch>
        </p:blipFill>
        <p:spPr bwMode="auto">
          <a:xfrm>
            <a:off x="457200" y="927100"/>
            <a:ext cx="8382000" cy="5349875"/>
          </a:xfrm>
          <a:prstGeom prst="rect">
            <a:avLst/>
          </a:prstGeom>
          <a:noFill/>
          <a:ln w="9525">
            <a:noFill/>
            <a:miter lim="800000"/>
            <a:headEnd/>
            <a:tailEnd/>
          </a:ln>
        </p:spPr>
      </p:pic>
      <p:sp>
        <p:nvSpPr>
          <p:cNvPr id="12" name="Rectangle 11"/>
          <p:cNvSpPr/>
          <p:nvPr/>
        </p:nvSpPr>
        <p:spPr>
          <a:xfrm>
            <a:off x="2286000" y="990600"/>
            <a:ext cx="464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3"/>
          <p:cNvPicPr>
            <a:picLocks noChangeAspect="1" noChangeArrowheads="1"/>
          </p:cNvPicPr>
          <p:nvPr/>
        </p:nvPicPr>
        <p:blipFill>
          <a:blip r:embed="rId4" cstate="screen"/>
          <a:srcRect/>
          <a:stretch>
            <a:fillRect/>
          </a:stretch>
        </p:blipFill>
        <p:spPr bwMode="auto">
          <a:xfrm>
            <a:off x="3505200" y="4191000"/>
            <a:ext cx="2209800" cy="1371600"/>
          </a:xfrm>
          <a:prstGeom prst="snip2Same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amond(in)">
                                      <p:cBhvr>
                                        <p:cTn id="10" dur="10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274638"/>
            <a:ext cx="9144000" cy="1096962"/>
          </a:xfrm>
        </p:spPr>
        <p:txBody>
          <a:bodyPr/>
          <a:lstStyle/>
          <a:p>
            <a:r>
              <a:rPr lang="en-US" b="1" dirty="0" smtClean="0"/>
              <a:t>Conceptual Framework of Health Determinants</a:t>
            </a:r>
          </a:p>
        </p:txBody>
      </p:sp>
      <p:sp>
        <p:nvSpPr>
          <p:cNvPr id="89091" name="Text Placeholder 2"/>
          <p:cNvSpPr>
            <a:spLocks noGrp="1"/>
          </p:cNvSpPr>
          <p:nvPr>
            <p:ph type="body" idx="1"/>
          </p:nvPr>
        </p:nvSpPr>
        <p:spPr/>
        <p:txBody>
          <a:bodyPr/>
          <a:lstStyle/>
          <a:p>
            <a:endParaRPr lang="en-US" smtClean="0"/>
          </a:p>
        </p:txBody>
      </p:sp>
      <p:sp>
        <p:nvSpPr>
          <p:cNvPr id="89092" name="Text Placeholder 4"/>
          <p:cNvSpPr>
            <a:spLocks noGrp="1"/>
          </p:cNvSpPr>
          <p:nvPr>
            <p:ph type="body" sz="quarter" idx="3"/>
          </p:nvPr>
        </p:nvSpPr>
        <p:spPr/>
        <p:txBody>
          <a:bodyPr/>
          <a:lstStyle/>
          <a:p>
            <a:endParaRPr lang="en-US" smtClean="0"/>
          </a:p>
        </p:txBody>
      </p:sp>
      <p:sp>
        <p:nvSpPr>
          <p:cNvPr id="89093" name="Slide Number Placeholder 6"/>
          <p:cNvSpPr>
            <a:spLocks noGrp="1"/>
          </p:cNvSpPr>
          <p:nvPr>
            <p:ph type="sldNum" sz="quarter" idx="11"/>
          </p:nvPr>
        </p:nvSpPr>
        <p:spPr>
          <a:noFill/>
        </p:spPr>
        <p:txBody>
          <a:bodyPr/>
          <a:lstStyle/>
          <a:p>
            <a:fld id="{A9714634-1187-42D6-A96A-6AEFAE7540A2}" type="slidenum">
              <a:rPr lang="en-US" smtClean="0"/>
              <a:pPr/>
              <a:t>31</a:t>
            </a:fld>
            <a:endParaRPr lang="en-US" smtClean="0"/>
          </a:p>
        </p:txBody>
      </p:sp>
      <p:pic>
        <p:nvPicPr>
          <p:cNvPr id="310274" name="Picture 2"/>
          <p:cNvPicPr>
            <a:picLocks noGrp="1" noChangeAspect="1" noChangeArrowheads="1"/>
          </p:cNvPicPr>
          <p:nvPr>
            <p:ph sz="quarter" idx="4"/>
          </p:nvPr>
        </p:nvPicPr>
        <p:blipFill>
          <a:blip r:embed="rId3" cstate="screen"/>
          <a:srcRect/>
          <a:stretch>
            <a:fillRect/>
          </a:stretch>
        </p:blipFill>
        <p:spPr>
          <a:xfrm>
            <a:off x="4572000" y="1447800"/>
            <a:ext cx="4419600" cy="5195888"/>
          </a:xfrm>
          <a:noFill/>
        </p:spPr>
      </p:pic>
      <p:pic>
        <p:nvPicPr>
          <p:cNvPr id="310275" name="Picture 3"/>
          <p:cNvPicPr>
            <a:picLocks noGrp="1" noChangeAspect="1" noChangeArrowheads="1"/>
          </p:cNvPicPr>
          <p:nvPr>
            <p:ph sz="half" idx="2"/>
          </p:nvPr>
        </p:nvPicPr>
        <p:blipFill>
          <a:blip r:embed="rId4" cstate="screen"/>
          <a:srcRect/>
          <a:stretch>
            <a:fillRect/>
          </a:stretch>
        </p:blipFill>
        <p:spPr>
          <a:xfrm>
            <a:off x="346075" y="1509713"/>
            <a:ext cx="4279900" cy="5119687"/>
          </a:xfrm>
          <a:noFill/>
        </p:spPr>
      </p:pic>
      <p:sp>
        <p:nvSpPr>
          <p:cNvPr id="10" name="Rectangle 9"/>
          <p:cNvSpPr/>
          <p:nvPr/>
        </p:nvSpPr>
        <p:spPr>
          <a:xfrm>
            <a:off x="304800" y="1447800"/>
            <a:ext cx="8763000" cy="76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04800" y="6629400"/>
            <a:ext cx="8763000" cy="460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anim calcmode="lin" valueType="num">
                                      <p:cBhvr additive="base">
                                        <p:cTn id="7" dur="1000" fill="hold"/>
                                        <p:tgtEl>
                                          <p:spTgt spid="310274"/>
                                        </p:tgtEl>
                                        <p:attrNameLst>
                                          <p:attrName>ppt_x</p:attrName>
                                        </p:attrNameLst>
                                      </p:cBhvr>
                                      <p:tavLst>
                                        <p:tav tm="0">
                                          <p:val>
                                            <p:strVal val="1+#ppt_w/2"/>
                                          </p:val>
                                        </p:tav>
                                        <p:tav tm="100000">
                                          <p:val>
                                            <p:strVal val="#ppt_x"/>
                                          </p:val>
                                        </p:tav>
                                      </p:tavLst>
                                    </p:anim>
                                    <p:anim calcmode="lin" valueType="num">
                                      <p:cBhvr additive="base">
                                        <p:cTn id="8" dur="1000" fill="hold"/>
                                        <p:tgtEl>
                                          <p:spTgt spid="310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0275"/>
                                        </p:tgtEl>
                                        <p:attrNameLst>
                                          <p:attrName>style.visibility</p:attrName>
                                        </p:attrNameLst>
                                      </p:cBhvr>
                                      <p:to>
                                        <p:strVal val="visible"/>
                                      </p:to>
                                    </p:set>
                                    <p:anim calcmode="lin" valueType="num">
                                      <p:cBhvr additive="base">
                                        <p:cTn id="13" dur="1000" fill="hold"/>
                                        <p:tgtEl>
                                          <p:spTgt spid="310275"/>
                                        </p:tgtEl>
                                        <p:attrNameLst>
                                          <p:attrName>ppt_x</p:attrName>
                                        </p:attrNameLst>
                                      </p:cBhvr>
                                      <p:tavLst>
                                        <p:tav tm="0">
                                          <p:val>
                                            <p:strVal val="0-#ppt_w/2"/>
                                          </p:val>
                                        </p:tav>
                                        <p:tav tm="100000">
                                          <p:val>
                                            <p:strVal val="#ppt_x"/>
                                          </p:val>
                                        </p:tav>
                                      </p:tavLst>
                                    </p:anim>
                                    <p:anim calcmode="lin" valueType="num">
                                      <p:cBhvr additive="base">
                                        <p:cTn id="14" dur="1000" fill="hold"/>
                                        <p:tgtEl>
                                          <p:spTgt spid="310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0"/>
            <a:ext cx="9144000" cy="1447800"/>
          </a:xfrm>
        </p:spPr>
        <p:txBody>
          <a:bodyPr/>
          <a:lstStyle/>
          <a:p>
            <a:r>
              <a:rPr lang="en-US" b="1" dirty="0" smtClean="0"/>
              <a:t>Critical Elements for Native Peoples</a:t>
            </a:r>
          </a:p>
        </p:txBody>
      </p:sp>
      <p:sp>
        <p:nvSpPr>
          <p:cNvPr id="90115" name="Content Placeholder 2"/>
          <p:cNvSpPr>
            <a:spLocks noGrp="1"/>
          </p:cNvSpPr>
          <p:nvPr>
            <p:ph idx="1"/>
          </p:nvPr>
        </p:nvSpPr>
        <p:spPr>
          <a:xfrm>
            <a:off x="685800" y="1600200"/>
            <a:ext cx="7772400" cy="4495800"/>
          </a:xfrm>
        </p:spPr>
        <p:txBody>
          <a:bodyPr/>
          <a:lstStyle/>
          <a:p>
            <a:r>
              <a:rPr lang="en-US" dirty="0" smtClean="0"/>
              <a:t>Self determination</a:t>
            </a:r>
          </a:p>
          <a:p>
            <a:r>
              <a:rPr lang="en-US" dirty="0" smtClean="0"/>
              <a:t>Ecology and environment</a:t>
            </a:r>
          </a:p>
          <a:p>
            <a:r>
              <a:rPr lang="en-US" dirty="0" smtClean="0"/>
              <a:t>Economic prosperity, fairness and equity</a:t>
            </a:r>
          </a:p>
          <a:p>
            <a:r>
              <a:rPr lang="en-US" dirty="0" smtClean="0"/>
              <a:t>Leadership and capacity strengthening</a:t>
            </a:r>
          </a:p>
          <a:p>
            <a:r>
              <a:rPr lang="en-US" dirty="0" smtClean="0"/>
              <a:t>Racism / dominance / imperialism</a:t>
            </a:r>
          </a:p>
          <a:p>
            <a:r>
              <a:rPr lang="en-US" dirty="0" smtClean="0"/>
              <a:t>Healing, services, systems, structures</a:t>
            </a:r>
          </a:p>
          <a:p>
            <a:r>
              <a:rPr lang="en-US" dirty="0" smtClean="0"/>
              <a:t>Cultural sustainability, protection, stewardship</a:t>
            </a:r>
          </a:p>
          <a:p>
            <a:r>
              <a:rPr lang="en-US" dirty="0" smtClean="0"/>
              <a:t>Land</a:t>
            </a:r>
          </a:p>
          <a:p>
            <a:r>
              <a:rPr lang="en-US" dirty="0" smtClean="0"/>
              <a:t>Human rights</a:t>
            </a:r>
          </a:p>
        </p:txBody>
      </p:sp>
      <p:sp>
        <p:nvSpPr>
          <p:cNvPr id="90116" name="Slide Number Placeholder 3"/>
          <p:cNvSpPr>
            <a:spLocks noGrp="1"/>
          </p:cNvSpPr>
          <p:nvPr>
            <p:ph type="sldNum" sz="quarter" idx="11"/>
          </p:nvPr>
        </p:nvSpPr>
        <p:spPr>
          <a:noFill/>
        </p:spPr>
        <p:txBody>
          <a:bodyPr/>
          <a:lstStyle/>
          <a:p>
            <a:fld id="{8D5E1A5C-EFF4-4C43-AA88-D1B4477215FA}"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2"/>
          <p:cNvSpPr>
            <a:spLocks noChangeArrowheads="1"/>
          </p:cNvSpPr>
          <p:nvPr/>
        </p:nvSpPr>
        <p:spPr bwMode="auto">
          <a:xfrm>
            <a:off x="1822450" y="2100263"/>
            <a:ext cx="5629275" cy="3160712"/>
          </a:xfrm>
          <a:prstGeom prst="ellipse">
            <a:avLst/>
          </a:prstGeom>
          <a:noFill/>
          <a:ln w="38100" algn="ctr">
            <a:solidFill>
              <a:srgbClr val="FF5050"/>
            </a:solidFill>
            <a:round/>
            <a:headEnd/>
            <a:tailEnd/>
          </a:ln>
        </p:spPr>
        <p:txBody>
          <a:bodyPr anchor="ctr">
            <a:spAutoFit/>
          </a:bodyPr>
          <a:lstStyle/>
          <a:p>
            <a:pPr algn="ctr" eaLnBrk="0" hangingPunct="0">
              <a:defRPr/>
            </a:pPr>
            <a:r>
              <a:rPr lang="en-GB" sz="2000" b="1" dirty="0">
                <a:solidFill>
                  <a:srgbClr val="FFFFFF"/>
                </a:solidFill>
                <a:latin typeface="Arial"/>
              </a:rPr>
              <a:t>Early child development and education</a:t>
            </a:r>
          </a:p>
          <a:p>
            <a:pPr algn="ctr" eaLnBrk="0" hangingPunct="0">
              <a:defRPr/>
            </a:pPr>
            <a:r>
              <a:rPr lang="en-GB" sz="2000" b="1" dirty="0">
                <a:solidFill>
                  <a:srgbClr val="FFFFFF"/>
                </a:solidFill>
                <a:latin typeface="Arial"/>
              </a:rPr>
              <a:t>Healthy Places </a:t>
            </a:r>
          </a:p>
          <a:p>
            <a:pPr algn="ctr" eaLnBrk="0" hangingPunct="0">
              <a:defRPr/>
            </a:pPr>
            <a:r>
              <a:rPr lang="en-GB" sz="2000" b="1" dirty="0">
                <a:solidFill>
                  <a:srgbClr val="FFFFFF"/>
                </a:solidFill>
                <a:latin typeface="Arial"/>
              </a:rPr>
              <a:t>Fair Employment </a:t>
            </a:r>
          </a:p>
          <a:p>
            <a:pPr algn="ctr" eaLnBrk="0" hangingPunct="0">
              <a:defRPr/>
            </a:pPr>
            <a:r>
              <a:rPr lang="en-GB" sz="2000" b="1" dirty="0">
                <a:solidFill>
                  <a:srgbClr val="FFFFFF"/>
                </a:solidFill>
                <a:latin typeface="Arial"/>
              </a:rPr>
              <a:t>Social Protection </a:t>
            </a:r>
          </a:p>
          <a:p>
            <a:pPr algn="ctr" eaLnBrk="0" hangingPunct="0">
              <a:defRPr/>
            </a:pPr>
            <a:r>
              <a:rPr lang="en-GB" sz="2000" b="1" dirty="0">
                <a:solidFill>
                  <a:srgbClr val="FFFFFF"/>
                </a:solidFill>
                <a:latin typeface="Arial"/>
              </a:rPr>
              <a:t>Universal Health Care</a:t>
            </a:r>
          </a:p>
          <a:p>
            <a:pPr algn="ctr" eaLnBrk="0" hangingPunct="0">
              <a:defRPr/>
            </a:pPr>
            <a:endParaRPr lang="en-US" sz="2000" b="1" dirty="0">
              <a:solidFill>
                <a:srgbClr val="FFFF66"/>
              </a:solidFill>
            </a:endParaRPr>
          </a:p>
        </p:txBody>
      </p:sp>
      <p:sp>
        <p:nvSpPr>
          <p:cNvPr id="94211" name="Oval 3"/>
          <p:cNvSpPr>
            <a:spLocks noChangeArrowheads="1"/>
          </p:cNvSpPr>
          <p:nvPr/>
        </p:nvSpPr>
        <p:spPr bwMode="auto">
          <a:xfrm>
            <a:off x="0" y="506413"/>
            <a:ext cx="9145588" cy="6176962"/>
          </a:xfrm>
          <a:prstGeom prst="ellipse">
            <a:avLst/>
          </a:prstGeom>
          <a:noFill/>
          <a:ln w="50800" algn="ctr">
            <a:solidFill>
              <a:srgbClr val="0000FF"/>
            </a:solidFill>
            <a:round/>
            <a:headEnd/>
            <a:tailEnd/>
          </a:ln>
        </p:spPr>
        <p:txBody>
          <a:bodyPr anchor="ctr">
            <a:spAutoFit/>
          </a:bodyPr>
          <a:lstStyle/>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GB" sz="2000" b="1">
              <a:solidFill>
                <a:srgbClr val="FFFF66"/>
              </a:solidFill>
            </a:endParaRPr>
          </a:p>
          <a:p>
            <a:pPr algn="ctr" eaLnBrk="0" hangingPunct="0"/>
            <a:endParaRPr lang="en-US" sz="2000" b="1">
              <a:solidFill>
                <a:srgbClr val="FFFF66"/>
              </a:solidFill>
            </a:endParaRPr>
          </a:p>
        </p:txBody>
      </p:sp>
      <p:sp>
        <p:nvSpPr>
          <p:cNvPr id="123908" name="Text Box 4"/>
          <p:cNvSpPr txBox="1">
            <a:spLocks noChangeArrowheads="1"/>
          </p:cNvSpPr>
          <p:nvPr/>
        </p:nvSpPr>
        <p:spPr bwMode="auto">
          <a:xfrm>
            <a:off x="2673350" y="1050925"/>
            <a:ext cx="3514725" cy="400050"/>
          </a:xfrm>
          <a:prstGeom prst="rect">
            <a:avLst/>
          </a:prstGeom>
          <a:noFill/>
          <a:ln w="12700" algn="ctr">
            <a:noFill/>
            <a:miter lim="800000"/>
            <a:headEnd/>
            <a:tailEnd/>
          </a:ln>
        </p:spPr>
        <p:txBody>
          <a:bodyPr wrap="none">
            <a:spAutoFit/>
          </a:bodyPr>
          <a:lstStyle/>
          <a:p>
            <a:pPr algn="ctr" eaLnBrk="0" hangingPunct="0">
              <a:defRPr/>
            </a:pPr>
            <a:r>
              <a:rPr lang="en-GB" sz="2000" b="1" dirty="0">
                <a:solidFill>
                  <a:srgbClr val="FFFFFF"/>
                </a:solidFill>
                <a:latin typeface="Arial"/>
              </a:rPr>
              <a:t>Health Equity in all Policies</a:t>
            </a:r>
            <a:endParaRPr lang="en-US" sz="2000" b="1" dirty="0">
              <a:solidFill>
                <a:srgbClr val="FFFFFF"/>
              </a:solidFill>
              <a:latin typeface="Arial"/>
            </a:endParaRPr>
          </a:p>
        </p:txBody>
      </p:sp>
      <p:sp>
        <p:nvSpPr>
          <p:cNvPr id="123909" name="Text Box 5"/>
          <p:cNvSpPr txBox="1">
            <a:spLocks noChangeArrowheads="1"/>
          </p:cNvSpPr>
          <p:nvPr/>
        </p:nvSpPr>
        <p:spPr bwMode="auto">
          <a:xfrm>
            <a:off x="628650" y="1843088"/>
            <a:ext cx="2190750" cy="400050"/>
          </a:xfrm>
          <a:prstGeom prst="rect">
            <a:avLst/>
          </a:prstGeom>
          <a:noFill/>
          <a:ln w="12700" algn="ctr">
            <a:noFill/>
            <a:miter lim="800000"/>
            <a:headEnd/>
            <a:tailEnd/>
          </a:ln>
        </p:spPr>
        <p:txBody>
          <a:bodyPr>
            <a:spAutoFit/>
          </a:bodyPr>
          <a:lstStyle/>
          <a:p>
            <a:pPr algn="ctr" eaLnBrk="0" hangingPunct="0">
              <a:defRPr/>
            </a:pPr>
            <a:r>
              <a:rPr lang="en-GB" sz="2000" b="1" dirty="0">
                <a:solidFill>
                  <a:srgbClr val="FFFFFF"/>
                </a:solidFill>
                <a:latin typeface="Arial"/>
              </a:rPr>
              <a:t>Fair Financing</a:t>
            </a:r>
            <a:endParaRPr lang="en-US" sz="2000" b="1" dirty="0">
              <a:solidFill>
                <a:srgbClr val="FFFFFF"/>
              </a:solidFill>
              <a:latin typeface="Arial"/>
            </a:endParaRPr>
          </a:p>
        </p:txBody>
      </p:sp>
      <p:sp>
        <p:nvSpPr>
          <p:cNvPr id="123910" name="Text Box 6"/>
          <p:cNvSpPr txBox="1">
            <a:spLocks noChangeArrowheads="1"/>
          </p:cNvSpPr>
          <p:nvPr/>
        </p:nvSpPr>
        <p:spPr bwMode="auto">
          <a:xfrm>
            <a:off x="6446838" y="1749425"/>
            <a:ext cx="1736725" cy="708025"/>
          </a:xfrm>
          <a:prstGeom prst="rect">
            <a:avLst/>
          </a:prstGeom>
          <a:noFill/>
          <a:ln w="12700" algn="ctr">
            <a:noFill/>
            <a:miter lim="800000"/>
            <a:headEnd/>
            <a:tailEnd/>
          </a:ln>
        </p:spPr>
        <p:txBody>
          <a:bodyPr wrap="none">
            <a:spAutoFit/>
          </a:bodyPr>
          <a:lstStyle/>
          <a:p>
            <a:pPr algn="ctr" eaLnBrk="0" hangingPunct="0">
              <a:defRPr/>
            </a:pPr>
            <a:r>
              <a:rPr lang="en-GB" sz="2000" b="1" dirty="0">
                <a:solidFill>
                  <a:srgbClr val="FFFFFF"/>
                </a:solidFill>
                <a:latin typeface="Arial"/>
              </a:rPr>
              <a:t>Good </a:t>
            </a:r>
          </a:p>
          <a:p>
            <a:pPr algn="ctr" eaLnBrk="0" hangingPunct="0">
              <a:defRPr/>
            </a:pPr>
            <a:r>
              <a:rPr lang="en-GB" sz="2000" b="1" dirty="0">
                <a:solidFill>
                  <a:srgbClr val="FFFFFF"/>
                </a:solidFill>
                <a:latin typeface="Arial"/>
              </a:rPr>
              <a:t> Governance</a:t>
            </a:r>
            <a:endParaRPr lang="en-US" sz="2000" b="1" dirty="0">
              <a:solidFill>
                <a:srgbClr val="FFFFFF"/>
              </a:solidFill>
              <a:latin typeface="Arial"/>
            </a:endParaRPr>
          </a:p>
        </p:txBody>
      </p:sp>
      <p:sp>
        <p:nvSpPr>
          <p:cNvPr id="123911" name="Text Box 7"/>
          <p:cNvSpPr txBox="1">
            <a:spLocks noChangeArrowheads="1"/>
          </p:cNvSpPr>
          <p:nvPr/>
        </p:nvSpPr>
        <p:spPr bwMode="auto">
          <a:xfrm>
            <a:off x="17463" y="3644900"/>
            <a:ext cx="1936750" cy="400050"/>
          </a:xfrm>
          <a:prstGeom prst="rect">
            <a:avLst/>
          </a:prstGeom>
          <a:noFill/>
          <a:ln w="12700" algn="ctr">
            <a:noFill/>
            <a:miter lim="800000"/>
            <a:headEnd/>
            <a:tailEnd/>
          </a:ln>
        </p:spPr>
        <p:txBody>
          <a:bodyPr wrap="none">
            <a:spAutoFit/>
          </a:bodyPr>
          <a:lstStyle/>
          <a:p>
            <a:pPr algn="ctr" eaLnBrk="0" hangingPunct="0">
              <a:defRPr/>
            </a:pPr>
            <a:r>
              <a:rPr lang="en-GB" sz="2000" b="1" dirty="0">
                <a:solidFill>
                  <a:srgbClr val="FFFFFF"/>
                </a:solidFill>
                <a:latin typeface="Arial"/>
              </a:rPr>
              <a:t>Responsibility</a:t>
            </a:r>
            <a:endParaRPr lang="en-US" sz="2000" b="1" dirty="0">
              <a:solidFill>
                <a:srgbClr val="FFFFFF"/>
              </a:solidFill>
              <a:latin typeface="Arial"/>
            </a:endParaRPr>
          </a:p>
        </p:txBody>
      </p:sp>
      <p:sp>
        <p:nvSpPr>
          <p:cNvPr id="123912" name="Text Box 8"/>
          <p:cNvSpPr txBox="1">
            <a:spLocks noChangeArrowheads="1"/>
          </p:cNvSpPr>
          <p:nvPr/>
        </p:nvSpPr>
        <p:spPr bwMode="auto">
          <a:xfrm>
            <a:off x="6964363" y="4365625"/>
            <a:ext cx="1936750" cy="400050"/>
          </a:xfrm>
          <a:prstGeom prst="rect">
            <a:avLst/>
          </a:prstGeom>
          <a:noFill/>
          <a:ln w="12700" algn="ctr">
            <a:noFill/>
            <a:miter lim="800000"/>
            <a:headEnd/>
            <a:tailEnd/>
          </a:ln>
        </p:spPr>
        <p:txBody>
          <a:bodyPr wrap="none">
            <a:spAutoFit/>
          </a:bodyPr>
          <a:lstStyle/>
          <a:p>
            <a:pPr algn="ctr" eaLnBrk="0" hangingPunct="0">
              <a:defRPr/>
            </a:pPr>
            <a:r>
              <a:rPr lang="en-GB" sz="2000" b="1" dirty="0">
                <a:solidFill>
                  <a:srgbClr val="FFFFFF"/>
                </a:solidFill>
                <a:latin typeface="Arial"/>
              </a:rPr>
              <a:t>Gender Equity</a:t>
            </a:r>
            <a:endParaRPr lang="en-US" sz="2000" b="1" dirty="0">
              <a:solidFill>
                <a:srgbClr val="FFFFFF"/>
              </a:solidFill>
              <a:latin typeface="Arial"/>
            </a:endParaRPr>
          </a:p>
        </p:txBody>
      </p:sp>
      <p:sp>
        <p:nvSpPr>
          <p:cNvPr id="123913" name="Text Box 9"/>
          <p:cNvSpPr txBox="1">
            <a:spLocks noChangeArrowheads="1"/>
          </p:cNvSpPr>
          <p:nvPr/>
        </p:nvSpPr>
        <p:spPr bwMode="auto">
          <a:xfrm>
            <a:off x="2917825" y="5661025"/>
            <a:ext cx="3043238" cy="708025"/>
          </a:xfrm>
          <a:prstGeom prst="rect">
            <a:avLst/>
          </a:prstGeom>
          <a:noFill/>
          <a:ln w="12700" algn="ctr">
            <a:noFill/>
            <a:miter lim="800000"/>
            <a:headEnd/>
            <a:tailEnd/>
          </a:ln>
        </p:spPr>
        <p:txBody>
          <a:bodyPr wrap="none">
            <a:spAutoFit/>
          </a:bodyPr>
          <a:lstStyle/>
          <a:p>
            <a:pPr algn="ctr" eaLnBrk="0" hangingPunct="0">
              <a:defRPr/>
            </a:pPr>
            <a:r>
              <a:rPr lang="en-GB" sz="2000" b="1" dirty="0">
                <a:solidFill>
                  <a:srgbClr val="FFFFFF"/>
                </a:solidFill>
                <a:latin typeface="Arial"/>
              </a:rPr>
              <a:t>Political empowerment </a:t>
            </a:r>
          </a:p>
          <a:p>
            <a:pPr algn="ctr" eaLnBrk="0" hangingPunct="0">
              <a:defRPr/>
            </a:pPr>
            <a:r>
              <a:rPr lang="en-GB" sz="2000" b="1" dirty="0">
                <a:solidFill>
                  <a:srgbClr val="FFFFFF"/>
                </a:solidFill>
                <a:latin typeface="Arial"/>
              </a:rPr>
              <a:t>– inclusion and voice</a:t>
            </a:r>
            <a:endParaRPr lang="en-US" sz="2000" b="1" dirty="0">
              <a:solidFill>
                <a:srgbClr val="FFFFFF"/>
              </a:solidFill>
              <a:latin typeface="Arial"/>
            </a:endParaRPr>
          </a:p>
        </p:txBody>
      </p:sp>
      <p:sp>
        <p:nvSpPr>
          <p:cNvPr id="215050" name="Rectangle 10"/>
          <p:cNvSpPr>
            <a:spLocks noGrp="1" noChangeArrowheads="1"/>
          </p:cNvSpPr>
          <p:nvPr>
            <p:ph type="title"/>
          </p:nvPr>
        </p:nvSpPr>
        <p:spPr>
          <a:xfrm>
            <a:off x="457200" y="-315913"/>
            <a:ext cx="8229600" cy="1382713"/>
          </a:xfrm>
        </p:spPr>
        <p:txBody>
          <a:bodyPr/>
          <a:lstStyle/>
          <a:p>
            <a:pPr eaLnBrk="1" hangingPunct="1">
              <a:defRPr/>
            </a:pPr>
            <a:r>
              <a:rPr lang="en-GB" b="1" dirty="0" smtClean="0">
                <a:solidFill>
                  <a:srgbClr val="FF0000"/>
                </a:solidFill>
                <a:latin typeface="Papyrus" pitchFamily="66" charset="0"/>
              </a:rPr>
              <a:t>Areas for Action</a:t>
            </a:r>
            <a:endParaRPr lang="en-US" b="1" dirty="0" smtClean="0">
              <a:solidFill>
                <a:srgbClr val="FF0000"/>
              </a:solidFill>
              <a:latin typeface="Papyru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908"/>
                                        </p:tgtEl>
                                        <p:attrNameLst>
                                          <p:attrName>style.visibility</p:attrName>
                                        </p:attrNameLst>
                                      </p:cBhvr>
                                      <p:to>
                                        <p:strVal val="visible"/>
                                      </p:to>
                                    </p:set>
                                    <p:anim calcmode="lin" valueType="num">
                                      <p:cBhvr additive="base">
                                        <p:cTn id="7" dur="1000" fill="hold"/>
                                        <p:tgtEl>
                                          <p:spTgt spid="123908"/>
                                        </p:tgtEl>
                                        <p:attrNameLst>
                                          <p:attrName>ppt_x</p:attrName>
                                        </p:attrNameLst>
                                      </p:cBhvr>
                                      <p:tavLst>
                                        <p:tav tm="0">
                                          <p:val>
                                            <p:strVal val="#ppt_x"/>
                                          </p:val>
                                        </p:tav>
                                        <p:tav tm="100000">
                                          <p:val>
                                            <p:strVal val="#ppt_x"/>
                                          </p:val>
                                        </p:tav>
                                      </p:tavLst>
                                    </p:anim>
                                    <p:anim calcmode="lin" valueType="num">
                                      <p:cBhvr additive="base">
                                        <p:cTn id="8" dur="1000" fill="hold"/>
                                        <p:tgtEl>
                                          <p:spTgt spid="12390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23910"/>
                                        </p:tgtEl>
                                        <p:attrNameLst>
                                          <p:attrName>style.visibility</p:attrName>
                                        </p:attrNameLst>
                                      </p:cBhvr>
                                      <p:to>
                                        <p:strVal val="visible"/>
                                      </p:to>
                                    </p:set>
                                    <p:anim calcmode="lin" valueType="num">
                                      <p:cBhvr additive="base">
                                        <p:cTn id="13" dur="1000" fill="hold"/>
                                        <p:tgtEl>
                                          <p:spTgt spid="123910"/>
                                        </p:tgtEl>
                                        <p:attrNameLst>
                                          <p:attrName>ppt_x</p:attrName>
                                        </p:attrNameLst>
                                      </p:cBhvr>
                                      <p:tavLst>
                                        <p:tav tm="0">
                                          <p:val>
                                            <p:strVal val="1+#ppt_w/2"/>
                                          </p:val>
                                        </p:tav>
                                        <p:tav tm="100000">
                                          <p:val>
                                            <p:strVal val="#ppt_x"/>
                                          </p:val>
                                        </p:tav>
                                      </p:tavLst>
                                    </p:anim>
                                    <p:anim calcmode="lin" valueType="num">
                                      <p:cBhvr additive="base">
                                        <p:cTn id="14" dur="1000" fill="hold"/>
                                        <p:tgtEl>
                                          <p:spTgt spid="1239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3912"/>
                                        </p:tgtEl>
                                        <p:attrNameLst>
                                          <p:attrName>style.visibility</p:attrName>
                                        </p:attrNameLst>
                                      </p:cBhvr>
                                      <p:to>
                                        <p:strVal val="visible"/>
                                      </p:to>
                                    </p:set>
                                    <p:anim calcmode="lin" valueType="num">
                                      <p:cBhvr additive="base">
                                        <p:cTn id="19" dur="1000" fill="hold"/>
                                        <p:tgtEl>
                                          <p:spTgt spid="123912"/>
                                        </p:tgtEl>
                                        <p:attrNameLst>
                                          <p:attrName>ppt_x</p:attrName>
                                        </p:attrNameLst>
                                      </p:cBhvr>
                                      <p:tavLst>
                                        <p:tav tm="0">
                                          <p:val>
                                            <p:strVal val="1+#ppt_w/2"/>
                                          </p:val>
                                        </p:tav>
                                        <p:tav tm="100000">
                                          <p:val>
                                            <p:strVal val="#ppt_x"/>
                                          </p:val>
                                        </p:tav>
                                      </p:tavLst>
                                    </p:anim>
                                    <p:anim calcmode="lin" valueType="num">
                                      <p:cBhvr additive="base">
                                        <p:cTn id="20" dur="1000" fill="hold"/>
                                        <p:tgtEl>
                                          <p:spTgt spid="1239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3913"/>
                                        </p:tgtEl>
                                        <p:attrNameLst>
                                          <p:attrName>style.visibility</p:attrName>
                                        </p:attrNameLst>
                                      </p:cBhvr>
                                      <p:to>
                                        <p:strVal val="visible"/>
                                      </p:to>
                                    </p:set>
                                    <p:anim calcmode="lin" valueType="num">
                                      <p:cBhvr additive="base">
                                        <p:cTn id="25" dur="1000" fill="hold"/>
                                        <p:tgtEl>
                                          <p:spTgt spid="123913"/>
                                        </p:tgtEl>
                                        <p:attrNameLst>
                                          <p:attrName>ppt_x</p:attrName>
                                        </p:attrNameLst>
                                      </p:cBhvr>
                                      <p:tavLst>
                                        <p:tav tm="0">
                                          <p:val>
                                            <p:strVal val="#ppt_x"/>
                                          </p:val>
                                        </p:tav>
                                        <p:tav tm="100000">
                                          <p:val>
                                            <p:strVal val="#ppt_x"/>
                                          </p:val>
                                        </p:tav>
                                      </p:tavLst>
                                    </p:anim>
                                    <p:anim calcmode="lin" valueType="num">
                                      <p:cBhvr additive="base">
                                        <p:cTn id="26" dur="1000" fill="hold"/>
                                        <p:tgtEl>
                                          <p:spTgt spid="1239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23911"/>
                                        </p:tgtEl>
                                        <p:attrNameLst>
                                          <p:attrName>style.visibility</p:attrName>
                                        </p:attrNameLst>
                                      </p:cBhvr>
                                      <p:to>
                                        <p:strVal val="visible"/>
                                      </p:to>
                                    </p:set>
                                    <p:anim calcmode="lin" valueType="num">
                                      <p:cBhvr additive="base">
                                        <p:cTn id="31" dur="1000" fill="hold"/>
                                        <p:tgtEl>
                                          <p:spTgt spid="123911"/>
                                        </p:tgtEl>
                                        <p:attrNameLst>
                                          <p:attrName>ppt_x</p:attrName>
                                        </p:attrNameLst>
                                      </p:cBhvr>
                                      <p:tavLst>
                                        <p:tav tm="0">
                                          <p:val>
                                            <p:strVal val="0-#ppt_w/2"/>
                                          </p:val>
                                        </p:tav>
                                        <p:tav tm="100000">
                                          <p:val>
                                            <p:strVal val="#ppt_x"/>
                                          </p:val>
                                        </p:tav>
                                      </p:tavLst>
                                    </p:anim>
                                    <p:anim calcmode="lin" valueType="num">
                                      <p:cBhvr additive="base">
                                        <p:cTn id="32" dur="1000" fill="hold"/>
                                        <p:tgtEl>
                                          <p:spTgt spid="1239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23909"/>
                                        </p:tgtEl>
                                        <p:attrNameLst>
                                          <p:attrName>style.visibility</p:attrName>
                                        </p:attrNameLst>
                                      </p:cBhvr>
                                      <p:to>
                                        <p:strVal val="visible"/>
                                      </p:to>
                                    </p:set>
                                    <p:anim calcmode="lin" valueType="num">
                                      <p:cBhvr additive="base">
                                        <p:cTn id="37" dur="1000" fill="hold"/>
                                        <p:tgtEl>
                                          <p:spTgt spid="123909"/>
                                        </p:tgtEl>
                                        <p:attrNameLst>
                                          <p:attrName>ppt_x</p:attrName>
                                        </p:attrNameLst>
                                      </p:cBhvr>
                                      <p:tavLst>
                                        <p:tav tm="0">
                                          <p:val>
                                            <p:strVal val="0-#ppt_w/2"/>
                                          </p:val>
                                        </p:tav>
                                        <p:tav tm="100000">
                                          <p:val>
                                            <p:strVal val="#ppt_x"/>
                                          </p:val>
                                        </p:tav>
                                      </p:tavLst>
                                    </p:anim>
                                    <p:anim calcmode="lin" valueType="num">
                                      <p:cBhvr additive="base">
                                        <p:cTn id="38" dur="1000" fill="hold"/>
                                        <p:tgtEl>
                                          <p:spTgt spid="1239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p:bldP spid="123909" grpId="0"/>
      <p:bldP spid="123910" grpId="0"/>
      <p:bldP spid="123911" grpId="0"/>
      <p:bldP spid="123912" grpId="0"/>
      <p:bldP spid="1239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4294967295"/>
          </p:nvPr>
        </p:nvSpPr>
        <p:spPr>
          <a:xfrm>
            <a:off x="6553200" y="6245225"/>
            <a:ext cx="2133600" cy="476250"/>
          </a:xfrm>
          <a:prstGeom prst="rect">
            <a:avLst/>
          </a:prstGeom>
          <a:noFill/>
        </p:spPr>
        <p:txBody>
          <a:bodyPr/>
          <a:lstStyle/>
          <a:p>
            <a:pPr fontAlgn="base">
              <a:spcBef>
                <a:spcPct val="0"/>
              </a:spcBef>
              <a:spcAft>
                <a:spcPct val="0"/>
              </a:spcAft>
            </a:pPr>
            <a:fld id="{50D0D26C-0AC9-4BB9-8E7B-980BB3980B6C}" type="slidenum">
              <a:rPr lang="en-US">
                <a:latin typeface="Arial" pitchFamily="34" charset="0"/>
              </a:rPr>
              <a:pPr fontAlgn="base">
                <a:spcBef>
                  <a:spcPct val="0"/>
                </a:spcBef>
                <a:spcAft>
                  <a:spcPct val="0"/>
                </a:spcAft>
              </a:pPr>
              <a:t>34</a:t>
            </a:fld>
            <a:endParaRPr lang="en-US" dirty="0">
              <a:latin typeface="Arial" pitchFamily="34" charset="0"/>
            </a:endParaRPr>
          </a:p>
        </p:txBody>
      </p:sp>
      <p:sp>
        <p:nvSpPr>
          <p:cNvPr id="13314" name="Subtitle 2"/>
          <p:cNvSpPr>
            <a:spLocks noGrp="1"/>
          </p:cNvSpPr>
          <p:nvPr>
            <p:ph type="subTitle" idx="4294967295"/>
          </p:nvPr>
        </p:nvSpPr>
        <p:spPr>
          <a:xfrm>
            <a:off x="0" y="5257800"/>
            <a:ext cx="9144000" cy="1265238"/>
          </a:xfrm>
        </p:spPr>
        <p:txBody>
          <a:bodyPr lIns="100584" anchor="b"/>
          <a:lstStyle/>
          <a:p>
            <a:pPr marL="0" indent="0" algn="ctr" eaLnBrk="1" hangingPunct="1">
              <a:lnSpc>
                <a:spcPct val="80000"/>
              </a:lnSpc>
              <a:spcBef>
                <a:spcPct val="0"/>
              </a:spcBef>
              <a:buFontTx/>
              <a:buNone/>
            </a:pPr>
            <a:r>
              <a:rPr lang="en-US" sz="2400" dirty="0" smtClean="0"/>
              <a:t> </a:t>
            </a:r>
          </a:p>
          <a:p>
            <a:pPr marL="0" indent="0" algn="ctr" eaLnBrk="1" hangingPunct="1">
              <a:lnSpc>
                <a:spcPct val="80000"/>
              </a:lnSpc>
              <a:spcBef>
                <a:spcPct val="0"/>
              </a:spcBef>
              <a:buFontTx/>
              <a:buNone/>
            </a:pPr>
            <a:endParaRPr lang="en-US" sz="2400" dirty="0" smtClean="0"/>
          </a:p>
          <a:p>
            <a:pPr marL="0" indent="0" algn="ctr" eaLnBrk="1" hangingPunct="1">
              <a:lnSpc>
                <a:spcPct val="80000"/>
              </a:lnSpc>
              <a:spcBef>
                <a:spcPct val="0"/>
              </a:spcBef>
              <a:buFontTx/>
              <a:buNone/>
            </a:pPr>
            <a:r>
              <a:rPr lang="en-US" sz="2400" dirty="0" smtClean="0"/>
              <a:t> </a:t>
            </a:r>
          </a:p>
          <a:p>
            <a:pPr marL="0" indent="0" algn="ctr" eaLnBrk="1" hangingPunct="1">
              <a:lnSpc>
                <a:spcPct val="80000"/>
              </a:lnSpc>
              <a:spcBef>
                <a:spcPct val="0"/>
              </a:spcBef>
              <a:buFontTx/>
              <a:buNone/>
            </a:pPr>
            <a:r>
              <a:rPr lang="en-US" sz="2400" dirty="0" smtClean="0"/>
              <a:t>Understanding Native American Health and Health Disparities  Boston, Massachusetts</a:t>
            </a:r>
          </a:p>
          <a:p>
            <a:pPr marL="0" indent="0" algn="ctr" eaLnBrk="1" hangingPunct="1">
              <a:lnSpc>
                <a:spcPct val="80000"/>
              </a:lnSpc>
              <a:spcBef>
                <a:spcPct val="0"/>
              </a:spcBef>
              <a:buFontTx/>
              <a:buNone/>
            </a:pPr>
            <a:r>
              <a:rPr lang="en-US" sz="2400" dirty="0" smtClean="0"/>
              <a:t>April 18, 2011</a:t>
            </a:r>
          </a:p>
        </p:txBody>
      </p:sp>
      <p:sp>
        <p:nvSpPr>
          <p:cNvPr id="13315" name="Text Box 4"/>
          <p:cNvSpPr txBox="1">
            <a:spLocks noChangeArrowheads="1"/>
          </p:cNvSpPr>
          <p:nvPr/>
        </p:nvSpPr>
        <p:spPr bwMode="auto">
          <a:xfrm>
            <a:off x="0" y="609600"/>
            <a:ext cx="9144000" cy="769441"/>
          </a:xfrm>
          <a:prstGeom prst="rect">
            <a:avLst/>
          </a:prstGeom>
          <a:noFill/>
          <a:ln w="9525">
            <a:noFill/>
            <a:miter lim="800000"/>
            <a:headEnd/>
            <a:tailEnd/>
          </a:ln>
        </p:spPr>
        <p:txBody>
          <a:bodyPr>
            <a:spAutoFit/>
          </a:bodyPr>
          <a:lstStyle/>
          <a:p>
            <a:pPr algn="ctr">
              <a:spcBef>
                <a:spcPts val="1800"/>
              </a:spcBef>
            </a:pPr>
            <a:r>
              <a:rPr lang="en-US" sz="4400" b="1" dirty="0">
                <a:solidFill>
                  <a:srgbClr val="800000"/>
                </a:solidFill>
                <a:latin typeface="Papyrus" pitchFamily="66" charset="0"/>
              </a:rPr>
              <a:t> </a:t>
            </a:r>
            <a:endParaRPr lang="en-US" sz="4800" b="1" dirty="0">
              <a:solidFill>
                <a:srgbClr val="FF0000"/>
              </a:solidFill>
              <a:latin typeface="Papyrus" pitchFamily="66" charset="0"/>
            </a:endParaRPr>
          </a:p>
        </p:txBody>
      </p:sp>
      <p:pic>
        <p:nvPicPr>
          <p:cNvPr id="13319" name="Picture 15" descr="OneSkyCenterLogoblackbkrd"/>
          <p:cNvPicPr>
            <a:picLocks noChangeAspect="1" noChangeArrowheads="1"/>
          </p:cNvPicPr>
          <p:nvPr/>
        </p:nvPicPr>
        <p:blipFill>
          <a:blip r:embed="rId3" cstate="screen">
            <a:clrChange>
              <a:clrFrom>
                <a:srgbClr val="000000"/>
              </a:clrFrom>
              <a:clrTo>
                <a:srgbClr val="000000">
                  <a:alpha val="0"/>
                </a:srgbClr>
              </a:clrTo>
            </a:clrChange>
          </a:blip>
          <a:srcRect/>
          <a:stretch>
            <a:fillRect/>
          </a:stretch>
        </p:blipFill>
        <p:spPr bwMode="auto">
          <a:xfrm>
            <a:off x="304800" y="381000"/>
            <a:ext cx="1154113" cy="1143000"/>
          </a:xfrm>
          <a:prstGeom prst="rect">
            <a:avLst/>
          </a:prstGeom>
          <a:noFill/>
          <a:ln w="9525">
            <a:noFill/>
            <a:miter lim="800000"/>
            <a:headEnd/>
            <a:tailEnd/>
          </a:ln>
        </p:spPr>
      </p:pic>
      <p:pic>
        <p:nvPicPr>
          <p:cNvPr id="13320" name="Picture 11" descr="diamondborder"/>
          <p:cNvPicPr>
            <a:picLocks noChangeAspect="1" noChangeArrowheads="1"/>
          </p:cNvPicPr>
          <p:nvPr/>
        </p:nvPicPr>
        <p:blipFill>
          <a:blip r:embed="rId4" cstate="screen"/>
          <a:srcRect/>
          <a:stretch>
            <a:fillRect/>
          </a:stretch>
        </p:blipFill>
        <p:spPr bwMode="auto">
          <a:xfrm>
            <a:off x="1447800" y="5181600"/>
            <a:ext cx="6248400" cy="88232"/>
          </a:xfrm>
          <a:prstGeom prst="rect">
            <a:avLst/>
          </a:prstGeom>
          <a:noFill/>
          <a:ln w="9525">
            <a:noFill/>
            <a:miter lim="800000"/>
            <a:headEnd/>
            <a:tailEnd/>
          </a:ln>
        </p:spPr>
      </p:pic>
      <p:sp>
        <p:nvSpPr>
          <p:cNvPr id="10" name="Rectangle 9"/>
          <p:cNvSpPr/>
          <p:nvPr/>
        </p:nvSpPr>
        <p:spPr>
          <a:xfrm>
            <a:off x="1371600" y="304800"/>
            <a:ext cx="6400800" cy="2554545"/>
          </a:xfrm>
          <a:prstGeom prst="rect">
            <a:avLst/>
          </a:prstGeom>
        </p:spPr>
        <p:txBody>
          <a:bodyPr wrap="square">
            <a:spAutoFit/>
          </a:bodyPr>
          <a:lstStyle/>
          <a:p>
            <a:pPr algn="ctr" fontAlgn="auto">
              <a:spcBef>
                <a:spcPts val="0"/>
              </a:spcBef>
              <a:spcAft>
                <a:spcPts val="0"/>
              </a:spcAft>
            </a:pPr>
            <a:r>
              <a:rPr lang="en-US" sz="4000" b="1" dirty="0" smtClean="0">
                <a:solidFill>
                  <a:srgbClr val="C00000"/>
                </a:solidFill>
                <a:latin typeface="Tempus Sans ITC"/>
              </a:rPr>
              <a:t>Native-to-Native Mentorship:  An Element of the Solution to  Native Health Disparities</a:t>
            </a:r>
            <a:endParaRPr lang="en-US" sz="4000" b="1" dirty="0">
              <a:solidFill>
                <a:srgbClr val="C00000"/>
              </a:solidFill>
              <a:latin typeface="Tempus Sans ITC"/>
            </a:endParaRPr>
          </a:p>
        </p:txBody>
      </p:sp>
      <p:pic>
        <p:nvPicPr>
          <p:cNvPr id="11" name="Picture 10" descr="group photo.JPG"/>
          <p:cNvPicPr>
            <a:picLocks noChangeAspect="1"/>
          </p:cNvPicPr>
          <p:nvPr/>
        </p:nvPicPr>
        <p:blipFill>
          <a:blip r:embed="rId5" cstate="screen"/>
          <a:stretch>
            <a:fillRect/>
          </a:stretch>
        </p:blipFill>
        <p:spPr>
          <a:xfrm>
            <a:off x="1447800" y="2971800"/>
            <a:ext cx="6248400" cy="2133600"/>
          </a:xfrm>
          <a:prstGeom prst="rect">
            <a:avLst/>
          </a:prstGeom>
          <a:ln>
            <a:solidFill>
              <a:srgbClr val="C00000"/>
            </a:solidFill>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95400"/>
          </a:xfrm>
        </p:spPr>
        <p:txBody>
          <a:bodyPr>
            <a:noAutofit/>
          </a:bodyPr>
          <a:lstStyle/>
          <a:p>
            <a:pPr algn="ctr">
              <a:defRPr/>
            </a:pPr>
            <a:r>
              <a:rPr lang="en-US" sz="4000" b="1" dirty="0" smtClean="0">
                <a:solidFill>
                  <a:srgbClr val="C00000"/>
                </a:solidFill>
                <a:latin typeface="Tempus Sans ITC" pitchFamily="82" charset="0"/>
              </a:rPr>
              <a:t>Why Develop a </a:t>
            </a:r>
            <a:r>
              <a:rPr lang="en-US" sz="4800" b="1" u="sng" dirty="0" smtClean="0">
                <a:solidFill>
                  <a:srgbClr val="C00000"/>
                </a:solidFill>
                <a:latin typeface="Tempus Sans ITC" pitchFamily="82" charset="0"/>
              </a:rPr>
              <a:t>Native</a:t>
            </a:r>
            <a:r>
              <a:rPr lang="en-US" sz="4000" b="1" dirty="0" smtClean="0">
                <a:solidFill>
                  <a:srgbClr val="C00000"/>
                </a:solidFill>
                <a:latin typeface="Tempus Sans ITC" pitchFamily="82" charset="0"/>
              </a:rPr>
              <a:t> Mentoring Program? </a:t>
            </a:r>
            <a:endParaRPr lang="en-US" sz="4000" b="1" dirty="0">
              <a:solidFill>
                <a:srgbClr val="C00000"/>
              </a:solidFill>
              <a:latin typeface="Tempus Sans ITC" pitchFamily="82" charset="0"/>
            </a:endParaRPr>
          </a:p>
        </p:txBody>
      </p:sp>
      <p:sp>
        <p:nvSpPr>
          <p:cNvPr id="60419" name="Content Placeholder 2"/>
          <p:cNvSpPr>
            <a:spLocks noGrp="1"/>
          </p:cNvSpPr>
          <p:nvPr>
            <p:ph idx="1"/>
          </p:nvPr>
        </p:nvSpPr>
        <p:spPr>
          <a:xfrm>
            <a:off x="304800" y="1295400"/>
            <a:ext cx="8686800" cy="4784725"/>
          </a:xfrm>
        </p:spPr>
        <p:txBody>
          <a:bodyPr/>
          <a:lstStyle/>
          <a:p>
            <a:pPr>
              <a:buFont typeface="Arial" pitchFamily="34" charset="0"/>
              <a:buChar char="•"/>
            </a:pPr>
            <a:r>
              <a:rPr lang="en-US" sz="2800" dirty="0" smtClean="0"/>
              <a:t>Provide instruction on conducting research</a:t>
            </a:r>
          </a:p>
          <a:p>
            <a:pPr>
              <a:buFont typeface="Arial" pitchFamily="34" charset="0"/>
              <a:buChar char="•"/>
            </a:pPr>
            <a:r>
              <a:rPr lang="en-US" sz="2800" b="1" dirty="0" smtClean="0"/>
              <a:t>Provide insight into Native identity – Personal and Community</a:t>
            </a:r>
          </a:p>
          <a:p>
            <a:pPr>
              <a:buFont typeface="Arial" pitchFamily="34" charset="0"/>
              <a:buChar char="•"/>
            </a:pPr>
            <a:r>
              <a:rPr lang="en-US" sz="2800" dirty="0" smtClean="0"/>
              <a:t>Improve trainee's </a:t>
            </a:r>
            <a:r>
              <a:rPr lang="en-US" sz="2800" b="1" dirty="0" smtClean="0"/>
              <a:t>self-confidence</a:t>
            </a:r>
            <a:r>
              <a:rPr lang="en-US" sz="2800" dirty="0" smtClean="0"/>
              <a:t> </a:t>
            </a:r>
          </a:p>
          <a:p>
            <a:pPr>
              <a:buFont typeface="Arial" pitchFamily="34" charset="0"/>
              <a:buChar char="•"/>
            </a:pPr>
            <a:r>
              <a:rPr lang="en-US" sz="2800" dirty="0" smtClean="0"/>
              <a:t>Critique and </a:t>
            </a:r>
            <a:r>
              <a:rPr lang="en-US" sz="2800" b="1" dirty="0" smtClean="0"/>
              <a:t>support trainee's research </a:t>
            </a:r>
          </a:p>
          <a:p>
            <a:pPr>
              <a:buFont typeface="Arial" pitchFamily="34" charset="0"/>
              <a:buChar char="•"/>
            </a:pPr>
            <a:r>
              <a:rPr lang="en-US" sz="2800" dirty="0" smtClean="0"/>
              <a:t>Assist in </a:t>
            </a:r>
            <a:r>
              <a:rPr lang="en-US" sz="2800" b="1" dirty="0" smtClean="0"/>
              <a:t>defining and achieving career goals </a:t>
            </a:r>
          </a:p>
          <a:p>
            <a:pPr>
              <a:buFont typeface="Arial" pitchFamily="34" charset="0"/>
              <a:buChar char="•"/>
            </a:pPr>
            <a:r>
              <a:rPr lang="en-US" sz="2800" b="1" dirty="0" smtClean="0"/>
              <a:t>Socialize trainee </a:t>
            </a:r>
            <a:r>
              <a:rPr lang="en-US" sz="2800" dirty="0" smtClean="0"/>
              <a:t>into the profession </a:t>
            </a:r>
          </a:p>
          <a:p>
            <a:pPr>
              <a:buFont typeface="Arial" pitchFamily="34" charset="0"/>
              <a:buChar char="•"/>
            </a:pPr>
            <a:r>
              <a:rPr lang="en-US" sz="2800" dirty="0" smtClean="0"/>
              <a:t>Assist in development of </a:t>
            </a:r>
            <a:r>
              <a:rPr lang="en-US" sz="2800" b="1" dirty="0" smtClean="0"/>
              <a:t>collegial networks </a:t>
            </a:r>
          </a:p>
          <a:p>
            <a:pPr>
              <a:buFont typeface="Arial" pitchFamily="34" charset="0"/>
              <a:buChar char="•"/>
            </a:pPr>
            <a:r>
              <a:rPr lang="en-US" sz="2800" dirty="0" smtClean="0"/>
              <a:t>Advise how to </a:t>
            </a:r>
            <a:r>
              <a:rPr lang="en-US" sz="2800" b="1" dirty="0" smtClean="0"/>
              <a:t>balance work and personal life </a:t>
            </a:r>
          </a:p>
          <a:p>
            <a:pPr>
              <a:buFont typeface="Arial" pitchFamily="34" charset="0"/>
              <a:buChar char="•"/>
            </a:pPr>
            <a:r>
              <a:rPr lang="en-US" sz="2800" dirty="0" smtClean="0"/>
              <a:t>Assist in the development of </a:t>
            </a:r>
            <a:r>
              <a:rPr lang="en-US" sz="2800" b="1" dirty="0" smtClean="0"/>
              <a:t>future colleagues</a:t>
            </a:r>
            <a:r>
              <a:rPr lang="en-US" sz="2800" dirty="0" smtClean="0"/>
              <a:t> </a:t>
            </a:r>
          </a:p>
          <a:p>
            <a:endParaRPr lang="en-US" sz="2800" dirty="0" smtClean="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2FCBF853-3665-4DC9-BAF6-325C7E21CD87}" type="slidenum">
              <a:rPr lang="en-US" smtClean="0">
                <a:solidFill>
                  <a:srgbClr val="F0A22E">
                    <a:shade val="75000"/>
                  </a:srgbClr>
                </a:solidFill>
              </a:rPr>
              <a:pPr>
                <a:defRPr/>
              </a:pPr>
              <a:t>35</a:t>
            </a:fld>
            <a:endParaRPr lang="en-US" dirty="0">
              <a:solidFill>
                <a:srgbClr val="F0A22E">
                  <a:shade val="75000"/>
                </a:srgb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00000"/>
                </a:solidFill>
                <a:latin typeface="Tempus Sans ITC" pitchFamily="82" charset="0"/>
              </a:rPr>
              <a:t>NIDA Goals</a:t>
            </a:r>
            <a:endParaRPr lang="en-US" b="1" dirty="0">
              <a:solidFill>
                <a:srgbClr val="C00000"/>
              </a:solidFill>
              <a:latin typeface="Tempus Sans ITC" pitchFamily="82" charset="0"/>
            </a:endParaRPr>
          </a:p>
        </p:txBody>
      </p:sp>
      <p:sp>
        <p:nvSpPr>
          <p:cNvPr id="39939" name="Content Placeholder 2"/>
          <p:cNvSpPr>
            <a:spLocks noGrp="1"/>
          </p:cNvSpPr>
          <p:nvPr>
            <p:ph idx="1"/>
          </p:nvPr>
        </p:nvSpPr>
        <p:spPr/>
        <p:txBody>
          <a:bodyPr>
            <a:normAutofit/>
          </a:bodyPr>
          <a:lstStyle/>
          <a:p>
            <a:pPr marL="514350" indent="-514350">
              <a:buFont typeface="+mj-lt"/>
              <a:buAutoNum type="arabicPeriod"/>
            </a:pPr>
            <a:r>
              <a:rPr lang="en-US" dirty="0" smtClean="0"/>
              <a:t>Increase and retain underrepresented minority investigators (American Indian, Alaska Native and Native Hawaiian) who conduct substance abuse and addiction research</a:t>
            </a:r>
          </a:p>
          <a:p>
            <a:pPr marL="514350" indent="-514350">
              <a:buFont typeface="+mj-lt"/>
              <a:buAutoNum type="arabicPeriod"/>
            </a:pPr>
            <a:r>
              <a:rPr lang="en-US" dirty="0" smtClean="0"/>
              <a:t>Establish effective communication pathways for recruitment of new investigators or candidates for training positions at NIDA</a:t>
            </a:r>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DA48F3F5-227D-4229-8C1B-1CB93568287B}"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90600"/>
          </a:xfrm>
        </p:spPr>
        <p:txBody>
          <a:bodyPr>
            <a:normAutofit/>
          </a:bodyPr>
          <a:lstStyle/>
          <a:p>
            <a:pPr>
              <a:defRPr/>
            </a:pPr>
            <a:r>
              <a:rPr lang="en-US" b="1" dirty="0" smtClean="0">
                <a:solidFill>
                  <a:srgbClr val="C00000"/>
                </a:solidFill>
                <a:latin typeface="Tempus Sans ITC" pitchFamily="82" charset="0"/>
              </a:rPr>
              <a:t>Native Workgroup Goals</a:t>
            </a:r>
            <a:endParaRPr lang="en-US" dirty="0"/>
          </a:p>
        </p:txBody>
      </p:sp>
      <p:sp>
        <p:nvSpPr>
          <p:cNvPr id="38915" name="Content Placeholder 2"/>
          <p:cNvSpPr>
            <a:spLocks noGrp="1"/>
          </p:cNvSpPr>
          <p:nvPr>
            <p:ph idx="1"/>
          </p:nvPr>
        </p:nvSpPr>
        <p:spPr>
          <a:xfrm>
            <a:off x="304800" y="1447800"/>
            <a:ext cx="8686800" cy="4632325"/>
          </a:xfrm>
        </p:spPr>
        <p:txBody>
          <a:bodyPr>
            <a:normAutofit lnSpcReduction="10000"/>
          </a:bodyPr>
          <a:lstStyle/>
          <a:p>
            <a:r>
              <a:rPr lang="en-US" sz="2800" dirty="0" smtClean="0">
                <a:latin typeface="Arial" pitchFamily="34" charset="0"/>
                <a:cs typeface="Arial" pitchFamily="34" charset="0"/>
              </a:rPr>
              <a:t>Education of public, students, health practitioners and researchers on addiction in the AI/AN/NH population as well as associated co-morbidities</a:t>
            </a:r>
          </a:p>
          <a:p>
            <a:r>
              <a:rPr lang="en-US" sz="2800" dirty="0" smtClean="0">
                <a:latin typeface="Arial" pitchFamily="34" charset="0"/>
                <a:cs typeface="Arial" pitchFamily="34" charset="0"/>
              </a:rPr>
              <a:t>Enhance research competency</a:t>
            </a:r>
          </a:p>
          <a:p>
            <a:r>
              <a:rPr lang="en-US" sz="2800" dirty="0" smtClean="0">
                <a:latin typeface="Arial" pitchFamily="34" charset="0"/>
                <a:cs typeface="Arial" pitchFamily="34" charset="0"/>
              </a:rPr>
              <a:t>Develop research concepts</a:t>
            </a:r>
          </a:p>
          <a:p>
            <a:r>
              <a:rPr lang="en-US" sz="2800" dirty="0" smtClean="0">
                <a:latin typeface="Arial" pitchFamily="34" charset="0"/>
                <a:cs typeface="Arial" pitchFamily="34" charset="0"/>
              </a:rPr>
              <a:t>Advocate for the grant application process</a:t>
            </a:r>
          </a:p>
          <a:p>
            <a:r>
              <a:rPr lang="en-US" sz="2800" dirty="0" smtClean="0">
                <a:latin typeface="Arial" pitchFamily="34" charset="0"/>
                <a:cs typeface="Arial" pitchFamily="34" charset="0"/>
              </a:rPr>
              <a:t>Understand and maintain Native community based research</a:t>
            </a:r>
          </a:p>
          <a:p>
            <a:r>
              <a:rPr lang="en-US" sz="2800" dirty="0" smtClean="0">
                <a:latin typeface="Arial" pitchFamily="34" charset="0"/>
                <a:cs typeface="Arial" pitchFamily="34" charset="0"/>
              </a:rPr>
              <a:t>Mentoring of Native students and early career faculty</a:t>
            </a:r>
          </a:p>
          <a:p>
            <a:endParaRPr lang="en-US" sz="2800" dirty="0" smtClean="0">
              <a:latin typeface="Arial" pitchFamily="34" charset="0"/>
              <a:cs typeface="Arial" pitchFamily="34" charset="0"/>
            </a:endParaRPr>
          </a:p>
          <a:p>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91C34119-9438-46AD-92E1-87A7C1D9579D}" type="slidenum">
              <a:rPr lang="en-US" smtClean="0">
                <a:solidFill>
                  <a:prstClr val="black">
                    <a:tint val="75000"/>
                  </a:prstClr>
                </a:solidFill>
              </a:rPr>
              <a:pPr>
                <a:defRPr/>
              </a:pPr>
              <a:t>37</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C00000"/>
                </a:solidFill>
                <a:latin typeface="Tempus Sans ITC" pitchFamily="82" charset="0"/>
              </a:rPr>
              <a:t>Native Mentorship Goals</a:t>
            </a:r>
            <a:endParaRPr lang="en-US" b="1" dirty="0">
              <a:solidFill>
                <a:srgbClr val="C00000"/>
              </a:solidFill>
              <a:latin typeface="Tempus Sans ITC" pitchFamily="82" charset="0"/>
            </a:endParaRPr>
          </a:p>
        </p:txBody>
      </p:sp>
      <p:sp>
        <p:nvSpPr>
          <p:cNvPr id="40963" name="Content Placeholder 2"/>
          <p:cNvSpPr>
            <a:spLocks noGrp="1"/>
          </p:cNvSpPr>
          <p:nvPr>
            <p:ph idx="1"/>
          </p:nvPr>
        </p:nvSpPr>
        <p:spPr/>
        <p:txBody>
          <a:bodyPr>
            <a:normAutofit fontScale="70000" lnSpcReduction="20000"/>
          </a:bodyPr>
          <a:lstStyle/>
          <a:p>
            <a:pPr marL="514350" indent="-514350">
              <a:spcAft>
                <a:spcPts val="300"/>
              </a:spcAft>
              <a:buFont typeface="+mj-lt"/>
              <a:buAutoNum type="arabicPeriod"/>
            </a:pPr>
            <a:r>
              <a:rPr lang="en-US" sz="2800" dirty="0" smtClean="0"/>
              <a:t>Mentor and train American Indian students and early career faculty interested in substance abuse and addictions research </a:t>
            </a:r>
          </a:p>
          <a:p>
            <a:pPr marL="514350" indent="-514350">
              <a:spcAft>
                <a:spcPts val="300"/>
              </a:spcAft>
              <a:buFont typeface="+mj-lt"/>
              <a:buAutoNum type="arabicPeriod"/>
            </a:pPr>
            <a:r>
              <a:rPr lang="en-US" sz="2800" dirty="0" smtClean="0"/>
              <a:t>Pair Mentees with Mentors and encourage training, site visits, and professional development</a:t>
            </a:r>
          </a:p>
          <a:p>
            <a:pPr marL="514350" indent="-514350">
              <a:spcAft>
                <a:spcPts val="300"/>
              </a:spcAft>
              <a:buFont typeface="+mj-lt"/>
              <a:buAutoNum type="arabicPeriod"/>
            </a:pPr>
            <a:r>
              <a:rPr lang="en-US" sz="2800" dirty="0" smtClean="0"/>
              <a:t>Assist in identification and recruitment of candidates for NIDA training opportunities</a:t>
            </a:r>
          </a:p>
          <a:p>
            <a:pPr marL="514350" indent="-514350">
              <a:spcAft>
                <a:spcPts val="300"/>
              </a:spcAft>
              <a:buFont typeface="+mj-lt"/>
              <a:buAutoNum type="arabicPeriod"/>
            </a:pPr>
            <a:r>
              <a:rPr lang="en-US" sz="2800" dirty="0" smtClean="0"/>
              <a:t>Maintain a website at </a:t>
            </a:r>
            <a:r>
              <a:rPr lang="en-US" sz="2800" dirty="0" smtClean="0">
                <a:hlinkClick r:id="rId3"/>
              </a:rPr>
              <a:t>www.oneskycenter.org</a:t>
            </a:r>
            <a:r>
              <a:rPr lang="en-US" sz="2800" dirty="0" smtClean="0"/>
              <a:t> to identify Mentors, Mentees, faculty/student interests and projects, and NIDA agenda.</a:t>
            </a:r>
          </a:p>
          <a:p>
            <a:pPr marL="514350" indent="-514350">
              <a:spcAft>
                <a:spcPts val="300"/>
              </a:spcAft>
              <a:buFont typeface="+mj-lt"/>
              <a:buAutoNum type="arabicPeriod"/>
            </a:pPr>
            <a:r>
              <a:rPr lang="en-US" sz="2800" dirty="0" smtClean="0"/>
              <a:t>Enhance Native community awareness and involvement</a:t>
            </a:r>
          </a:p>
          <a:p>
            <a:pPr marL="514350" indent="-514350">
              <a:spcAft>
                <a:spcPts val="300"/>
              </a:spcAft>
              <a:buFont typeface="+mj-lt"/>
              <a:buAutoNum type="arabicPeriod"/>
            </a:pPr>
            <a:r>
              <a:rPr lang="en-US" sz="2800" dirty="0" smtClean="0"/>
              <a:t>Attend and participate in National Scientific Conferences that focus on American Indian  Health and/or addictions research</a:t>
            </a:r>
          </a:p>
          <a:p>
            <a:endParaRPr lang="en-US" sz="2800" dirty="0" smtClean="0"/>
          </a:p>
          <a:p>
            <a:endParaRPr lang="en-US" dirty="0" smtClean="0"/>
          </a:p>
        </p:txBody>
      </p:sp>
      <p:sp>
        <p:nvSpPr>
          <p:cNvPr id="4" name="Slide Number Placeholder 3"/>
          <p:cNvSpPr>
            <a:spLocks noGrp="1"/>
          </p:cNvSpPr>
          <p:nvPr>
            <p:ph type="sldNum" sz="quarter" idx="4294967295"/>
          </p:nvPr>
        </p:nvSpPr>
        <p:spPr>
          <a:xfrm>
            <a:off x="6553200" y="6245225"/>
            <a:ext cx="2133600" cy="476250"/>
          </a:xfrm>
          <a:prstGeom prst="rect">
            <a:avLst/>
          </a:prstGeom>
        </p:spPr>
        <p:txBody>
          <a:bodyPr/>
          <a:lstStyle/>
          <a:p>
            <a:pPr>
              <a:defRPr/>
            </a:pPr>
            <a:fld id="{BEDE73C2-F5DC-4A0E-A4C8-D88C7E1EA196}"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solidFill>
                  <a:srgbClr val="C00000"/>
                </a:solidFill>
                <a:latin typeface="Tempus Sans ITC" pitchFamily="82" charset="0"/>
              </a:rPr>
              <a:t>NIDA Native Mentorship</a:t>
            </a:r>
            <a:endParaRPr lang="en-US" dirty="0"/>
          </a:p>
        </p:txBody>
      </p:sp>
      <p:pic>
        <p:nvPicPr>
          <p:cNvPr id="4" name="Picture 2"/>
          <p:cNvPicPr>
            <a:picLocks noGrp="1" noChangeAspect="1" noChangeArrowheads="1"/>
          </p:cNvPicPr>
          <p:nvPr>
            <p:ph idx="1"/>
          </p:nvPr>
        </p:nvPicPr>
        <p:blipFill>
          <a:blip r:embed="rId3" cstate="screen"/>
          <a:srcRect/>
          <a:stretch>
            <a:fillRect/>
          </a:stretch>
        </p:blipFill>
        <p:spPr bwMode="auto">
          <a:xfrm>
            <a:off x="381000" y="1219200"/>
            <a:ext cx="8458200" cy="5334000"/>
          </a:xfrm>
          <a:prstGeom prst="rect">
            <a:avLst/>
          </a:prstGeom>
          <a:noFill/>
          <a:ln w="9525">
            <a:noFill/>
            <a:miter lim="800000"/>
            <a:headEnd/>
            <a:tailEnd/>
          </a:ln>
        </p:spPr>
      </p:pic>
      <p:sp>
        <p:nvSpPr>
          <p:cNvPr id="5" name="Rectangle 4"/>
          <p:cNvSpPr/>
          <p:nvPr/>
        </p:nvSpPr>
        <p:spPr>
          <a:xfrm>
            <a:off x="1066800" y="3886200"/>
            <a:ext cx="1600200" cy="369332"/>
          </a:xfrm>
          <a:prstGeom prst="rect">
            <a:avLst/>
          </a:prstGeom>
          <a:ln w="28575">
            <a:solidFill>
              <a:srgbClr val="FF0000"/>
            </a:solidFill>
          </a:ln>
        </p:spPr>
        <p:txBody>
          <a:bodyPr wrap="square">
            <a:spAutoFit/>
          </a:bodyPr>
          <a:lstStyle/>
          <a:p>
            <a:pPr fontAlgn="auto">
              <a:spcBef>
                <a:spcPts val="0"/>
              </a:spcBef>
              <a:spcAft>
                <a:spcPts val="0"/>
              </a:spcAft>
            </a:pPr>
            <a:r>
              <a:rPr lang="en-US" dirty="0" smtClean="0">
                <a:solidFill>
                  <a:srgbClr val="FF0000"/>
                </a:solidFill>
                <a:latin typeface="Lucida Sans Unicode"/>
              </a:rPr>
              <a:t>Mentors: 17</a:t>
            </a:r>
            <a:endParaRPr lang="en-US" dirty="0">
              <a:solidFill>
                <a:srgbClr val="FF0000"/>
              </a:solidFill>
              <a:latin typeface="Lucida Sans Unicode"/>
            </a:endParaRPr>
          </a:p>
        </p:txBody>
      </p:sp>
      <p:sp>
        <p:nvSpPr>
          <p:cNvPr id="6" name="Rectangle 5"/>
          <p:cNvSpPr/>
          <p:nvPr/>
        </p:nvSpPr>
        <p:spPr>
          <a:xfrm>
            <a:off x="1066800" y="4343400"/>
            <a:ext cx="1600200" cy="381000"/>
          </a:xfrm>
          <a:prstGeom prst="rect">
            <a:avLst/>
          </a:prstGeom>
          <a:ln w="28575">
            <a:solidFill>
              <a:srgbClr val="000099"/>
            </a:solidFill>
          </a:ln>
        </p:spPr>
        <p:txBody>
          <a:bodyPr wrap="square">
            <a:spAutoFit/>
          </a:bodyPr>
          <a:lstStyle/>
          <a:p>
            <a:pPr fontAlgn="auto">
              <a:spcBef>
                <a:spcPts val="0"/>
              </a:spcBef>
              <a:spcAft>
                <a:spcPts val="0"/>
              </a:spcAft>
            </a:pPr>
            <a:r>
              <a:rPr lang="en-US" dirty="0" smtClean="0">
                <a:solidFill>
                  <a:srgbClr val="000099"/>
                </a:solidFill>
                <a:latin typeface="Lucida Sans Unicode"/>
              </a:rPr>
              <a:t>Mentees: 21</a:t>
            </a:r>
            <a:endParaRPr lang="en-US" dirty="0">
              <a:solidFill>
                <a:srgbClr val="000099"/>
              </a:solidFill>
              <a:latin typeface="Lucida Sans Unicod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95400"/>
          </a:xfrm>
        </p:spPr>
        <p:txBody>
          <a:bodyPr/>
          <a:lstStyle/>
          <a:p>
            <a:pPr>
              <a:defRPr/>
            </a:pPr>
            <a:r>
              <a:rPr lang="en-US" sz="4000" b="1" cap="all" dirty="0" smtClean="0"/>
              <a:t>Who are indigenous peoples?</a:t>
            </a:r>
            <a:r>
              <a:rPr lang="en-US" b="1" dirty="0" smtClean="0"/>
              <a:t/>
            </a:r>
            <a:br>
              <a:rPr lang="en-US" b="1" dirty="0" smtClean="0"/>
            </a:br>
            <a:endParaRPr lang="en-US" dirty="0"/>
          </a:p>
        </p:txBody>
      </p:sp>
      <p:sp>
        <p:nvSpPr>
          <p:cNvPr id="56323" name="Content Placeholder 2"/>
          <p:cNvSpPr>
            <a:spLocks noGrp="1"/>
          </p:cNvSpPr>
          <p:nvPr>
            <p:ph idx="1"/>
          </p:nvPr>
        </p:nvSpPr>
        <p:spPr/>
        <p:txBody>
          <a:bodyPr/>
          <a:lstStyle/>
          <a:p>
            <a:pPr>
              <a:buFontTx/>
              <a:buNone/>
            </a:pPr>
            <a:r>
              <a:rPr lang="en-US" b="1" i="1" dirty="0" smtClean="0"/>
              <a:t>    </a:t>
            </a:r>
            <a:r>
              <a:rPr lang="en-US" i="1" dirty="0" smtClean="0"/>
              <a:t>“Indigenous peoples remain on the margins of society: they are poorer, less educated, die at a younger age, are much more likely to commit suicide, and are generally in worse health than the rest of the population."</a:t>
            </a:r>
            <a:r>
              <a:rPr lang="en-US" dirty="0" smtClean="0"/>
              <a:t> </a:t>
            </a:r>
          </a:p>
          <a:p>
            <a:endParaRPr lang="en-US" dirty="0" smtClean="0"/>
          </a:p>
          <a:p>
            <a:endParaRPr lang="en-US" sz="2000" dirty="0" smtClean="0"/>
          </a:p>
          <a:p>
            <a:pPr>
              <a:buFontTx/>
              <a:buNone/>
            </a:pPr>
            <a:r>
              <a:rPr lang="en-US" sz="2000" dirty="0" smtClean="0"/>
              <a:t>     (Source: The Indigenous World 2006, International Working Group on Indigenous Affairs (IWGIA)  WHO</a:t>
            </a:r>
          </a:p>
        </p:txBody>
      </p:sp>
      <p:sp>
        <p:nvSpPr>
          <p:cNvPr id="56324" name="Slide Number Placeholder 3"/>
          <p:cNvSpPr>
            <a:spLocks noGrp="1"/>
          </p:cNvSpPr>
          <p:nvPr>
            <p:ph type="sldNum" sz="quarter" idx="11"/>
          </p:nvPr>
        </p:nvSpPr>
        <p:spPr>
          <a:noFill/>
        </p:spPr>
        <p:txBody>
          <a:bodyPr/>
          <a:lstStyle/>
          <a:p>
            <a:fld id="{FEE3EB1B-5AEE-4840-926A-4898A6CE67B5}" type="slidenum">
              <a:rPr lang="en-US" smtClean="0"/>
              <a:pPr/>
              <a:t>4</a:t>
            </a:fld>
            <a:endParaRPr lang="en-US" smtClean="0"/>
          </a:p>
        </p:txBody>
      </p:sp>
      <p:pic>
        <p:nvPicPr>
          <p:cNvPr id="5" name="Picture 2" descr="http://farm4.static.flickr.com/3507/3951342261_f3cd75b9d1.jpg"/>
          <p:cNvPicPr>
            <a:picLocks noChangeAspect="1" noChangeArrowheads="1"/>
          </p:cNvPicPr>
          <p:nvPr/>
        </p:nvPicPr>
        <p:blipFill>
          <a:blip r:embed="rId3" cstate="screen"/>
          <a:srcRect/>
          <a:stretch>
            <a:fillRect/>
          </a:stretch>
        </p:blipFill>
        <p:spPr bwMode="auto">
          <a:xfrm>
            <a:off x="381000" y="1676400"/>
            <a:ext cx="8610600" cy="4556125"/>
          </a:xfrm>
          <a:prstGeom prst="rect">
            <a:avLst/>
          </a:prstGeom>
          <a:noFill/>
          <a:ln w="9525">
            <a:noFill/>
            <a:miter lim="800000"/>
            <a:headEnd/>
            <a:tailEnd/>
          </a:ln>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066800"/>
          </a:xfrm>
        </p:spPr>
        <p:txBody>
          <a:bodyPr>
            <a:noAutofit/>
          </a:bodyPr>
          <a:lstStyle/>
          <a:p>
            <a:pPr algn="ctr">
              <a:defRPr/>
            </a:pPr>
            <a:r>
              <a:rPr lang="en-US" b="1" dirty="0" smtClean="0">
                <a:latin typeface="Tempus Sans ITC" pitchFamily="82" charset="0"/>
              </a:rPr>
              <a:t>The 5 Elements of Mentoring Program</a:t>
            </a:r>
            <a:endParaRPr lang="en-US" b="1" dirty="0">
              <a:latin typeface="Tempus Sans ITC" pitchFamily="82" charset="0"/>
            </a:endParaRPr>
          </a:p>
        </p:txBody>
      </p:sp>
      <p:sp>
        <p:nvSpPr>
          <p:cNvPr id="74755" name="Content Placeholder 2"/>
          <p:cNvSpPr>
            <a:spLocks noGrp="1"/>
          </p:cNvSpPr>
          <p:nvPr>
            <p:ph idx="1"/>
          </p:nvPr>
        </p:nvSpPr>
        <p:spPr>
          <a:xfrm>
            <a:off x="228600" y="1981200"/>
            <a:ext cx="8915400" cy="4525962"/>
          </a:xfrm>
        </p:spPr>
        <p:txBody>
          <a:bodyPr>
            <a:normAutofit/>
          </a:bodyPr>
          <a:lstStyle/>
          <a:p>
            <a:pPr>
              <a:spcBef>
                <a:spcPct val="0"/>
              </a:spcBef>
            </a:pPr>
            <a:r>
              <a:rPr lang="en-US" sz="2800" b="1" dirty="0" smtClean="0">
                <a:latin typeface="Arial" pitchFamily="34" charset="0"/>
                <a:cs typeface="Arial" pitchFamily="34" charset="0"/>
              </a:rPr>
              <a:t>Recruit: </a:t>
            </a:r>
            <a:r>
              <a:rPr lang="en-US" sz="2400" dirty="0" smtClean="0">
                <a:latin typeface="Arial" pitchFamily="34" charset="0"/>
                <a:cs typeface="Arial" pitchFamily="34" charset="0"/>
              </a:rPr>
              <a:t>Define eligibility, market program, conduct information sessions</a:t>
            </a:r>
            <a:r>
              <a:rPr lang="en-US" dirty="0" smtClean="0">
                <a:latin typeface="Arial" pitchFamily="34" charset="0"/>
                <a:cs typeface="Arial" pitchFamily="34" charset="0"/>
              </a:rPr>
              <a:t> </a:t>
            </a:r>
          </a:p>
          <a:p>
            <a:pPr>
              <a:spcBef>
                <a:spcPct val="0"/>
              </a:spcBef>
            </a:pPr>
            <a:r>
              <a:rPr lang="en-US" sz="2800" b="1" dirty="0" smtClean="0">
                <a:latin typeface="Arial" pitchFamily="34" charset="0"/>
                <a:cs typeface="Arial" pitchFamily="34" charset="0"/>
              </a:rPr>
              <a:t>Screen: </a:t>
            </a:r>
            <a:r>
              <a:rPr lang="en-US" sz="2400" dirty="0" smtClean="0">
                <a:latin typeface="Arial" pitchFamily="34" charset="0"/>
                <a:cs typeface="Arial" pitchFamily="34" charset="0"/>
              </a:rPr>
              <a:t>applications, reference checks, interviews, orientation</a:t>
            </a:r>
          </a:p>
          <a:p>
            <a:pPr>
              <a:spcBef>
                <a:spcPct val="0"/>
              </a:spcBef>
            </a:pPr>
            <a:r>
              <a:rPr lang="en-US" sz="2800" b="1" dirty="0" smtClean="0">
                <a:latin typeface="Arial" pitchFamily="34" charset="0"/>
                <a:cs typeface="Arial" pitchFamily="34" charset="0"/>
              </a:rPr>
              <a:t>Train: </a:t>
            </a:r>
            <a:r>
              <a:rPr lang="en-US" sz="2400" dirty="0" smtClean="0">
                <a:latin typeface="Arial" pitchFamily="34" charset="0"/>
                <a:cs typeface="Arial" pitchFamily="34" charset="0"/>
              </a:rPr>
              <a:t>Overview of the program, role clarification, situational “how-to’s”</a:t>
            </a:r>
          </a:p>
          <a:p>
            <a:pPr>
              <a:spcBef>
                <a:spcPct val="0"/>
              </a:spcBef>
            </a:pPr>
            <a:r>
              <a:rPr lang="en-US" sz="2800" b="1" dirty="0" smtClean="0">
                <a:latin typeface="Arial" pitchFamily="34" charset="0"/>
                <a:cs typeface="Arial" pitchFamily="34" charset="0"/>
              </a:rPr>
              <a:t>Match: </a:t>
            </a:r>
            <a:r>
              <a:rPr lang="en-US" sz="2400" dirty="0" smtClean="0">
                <a:latin typeface="Arial" pitchFamily="34" charset="0"/>
                <a:cs typeface="Arial" pitchFamily="34" charset="0"/>
              </a:rPr>
              <a:t>Establish criteria, ensure all parties understand and agree to the terms and conditions of participation</a:t>
            </a:r>
          </a:p>
          <a:p>
            <a:pPr>
              <a:spcBef>
                <a:spcPct val="0"/>
              </a:spcBef>
            </a:pPr>
            <a:r>
              <a:rPr lang="en-US" sz="2800" b="1" dirty="0" smtClean="0">
                <a:latin typeface="Arial" pitchFamily="34" charset="0"/>
                <a:cs typeface="Arial" pitchFamily="34" charset="0"/>
              </a:rPr>
              <a:t>Monitor: </a:t>
            </a:r>
            <a:r>
              <a:rPr lang="en-US" sz="2400" dirty="0" smtClean="0">
                <a:latin typeface="Arial" pitchFamily="34" charset="0"/>
                <a:cs typeface="Arial" pitchFamily="34" charset="0"/>
              </a:rPr>
              <a:t>Continuing training opportunities, regular communication, goal setting and achievement, conflict resolution, documentation</a:t>
            </a:r>
          </a:p>
          <a:p>
            <a:pPr lvl="1">
              <a:spcBef>
                <a:spcPct val="0"/>
              </a:spcBef>
            </a:pPr>
            <a:endParaRPr lang="en-US" sz="2400" dirty="0" smtClean="0"/>
          </a:p>
          <a:p>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AB619E58-4EEA-46AE-A232-2F2F9B2AF98B}" type="slidenum">
              <a:rPr lang="en-US" smtClean="0">
                <a:solidFill>
                  <a:srgbClr val="F0A22E">
                    <a:shade val="75000"/>
                  </a:srgbClr>
                </a:solidFill>
              </a:rPr>
              <a:pPr>
                <a:defRPr/>
              </a:pPr>
              <a:t>40</a:t>
            </a:fld>
            <a:endParaRPr lang="en-US">
              <a:solidFill>
                <a:srgbClr val="F0A22E">
                  <a:shade val="75000"/>
                </a:srgb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defRPr/>
            </a:pPr>
            <a:r>
              <a:rPr lang="en-US" sz="4400" b="1" dirty="0" smtClean="0">
                <a:latin typeface="Tempus Sans ITC" pitchFamily="82" charset="0"/>
              </a:rPr>
              <a:t>Native Mentoring Logic Model</a:t>
            </a:r>
            <a:endParaRPr lang="en-US" sz="4400" b="1" dirty="0">
              <a:latin typeface="Tempus Sans ITC" pitchFamily="82" charset="0"/>
            </a:endParaRPr>
          </a:p>
        </p:txBody>
      </p:sp>
      <p:sp>
        <p:nvSpPr>
          <p:cNvPr id="75779" name="Content Placeholder 2"/>
          <p:cNvSpPr>
            <a:spLocks noGrp="1"/>
          </p:cNvSpPr>
          <p:nvPr>
            <p:ph idx="1"/>
          </p:nvPr>
        </p:nvSpPr>
        <p:spPr>
          <a:xfrm>
            <a:off x="457200" y="762001"/>
            <a:ext cx="8229600" cy="4495800"/>
          </a:xfrm>
        </p:spPr>
        <p:txBody>
          <a:bodyPr/>
          <a:lstStyle/>
          <a:p>
            <a:endParaRPr lang="en-US" dirty="0" smtClean="0"/>
          </a:p>
          <a:p>
            <a:endParaRPr lang="en-US" dirty="0" smtClean="0"/>
          </a:p>
          <a:p>
            <a:endParaRPr lang="en-US" dirty="0" smtClean="0"/>
          </a:p>
          <a:p>
            <a:pPr>
              <a:buFont typeface="Wingdings 2" pitchFamily="18" charset="2"/>
              <a:buNone/>
            </a:pPr>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2C53E3FB-5E2F-4C50-AA5F-534513CE5904}" type="slidenum">
              <a:rPr lang="en-US" smtClean="0">
                <a:solidFill>
                  <a:srgbClr val="F0A22E">
                    <a:shade val="75000"/>
                  </a:srgbClr>
                </a:solidFill>
              </a:rPr>
              <a:pPr>
                <a:defRPr/>
              </a:pPr>
              <a:t>41</a:t>
            </a:fld>
            <a:endParaRPr lang="en-US" dirty="0">
              <a:solidFill>
                <a:srgbClr val="F0A22E">
                  <a:shade val="75000"/>
                </a:srgbClr>
              </a:solidFill>
            </a:endParaRPr>
          </a:p>
        </p:txBody>
      </p:sp>
      <p:sp>
        <p:nvSpPr>
          <p:cNvPr id="75785" name="Text Box 5"/>
          <p:cNvSpPr txBox="1">
            <a:spLocks noChangeArrowheads="1"/>
          </p:cNvSpPr>
          <p:nvPr/>
        </p:nvSpPr>
        <p:spPr bwMode="auto">
          <a:xfrm>
            <a:off x="3429000" y="1905000"/>
            <a:ext cx="3276600" cy="366713"/>
          </a:xfrm>
          <a:prstGeom prst="rect">
            <a:avLst/>
          </a:prstGeom>
          <a:noFill/>
          <a:ln w="9525">
            <a:noFill/>
            <a:miter lim="800000"/>
            <a:headEnd/>
            <a:tailEnd/>
          </a:ln>
        </p:spPr>
        <p:txBody>
          <a:bodyPr>
            <a:spAutoFit/>
          </a:bodyPr>
          <a:lstStyle/>
          <a:p>
            <a:pPr>
              <a:spcBef>
                <a:spcPct val="50000"/>
              </a:spcBef>
            </a:pPr>
            <a:r>
              <a:rPr lang="en-US" b="1" i="1" dirty="0" smtClean="0">
                <a:solidFill>
                  <a:srgbClr val="A5644E"/>
                </a:solidFill>
                <a:latin typeface="Arial" charset="0"/>
              </a:rPr>
              <a:t>     </a:t>
            </a:r>
          </a:p>
        </p:txBody>
      </p:sp>
      <p:sp>
        <p:nvSpPr>
          <p:cNvPr id="75790" name="Text Box 11"/>
          <p:cNvSpPr txBox="1">
            <a:spLocks noChangeArrowheads="1"/>
          </p:cNvSpPr>
          <p:nvPr/>
        </p:nvSpPr>
        <p:spPr bwMode="auto">
          <a:xfrm>
            <a:off x="762000" y="5029200"/>
            <a:ext cx="8153400" cy="1754326"/>
          </a:xfrm>
          <a:prstGeom prst="rect">
            <a:avLst/>
          </a:prstGeom>
          <a:noFill/>
          <a:ln w="9525">
            <a:noFill/>
            <a:miter lim="800000"/>
            <a:headEnd/>
            <a:tailEnd/>
          </a:ln>
        </p:spPr>
        <p:txBody>
          <a:bodyPr wrap="square">
            <a:spAutoFit/>
          </a:bodyPr>
          <a:lstStyle/>
          <a:p>
            <a:pPr algn="ctr">
              <a:spcBef>
                <a:spcPct val="50000"/>
              </a:spcBef>
            </a:pPr>
            <a:r>
              <a:rPr lang="en-US" b="1" i="1" dirty="0" smtClean="0">
                <a:solidFill>
                  <a:srgbClr val="A5644E"/>
                </a:solidFill>
                <a:latin typeface="Arial" charset="0"/>
              </a:rPr>
              <a:t>   </a:t>
            </a:r>
            <a:r>
              <a:rPr lang="en-US" sz="2400" b="1" i="1" dirty="0" smtClean="0">
                <a:solidFill>
                  <a:schemeClr val="bg1"/>
                </a:solidFill>
                <a:latin typeface="Arial" charset="0"/>
              </a:rPr>
              <a:t>Interactive Mentoring Relationships:</a:t>
            </a:r>
          </a:p>
          <a:p>
            <a:pPr algn="ctr">
              <a:spcBef>
                <a:spcPct val="50000"/>
              </a:spcBef>
            </a:pPr>
            <a:r>
              <a:rPr lang="en-US" sz="2400" b="1" i="1" dirty="0" smtClean="0">
                <a:solidFill>
                  <a:schemeClr val="bg1"/>
                </a:solidFill>
                <a:latin typeface="Arial" charset="0"/>
              </a:rPr>
              <a:t>A mentee will have a primary mentor and have access to all mentors, mentees, their academic institutions, NIDA and NIAAA</a:t>
            </a:r>
          </a:p>
        </p:txBody>
      </p:sp>
      <p:sp>
        <p:nvSpPr>
          <p:cNvPr id="31" name="Rectangle 14"/>
          <p:cNvSpPr>
            <a:spLocks noChangeArrowheads="1"/>
          </p:cNvSpPr>
          <p:nvPr/>
        </p:nvSpPr>
        <p:spPr bwMode="auto">
          <a:xfrm>
            <a:off x="6096000" y="1447800"/>
            <a:ext cx="1676400" cy="1295400"/>
          </a:xfrm>
          <a:prstGeom prst="rect">
            <a:avLst/>
          </a:prstGeom>
          <a:gradFill rotWithShape="1">
            <a:gsLst>
              <a:gs pos="0">
                <a:schemeClr val="accent2"/>
              </a:gs>
              <a:gs pos="100000">
                <a:schemeClr val="accent2">
                  <a:gamma/>
                  <a:shade val="46275"/>
                  <a:invGamma/>
                </a:schemeClr>
              </a:gs>
            </a:gsLst>
            <a:lin ang="5400000" scaled="1"/>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solidFill>
                <a:prstClr val="black"/>
              </a:solidFill>
              <a:latin typeface="Arial" charset="0"/>
            </a:endParaRPr>
          </a:p>
        </p:txBody>
      </p:sp>
      <p:sp>
        <p:nvSpPr>
          <p:cNvPr id="75794" name="Text Box 15"/>
          <p:cNvSpPr txBox="1">
            <a:spLocks noChangeArrowheads="1"/>
          </p:cNvSpPr>
          <p:nvPr/>
        </p:nvSpPr>
        <p:spPr bwMode="auto">
          <a:xfrm>
            <a:off x="6096000" y="1828800"/>
            <a:ext cx="1600200"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prstClr val="white"/>
                </a:solidFill>
                <a:latin typeface="Arial" charset="0"/>
              </a:rPr>
              <a:t>Postdoctoral</a:t>
            </a:r>
          </a:p>
        </p:txBody>
      </p:sp>
      <p:sp>
        <p:nvSpPr>
          <p:cNvPr id="33" name="Rectangle 16"/>
          <p:cNvSpPr>
            <a:spLocks noChangeArrowheads="1"/>
          </p:cNvSpPr>
          <p:nvPr/>
        </p:nvSpPr>
        <p:spPr bwMode="auto">
          <a:xfrm>
            <a:off x="3429000" y="1447800"/>
            <a:ext cx="1752600" cy="1295400"/>
          </a:xfrm>
          <a:prstGeom prst="rect">
            <a:avLst/>
          </a:prstGeom>
          <a:gradFill flip="none" rotWithShape="1">
            <a:gsLst>
              <a:gs pos="0">
                <a:schemeClr val="accent2"/>
              </a:gs>
              <a:gs pos="100000">
                <a:schemeClr val="accent2">
                  <a:gamma/>
                  <a:shade val="46275"/>
                  <a:invGamma/>
                </a:schemeClr>
              </a:gs>
            </a:gsLst>
            <a:lin ang="5400000" scaled="1"/>
            <a:tileRect/>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solidFill>
                <a:prstClr val="black"/>
              </a:solidFill>
              <a:latin typeface="Arial" charset="0"/>
            </a:endParaRPr>
          </a:p>
        </p:txBody>
      </p:sp>
      <p:sp>
        <p:nvSpPr>
          <p:cNvPr id="75796" name="Text Box 17"/>
          <p:cNvSpPr txBox="1">
            <a:spLocks noChangeArrowheads="1"/>
          </p:cNvSpPr>
          <p:nvPr/>
        </p:nvSpPr>
        <p:spPr bwMode="auto">
          <a:xfrm>
            <a:off x="3505200" y="1905000"/>
            <a:ext cx="1600200"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prstClr val="white"/>
                </a:solidFill>
                <a:latin typeface="Arial" charset="0"/>
              </a:rPr>
              <a:t>Doctoral</a:t>
            </a:r>
          </a:p>
        </p:txBody>
      </p:sp>
      <p:sp>
        <p:nvSpPr>
          <p:cNvPr id="35" name="Rectangle 18"/>
          <p:cNvSpPr>
            <a:spLocks noChangeArrowheads="1"/>
          </p:cNvSpPr>
          <p:nvPr/>
        </p:nvSpPr>
        <p:spPr bwMode="auto">
          <a:xfrm>
            <a:off x="990600" y="1447800"/>
            <a:ext cx="1447800" cy="12954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solidFill>
                <a:prstClr val="black"/>
              </a:solidFill>
              <a:latin typeface="Arial" charset="0"/>
            </a:endParaRPr>
          </a:p>
        </p:txBody>
      </p:sp>
      <p:sp>
        <p:nvSpPr>
          <p:cNvPr id="75798" name="Text Box 19"/>
          <p:cNvSpPr txBox="1">
            <a:spLocks noChangeArrowheads="1"/>
          </p:cNvSpPr>
          <p:nvPr/>
        </p:nvSpPr>
        <p:spPr bwMode="auto">
          <a:xfrm>
            <a:off x="914400" y="1905000"/>
            <a:ext cx="1600200"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prstClr val="white"/>
                </a:solidFill>
                <a:latin typeface="Arial" charset="0"/>
              </a:rPr>
              <a:t>Predoctoral </a:t>
            </a:r>
          </a:p>
        </p:txBody>
      </p:sp>
      <p:sp>
        <p:nvSpPr>
          <p:cNvPr id="23" name="Rectangle 14"/>
          <p:cNvSpPr>
            <a:spLocks noChangeArrowheads="1"/>
          </p:cNvSpPr>
          <p:nvPr/>
        </p:nvSpPr>
        <p:spPr bwMode="auto">
          <a:xfrm>
            <a:off x="1828800" y="3657600"/>
            <a:ext cx="1752600" cy="1295400"/>
          </a:xfrm>
          <a:prstGeom prst="rect">
            <a:avLst/>
          </a:prstGeom>
          <a:gradFill rotWithShape="1">
            <a:gsLst>
              <a:gs pos="0">
                <a:schemeClr val="accent2"/>
              </a:gs>
              <a:gs pos="100000">
                <a:schemeClr val="accent2">
                  <a:gamma/>
                  <a:shade val="46275"/>
                  <a:invGamma/>
                </a:schemeClr>
              </a:gs>
            </a:gsLst>
            <a:lin ang="5400000" scaled="1"/>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r>
              <a:rPr lang="en-US" b="1" dirty="0" smtClean="0">
                <a:solidFill>
                  <a:prstClr val="white"/>
                </a:solidFill>
                <a:latin typeface="Arial" charset="0"/>
              </a:rPr>
              <a:t>Junior Mentor</a:t>
            </a:r>
            <a:endParaRPr lang="en-US" b="1" dirty="0">
              <a:solidFill>
                <a:prstClr val="white"/>
              </a:solidFill>
              <a:latin typeface="Arial" charset="0"/>
            </a:endParaRPr>
          </a:p>
        </p:txBody>
      </p:sp>
      <p:sp>
        <p:nvSpPr>
          <p:cNvPr id="25" name="Rectangle 14"/>
          <p:cNvSpPr>
            <a:spLocks noChangeArrowheads="1"/>
          </p:cNvSpPr>
          <p:nvPr/>
        </p:nvSpPr>
        <p:spPr bwMode="auto">
          <a:xfrm>
            <a:off x="5334000" y="3657600"/>
            <a:ext cx="1752600" cy="1295400"/>
          </a:xfrm>
          <a:prstGeom prst="rect">
            <a:avLst/>
          </a:prstGeom>
          <a:gradFill rotWithShape="1">
            <a:gsLst>
              <a:gs pos="0">
                <a:schemeClr val="accent2"/>
              </a:gs>
              <a:gs pos="100000">
                <a:schemeClr val="accent2">
                  <a:gamma/>
                  <a:shade val="46275"/>
                  <a:invGamma/>
                </a:schemeClr>
              </a:gs>
            </a:gsLst>
            <a:lin ang="5400000" scaled="1"/>
          </a:gradFill>
          <a:ln w="2857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r>
              <a:rPr lang="en-US" b="1" dirty="0" smtClean="0">
                <a:solidFill>
                  <a:prstClr val="white"/>
                </a:solidFill>
                <a:latin typeface="Arial" charset="0"/>
              </a:rPr>
              <a:t> Senior Mentor</a:t>
            </a:r>
            <a:endParaRPr lang="en-US" b="1" dirty="0">
              <a:solidFill>
                <a:prstClr val="white"/>
              </a:solidFill>
              <a:latin typeface="Arial" charset="0"/>
            </a:endParaRPr>
          </a:p>
        </p:txBody>
      </p:sp>
      <p:cxnSp>
        <p:nvCxnSpPr>
          <p:cNvPr id="27" name="Straight Arrow Connector 26"/>
          <p:cNvCxnSpPr>
            <a:stCxn id="25" idx="0"/>
            <a:endCxn id="31" idx="2"/>
          </p:cNvCxnSpPr>
          <p:nvPr/>
        </p:nvCxnSpPr>
        <p:spPr>
          <a:xfrm rot="5400000" flipH="1" flipV="1">
            <a:off x="6115050" y="2838450"/>
            <a:ext cx="914400" cy="7239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0"/>
            <a:endCxn id="33" idx="2"/>
          </p:cNvCxnSpPr>
          <p:nvPr/>
        </p:nvCxnSpPr>
        <p:spPr>
          <a:xfrm rot="16200000" flipV="1">
            <a:off x="4800600" y="2247900"/>
            <a:ext cx="914400" cy="19050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5" idx="0"/>
            <a:endCxn id="35" idx="2"/>
          </p:cNvCxnSpPr>
          <p:nvPr/>
        </p:nvCxnSpPr>
        <p:spPr>
          <a:xfrm rot="16200000" flipV="1">
            <a:off x="3505200" y="952500"/>
            <a:ext cx="914400" cy="44958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0"/>
            <a:endCxn id="31" idx="2"/>
          </p:cNvCxnSpPr>
          <p:nvPr/>
        </p:nvCxnSpPr>
        <p:spPr>
          <a:xfrm rot="5400000" flipH="1" flipV="1">
            <a:off x="4362450" y="1085850"/>
            <a:ext cx="914400" cy="42291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3" idx="0"/>
            <a:endCxn id="33" idx="2"/>
          </p:cNvCxnSpPr>
          <p:nvPr/>
        </p:nvCxnSpPr>
        <p:spPr>
          <a:xfrm rot="5400000" flipH="1" flipV="1">
            <a:off x="3048000" y="2400300"/>
            <a:ext cx="914400" cy="16002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3" idx="0"/>
            <a:endCxn id="35" idx="2"/>
          </p:cNvCxnSpPr>
          <p:nvPr/>
        </p:nvCxnSpPr>
        <p:spPr>
          <a:xfrm rot="16200000" flipV="1">
            <a:off x="1752600" y="2705100"/>
            <a:ext cx="914400" cy="9906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3" idx="3"/>
            <a:endCxn id="25" idx="1"/>
          </p:cNvCxnSpPr>
          <p:nvPr/>
        </p:nvCxnSpPr>
        <p:spPr>
          <a:xfrm>
            <a:off x="3581400" y="4305300"/>
            <a:ext cx="1752600"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5" idx="3"/>
            <a:endCxn id="33" idx="1"/>
          </p:cNvCxnSpPr>
          <p:nvPr/>
        </p:nvCxnSpPr>
        <p:spPr>
          <a:xfrm>
            <a:off x="2438400" y="2095500"/>
            <a:ext cx="990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3" idx="3"/>
            <a:endCxn id="31" idx="1"/>
          </p:cNvCxnSpPr>
          <p:nvPr/>
        </p:nvCxnSpPr>
        <p:spPr>
          <a:xfrm>
            <a:off x="5181600" y="2095500"/>
            <a:ext cx="914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normAutofit fontScale="90000"/>
          </a:bodyPr>
          <a:lstStyle/>
          <a:p>
            <a:pPr algn="l">
              <a:defRPr/>
            </a:pPr>
            <a:r>
              <a:rPr lang="en-US" b="1" dirty="0" smtClean="0">
                <a:latin typeface="Tempus Sans ITC" pitchFamily="82" charset="0"/>
              </a:rPr>
              <a:t>Mentor Responsibilities: </a:t>
            </a:r>
            <a:br>
              <a:rPr lang="en-US" b="1" dirty="0" smtClean="0">
                <a:latin typeface="Tempus Sans ITC" pitchFamily="82" charset="0"/>
              </a:rPr>
            </a:br>
            <a:r>
              <a:rPr lang="en-US" b="1" dirty="0" smtClean="0">
                <a:latin typeface="Tempus Sans ITC" pitchFamily="82" charset="0"/>
              </a:rPr>
              <a:t>Competing ISSUES</a:t>
            </a:r>
            <a:endParaRPr lang="en-US" b="1" dirty="0">
              <a:latin typeface="Tempus Sans ITC" pitchFamily="82" charset="0"/>
            </a:endParaRPr>
          </a:p>
        </p:txBody>
      </p:sp>
      <p:sp>
        <p:nvSpPr>
          <p:cNvPr id="41987" name="Slide Number Placeholder 3"/>
          <p:cNvSpPr>
            <a:spLocks noGrp="1"/>
          </p:cNvSpPr>
          <p:nvPr>
            <p:ph type="sldNum" sz="quarter" idx="4294967295"/>
          </p:nvPr>
        </p:nvSpPr>
        <p:spPr>
          <a:xfrm>
            <a:off x="6553200" y="6356350"/>
            <a:ext cx="2133600" cy="365125"/>
          </a:xfrm>
          <a:prstGeom prst="rect">
            <a:avLst/>
          </a:prstGeom>
          <a:noFill/>
        </p:spPr>
        <p:txBody>
          <a:bodyPr/>
          <a:lstStyle/>
          <a:p>
            <a:fld id="{01DDB965-1269-47A0-8204-29D466929765}" type="slidenum">
              <a:rPr lang="en-US" smtClean="0">
                <a:solidFill>
                  <a:prstClr val="black">
                    <a:tint val="75000"/>
                  </a:prstClr>
                </a:solidFill>
              </a:rPr>
              <a:pPr/>
              <a:t>42</a:t>
            </a:fld>
            <a:endParaRPr lang="en-US" smtClean="0">
              <a:solidFill>
                <a:prstClr val="black">
                  <a:tint val="75000"/>
                </a:prstClr>
              </a:solidFill>
            </a:endParaRPr>
          </a:p>
        </p:txBody>
      </p:sp>
      <p:sp>
        <p:nvSpPr>
          <p:cNvPr id="5" name="Oval 4"/>
          <p:cNvSpPr/>
          <p:nvPr/>
        </p:nvSpPr>
        <p:spPr>
          <a:xfrm>
            <a:off x="4419600" y="838200"/>
            <a:ext cx="17526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prstClr val="white"/>
                </a:solidFill>
              </a:rPr>
              <a:t>Advising</a:t>
            </a:r>
          </a:p>
        </p:txBody>
      </p:sp>
      <p:sp>
        <p:nvSpPr>
          <p:cNvPr id="6" name="Oval 5"/>
          <p:cNvSpPr/>
          <p:nvPr/>
        </p:nvSpPr>
        <p:spPr>
          <a:xfrm>
            <a:off x="381000" y="5562600"/>
            <a:ext cx="16764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Personal Time</a:t>
            </a:r>
          </a:p>
        </p:txBody>
      </p:sp>
      <p:sp>
        <p:nvSpPr>
          <p:cNvPr id="7" name="Oval 6"/>
          <p:cNvSpPr/>
          <p:nvPr/>
        </p:nvSpPr>
        <p:spPr>
          <a:xfrm>
            <a:off x="381000" y="4495800"/>
            <a:ext cx="19812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Academic Travel</a:t>
            </a:r>
          </a:p>
        </p:txBody>
      </p:sp>
      <p:sp>
        <p:nvSpPr>
          <p:cNvPr id="8" name="Oval 7"/>
          <p:cNvSpPr/>
          <p:nvPr/>
        </p:nvSpPr>
        <p:spPr>
          <a:xfrm>
            <a:off x="381000" y="2286000"/>
            <a:ext cx="17526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Advocacy</a:t>
            </a:r>
          </a:p>
        </p:txBody>
      </p:sp>
      <p:sp>
        <p:nvSpPr>
          <p:cNvPr id="10" name="Oval 9"/>
          <p:cNvSpPr/>
          <p:nvPr/>
        </p:nvSpPr>
        <p:spPr>
          <a:xfrm>
            <a:off x="6934200" y="5334000"/>
            <a:ext cx="18288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solidFill>
                  <a:prstClr val="white"/>
                </a:solidFill>
              </a:rPr>
              <a:t>Grant</a:t>
            </a:r>
          </a:p>
          <a:p>
            <a:pPr fontAlgn="auto">
              <a:spcBef>
                <a:spcPts val="0"/>
              </a:spcBef>
              <a:spcAft>
                <a:spcPts val="0"/>
              </a:spcAft>
              <a:defRPr/>
            </a:pPr>
            <a:r>
              <a:rPr lang="en-US" dirty="0">
                <a:solidFill>
                  <a:prstClr val="white"/>
                </a:solidFill>
              </a:rPr>
              <a:t>Proposals</a:t>
            </a:r>
          </a:p>
        </p:txBody>
      </p:sp>
      <p:sp>
        <p:nvSpPr>
          <p:cNvPr id="11" name="Oval 10"/>
          <p:cNvSpPr/>
          <p:nvPr/>
        </p:nvSpPr>
        <p:spPr>
          <a:xfrm>
            <a:off x="3505200" y="1676400"/>
            <a:ext cx="15240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Family</a:t>
            </a:r>
          </a:p>
        </p:txBody>
      </p:sp>
      <p:sp>
        <p:nvSpPr>
          <p:cNvPr id="12" name="Oval 11"/>
          <p:cNvSpPr/>
          <p:nvPr/>
        </p:nvSpPr>
        <p:spPr>
          <a:xfrm>
            <a:off x="381000" y="3429000"/>
            <a:ext cx="15240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Clinical Service</a:t>
            </a:r>
          </a:p>
        </p:txBody>
      </p:sp>
      <p:sp>
        <p:nvSpPr>
          <p:cNvPr id="13" name="Oval 12"/>
          <p:cNvSpPr/>
          <p:nvPr/>
        </p:nvSpPr>
        <p:spPr>
          <a:xfrm>
            <a:off x="1371600" y="1371600"/>
            <a:ext cx="22098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Community Involvement</a:t>
            </a:r>
          </a:p>
        </p:txBody>
      </p:sp>
      <p:sp>
        <p:nvSpPr>
          <p:cNvPr id="14" name="Oval 13"/>
          <p:cNvSpPr/>
          <p:nvPr/>
        </p:nvSpPr>
        <p:spPr>
          <a:xfrm>
            <a:off x="7162800" y="4267200"/>
            <a:ext cx="16764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Research</a:t>
            </a:r>
          </a:p>
        </p:txBody>
      </p:sp>
      <p:sp>
        <p:nvSpPr>
          <p:cNvPr id="15" name="Oval 14"/>
          <p:cNvSpPr/>
          <p:nvPr/>
        </p:nvSpPr>
        <p:spPr>
          <a:xfrm>
            <a:off x="6705600" y="2057400"/>
            <a:ext cx="16764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Spiritual</a:t>
            </a:r>
          </a:p>
        </p:txBody>
      </p:sp>
      <p:sp>
        <p:nvSpPr>
          <p:cNvPr id="16" name="Oval 15"/>
          <p:cNvSpPr/>
          <p:nvPr/>
        </p:nvSpPr>
        <p:spPr>
          <a:xfrm>
            <a:off x="7010400" y="3124200"/>
            <a:ext cx="1752600" cy="1066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prstClr val="white"/>
                </a:solidFill>
              </a:rPr>
              <a:t>Teaching Students</a:t>
            </a:r>
            <a:endParaRPr lang="en-US" dirty="0">
              <a:solidFill>
                <a:prstClr val="white"/>
              </a:solidFill>
            </a:endParaRPr>
          </a:p>
        </p:txBody>
      </p:sp>
      <p:sp>
        <p:nvSpPr>
          <p:cNvPr id="17" name="Oval 16"/>
          <p:cNvSpPr/>
          <p:nvPr/>
        </p:nvSpPr>
        <p:spPr>
          <a:xfrm>
            <a:off x="6096000" y="0"/>
            <a:ext cx="3048000" cy="2057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Mentoring?</a:t>
            </a:r>
          </a:p>
        </p:txBody>
      </p:sp>
      <p:pic>
        <p:nvPicPr>
          <p:cNvPr id="42000" name="Picture 2" descr="C:\Documents and Settings\walkerrd\Desktop\IMG_1129.JPG"/>
          <p:cNvPicPr>
            <a:picLocks noChangeAspect="1" noChangeArrowheads="1"/>
          </p:cNvPicPr>
          <p:nvPr/>
        </p:nvPicPr>
        <p:blipFill>
          <a:blip r:embed="rId3" cstate="screen"/>
          <a:srcRect/>
          <a:stretch>
            <a:fillRect/>
          </a:stretch>
        </p:blipFill>
        <p:spPr bwMode="auto">
          <a:xfrm>
            <a:off x="2438400" y="2755900"/>
            <a:ext cx="4054475" cy="3797300"/>
          </a:xfrm>
          <a:prstGeom prst="rect">
            <a:avLst/>
          </a:prstGeom>
          <a:noFill/>
          <a:ln w="9525">
            <a:noFill/>
            <a:miter lim="800000"/>
            <a:headEnd/>
            <a:tailEnd/>
          </a:ln>
        </p:spPr>
      </p:pic>
      <p:sp>
        <p:nvSpPr>
          <p:cNvPr id="19" name="Oval 18"/>
          <p:cNvSpPr/>
          <p:nvPr/>
        </p:nvSpPr>
        <p:spPr>
          <a:xfrm>
            <a:off x="5334000" y="1752600"/>
            <a:ext cx="1447800" cy="9906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Tribal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0-#ppt_w/2"/>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95400"/>
          </a:xfrm>
        </p:spPr>
        <p:txBody>
          <a:bodyPr/>
          <a:lstStyle/>
          <a:p>
            <a:r>
              <a:rPr lang="en-US" dirty="0" smtClean="0">
                <a:latin typeface="Tempus Sans ITC" pitchFamily="82" charset="0"/>
              </a:rPr>
              <a:t>Mentee Self-assessment</a:t>
            </a:r>
            <a:endParaRPr lang="en-US" dirty="0"/>
          </a:p>
        </p:txBody>
      </p:sp>
      <p:sp>
        <p:nvSpPr>
          <p:cNvPr id="3" name="Content Placeholder 2"/>
          <p:cNvSpPr>
            <a:spLocks noGrp="1"/>
          </p:cNvSpPr>
          <p:nvPr>
            <p:ph sz="half" idx="1"/>
          </p:nvPr>
        </p:nvSpPr>
        <p:spPr>
          <a:xfrm>
            <a:off x="381000" y="1600200"/>
            <a:ext cx="4495800" cy="4525963"/>
          </a:xfrm>
        </p:spPr>
        <p:txBody>
          <a:bodyPr>
            <a:normAutofit fontScale="77500" lnSpcReduction="20000"/>
          </a:bodyPr>
          <a:lstStyle/>
          <a:p>
            <a:pPr marL="514350" indent="-514350">
              <a:buFont typeface="+mj-lt"/>
              <a:buAutoNum type="arabicPeriod"/>
            </a:pPr>
            <a:r>
              <a:rPr lang="en-US" dirty="0" smtClean="0">
                <a:latin typeface="Arial" pitchFamily="34" charset="0"/>
                <a:cs typeface="Arial" pitchFamily="34" charset="0"/>
              </a:rPr>
              <a:t>What are my research ambitions?</a:t>
            </a:r>
          </a:p>
          <a:p>
            <a:pPr marL="514350" indent="-514350">
              <a:buFont typeface="+mj-lt"/>
              <a:buAutoNum type="arabicPeriod"/>
            </a:pPr>
            <a:r>
              <a:rPr lang="en-US" dirty="0" smtClean="0">
                <a:latin typeface="Arial" pitchFamily="34" charset="0"/>
                <a:cs typeface="Arial" pitchFamily="34" charset="0"/>
              </a:rPr>
              <a:t>What are my current research skills and  knowledge?</a:t>
            </a:r>
          </a:p>
          <a:p>
            <a:pPr marL="514350" indent="-514350">
              <a:buFont typeface="+mj-lt"/>
              <a:buAutoNum type="arabicPeriod"/>
            </a:pPr>
            <a:r>
              <a:rPr lang="en-US" dirty="0" smtClean="0">
                <a:latin typeface="Arial" pitchFamily="34" charset="0"/>
                <a:cs typeface="Arial" pitchFamily="34" charset="0"/>
              </a:rPr>
              <a:t>What are some possible research interests I have?</a:t>
            </a:r>
          </a:p>
          <a:p>
            <a:pPr marL="514350" indent="-514350">
              <a:buFont typeface="+mj-lt"/>
              <a:buAutoNum type="arabicPeriod"/>
            </a:pPr>
            <a:r>
              <a:rPr lang="en-US" dirty="0" smtClean="0">
                <a:latin typeface="Arial" pitchFamily="34" charset="0"/>
                <a:cs typeface="Arial" pitchFamily="34" charset="0"/>
              </a:rPr>
              <a:t>What support do I need to pursue those research interests responsibly?</a:t>
            </a:r>
          </a:p>
          <a:p>
            <a:pPr marL="514350" indent="-514350">
              <a:buFont typeface="+mj-lt"/>
              <a:buAutoNum type="arabicPeriod"/>
            </a:pPr>
            <a:r>
              <a:rPr lang="en-US" dirty="0" smtClean="0">
                <a:latin typeface="Arial" pitchFamily="34" charset="0"/>
                <a:cs typeface="Arial" pitchFamily="34" charset="0"/>
              </a:rPr>
              <a:t>What do I need to advance my faculty career?</a:t>
            </a:r>
          </a:p>
          <a:p>
            <a:pPr marL="514350" indent="-514350">
              <a:buFont typeface="+mj-lt"/>
              <a:buAutoNum type="arabicPeriod"/>
            </a:pPr>
            <a:r>
              <a:rPr lang="en-US" dirty="0" smtClean="0">
                <a:latin typeface="Arial" pitchFamily="34" charset="0"/>
                <a:cs typeface="Arial" pitchFamily="34" charset="0"/>
              </a:rPr>
              <a:t>What is the timetable to complete my education/training/promotion?</a:t>
            </a:r>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fld id="{86574DFD-821B-4E4C-980E-44312DD4E45B}" type="slidenum">
              <a:rPr lang="en-US" smtClean="0"/>
              <a:pPr/>
              <a:t>43</a:t>
            </a:fld>
            <a:endParaRPr lang="en-US"/>
          </a:p>
        </p:txBody>
      </p:sp>
      <p:pic>
        <p:nvPicPr>
          <p:cNvPr id="96258" name="Picture 2" descr="C:\Documents and Settings\walkerrd\Desktop\IMG_0249_edited-1.jpg"/>
          <p:cNvPicPr>
            <a:picLocks noGrp="1" noChangeAspect="1" noChangeArrowheads="1"/>
          </p:cNvPicPr>
          <p:nvPr>
            <p:ph sz="half" idx="2"/>
          </p:nvPr>
        </p:nvPicPr>
        <p:blipFill>
          <a:blip r:embed="rId3" cstate="screen"/>
          <a:srcRect/>
          <a:stretch>
            <a:fillRect/>
          </a:stretch>
        </p:blipFill>
        <p:spPr bwMode="auto">
          <a:xfrm>
            <a:off x="5105400" y="1752600"/>
            <a:ext cx="3497580" cy="3939381"/>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fontScale="90000"/>
          </a:bodyPr>
          <a:lstStyle/>
          <a:p>
            <a:r>
              <a:rPr lang="en-US" sz="4900" b="1" dirty="0" smtClean="0">
                <a:latin typeface="Tempus Sans ITC" pitchFamily="82" charset="0"/>
              </a:rPr>
              <a:t>Types of Mentorship Contact</a:t>
            </a:r>
            <a:r>
              <a:rPr lang="en-US" dirty="0" smtClean="0"/>
              <a:t/>
            </a:r>
            <a:br>
              <a:rPr lang="en-US" dirty="0" smtClean="0"/>
            </a:br>
            <a:endParaRPr lang="en-US" dirty="0"/>
          </a:p>
        </p:txBody>
      </p:sp>
      <p:sp>
        <p:nvSpPr>
          <p:cNvPr id="3" name="Content Placeholder 2"/>
          <p:cNvSpPr>
            <a:spLocks noGrp="1"/>
          </p:cNvSpPr>
          <p:nvPr>
            <p:ph idx="1"/>
          </p:nvPr>
        </p:nvSpPr>
        <p:spPr>
          <a:xfrm>
            <a:off x="381000" y="914400"/>
            <a:ext cx="8458200" cy="5211763"/>
          </a:xfrm>
        </p:spPr>
        <p:txBody>
          <a:bodyPr>
            <a:noAutofit/>
          </a:bodyPr>
          <a:lstStyle/>
          <a:p>
            <a:pPr>
              <a:buNone/>
            </a:pPr>
            <a:r>
              <a:rPr lang="en-US" sz="2000" b="1" u="sng" dirty="0" smtClean="0">
                <a:latin typeface="Arial" pitchFamily="34" charset="0"/>
                <a:cs typeface="Arial" pitchFamily="34" charset="0"/>
              </a:rPr>
              <a:t>Face-to-Face</a:t>
            </a:r>
          </a:p>
          <a:p>
            <a:r>
              <a:rPr lang="en-US" sz="2000" dirty="0" smtClean="0">
                <a:latin typeface="Arial" pitchFamily="34" charset="0"/>
                <a:cs typeface="Arial" pitchFamily="34" charset="0"/>
              </a:rPr>
              <a:t>Especially for important and/or confidential issues</a:t>
            </a:r>
          </a:p>
          <a:p>
            <a:r>
              <a:rPr lang="en-US" sz="2000" dirty="0" smtClean="0">
                <a:latin typeface="Arial" pitchFamily="34" charset="0"/>
                <a:cs typeface="Arial" pitchFamily="34" charset="0"/>
              </a:rPr>
              <a:t>Attend conferences as mentor/mentee teams</a:t>
            </a:r>
          </a:p>
          <a:p>
            <a:r>
              <a:rPr lang="en-US" sz="2000" dirty="0" smtClean="0">
                <a:latin typeface="Arial" pitchFamily="34" charset="0"/>
                <a:cs typeface="Arial" pitchFamily="34" charset="0"/>
              </a:rPr>
              <a:t>Discuss career objectives and strategies</a:t>
            </a:r>
          </a:p>
          <a:p>
            <a:r>
              <a:rPr lang="en-US" sz="2000" dirty="0" smtClean="0">
                <a:latin typeface="Arial" pitchFamily="34" charset="0"/>
                <a:cs typeface="Arial" pitchFamily="34" charset="0"/>
              </a:rPr>
              <a:t>Co-present at conferences </a:t>
            </a:r>
          </a:p>
          <a:p>
            <a:r>
              <a:rPr lang="en-US" sz="2000" dirty="0" smtClean="0">
                <a:latin typeface="Arial" pitchFamily="34" charset="0"/>
                <a:cs typeface="Arial" pitchFamily="34" charset="0"/>
              </a:rPr>
              <a:t>Have lunch/break together at meetings</a:t>
            </a:r>
          </a:p>
          <a:p>
            <a:pPr>
              <a:buNone/>
            </a:pPr>
            <a:r>
              <a:rPr lang="en-US" sz="2000" b="1" u="sng" dirty="0" smtClean="0">
                <a:latin typeface="Arial" pitchFamily="34" charset="0"/>
                <a:cs typeface="Arial" pitchFamily="34" charset="0"/>
              </a:rPr>
              <a:t>E-mail</a:t>
            </a:r>
          </a:p>
          <a:p>
            <a:r>
              <a:rPr lang="en-US" sz="2000" dirty="0" smtClean="0">
                <a:latin typeface="Arial" pitchFamily="34" charset="0"/>
                <a:cs typeface="Arial" pitchFamily="34" charset="0"/>
              </a:rPr>
              <a:t>Alert mentees to programs and new information</a:t>
            </a:r>
          </a:p>
          <a:p>
            <a:r>
              <a:rPr lang="en-US" sz="2000" dirty="0" smtClean="0">
                <a:latin typeface="Arial" pitchFamily="34" charset="0"/>
                <a:cs typeface="Arial" pitchFamily="34" charset="0"/>
              </a:rPr>
              <a:t>For mentees to ask quick questions, seek direction</a:t>
            </a:r>
          </a:p>
          <a:p>
            <a:r>
              <a:rPr lang="en-US" sz="2000" dirty="0" smtClean="0">
                <a:latin typeface="Arial" pitchFamily="34" charset="0"/>
                <a:cs typeface="Arial" pitchFamily="34" charset="0"/>
              </a:rPr>
              <a:t>Reminders about programs, etc.</a:t>
            </a:r>
          </a:p>
          <a:p>
            <a:pPr>
              <a:buNone/>
            </a:pPr>
            <a:r>
              <a:rPr lang="en-US" sz="2000" b="1" u="sng" dirty="0" smtClean="0">
                <a:latin typeface="Arial" pitchFamily="34" charset="0"/>
                <a:cs typeface="Arial" pitchFamily="34" charset="0"/>
              </a:rPr>
              <a:t>Phone</a:t>
            </a:r>
          </a:p>
          <a:p>
            <a:r>
              <a:rPr lang="en-US" sz="2000" dirty="0" smtClean="0">
                <a:latin typeface="Arial" pitchFamily="34" charset="0"/>
                <a:cs typeface="Arial" pitchFamily="34" charset="0"/>
              </a:rPr>
              <a:t>Set up strategy meetings and touch base; conference calls</a:t>
            </a:r>
          </a:p>
          <a:p>
            <a:r>
              <a:rPr lang="en-US" sz="2000" dirty="0" smtClean="0">
                <a:latin typeface="Arial" pitchFamily="34" charset="0"/>
                <a:cs typeface="Arial" pitchFamily="34" charset="0"/>
              </a:rPr>
              <a:t>When confidentiality and voice tone are critical, face-to-face is not practical and email won’t do</a:t>
            </a:r>
          </a:p>
          <a:p>
            <a:pPr>
              <a:buNone/>
            </a:pPr>
            <a:r>
              <a:rPr lang="en-US" sz="2000" b="1" u="sng" dirty="0" smtClean="0">
                <a:latin typeface="Arial" pitchFamily="34" charset="0"/>
                <a:cs typeface="Arial" pitchFamily="34" charset="0"/>
              </a:rPr>
              <a:t>Web site</a:t>
            </a:r>
          </a:p>
          <a:p>
            <a:r>
              <a:rPr lang="en-US" sz="2000" dirty="0" smtClean="0">
                <a:latin typeface="Arial" pitchFamily="34" charset="0"/>
                <a:cs typeface="Arial" pitchFamily="34" charset="0"/>
              </a:rPr>
              <a:t>Reference materials, data </a:t>
            </a:r>
            <a:r>
              <a:rPr lang="en-US" sz="2000" dirty="0" err="1" smtClean="0">
                <a:latin typeface="Arial" pitchFamily="34" charset="0"/>
                <a:cs typeface="Arial" pitchFamily="34" charset="0"/>
              </a:rPr>
              <a:t>links,and</a:t>
            </a:r>
            <a:r>
              <a:rPr lang="en-US" sz="2000" dirty="0" smtClean="0">
                <a:latin typeface="Arial" pitchFamily="34" charset="0"/>
                <a:cs typeface="Arial" pitchFamily="34" charset="0"/>
              </a:rPr>
              <a:t> news</a:t>
            </a:r>
            <a:endParaRPr lang="en-US" sz="200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6574DFD-821B-4E4C-980E-44312DD4E45B}" type="slidenum">
              <a:rPr lang="en-US" smtClean="0">
                <a:solidFill>
                  <a:prstClr val="black">
                    <a:tint val="75000"/>
                  </a:prstClr>
                </a:solidFill>
              </a:rPr>
              <a:pPr/>
              <a:t>44</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3">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1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3">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1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10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3">
                                            <p:txEl>
                                              <p:pRg st="11" end="11"/>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10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48" dur="1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 calcmode="lin" valueType="num">
                                      <p:cBhvr additive="base">
                                        <p:cTn id="53" dur="10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371600"/>
          </a:xfrm>
        </p:spPr>
        <p:txBody>
          <a:bodyPr/>
          <a:lstStyle/>
          <a:p>
            <a:r>
              <a:rPr lang="en-US" b="1" dirty="0" smtClean="0">
                <a:latin typeface="Tempus Sans ITC" pitchFamily="82" charset="0"/>
              </a:rPr>
              <a:t>Mentorship Activities</a:t>
            </a:r>
            <a:endParaRPr lang="en-US" b="1" dirty="0">
              <a:latin typeface="Tempus Sans ITC" pitchFamily="82" charset="0"/>
            </a:endParaRPr>
          </a:p>
        </p:txBody>
      </p:sp>
      <p:sp>
        <p:nvSpPr>
          <p:cNvPr id="3" name="Content Placeholder 2"/>
          <p:cNvSpPr>
            <a:spLocks noGrp="1"/>
          </p:cNvSpPr>
          <p:nvPr>
            <p:ph idx="1"/>
          </p:nvPr>
        </p:nvSpPr>
        <p:spPr>
          <a:xfrm>
            <a:off x="228600" y="1600200"/>
            <a:ext cx="8915400" cy="4525963"/>
          </a:xfrm>
        </p:spPr>
        <p:txBody>
          <a:bodyPr>
            <a:normAutofit fontScale="92500" lnSpcReduction="20000"/>
          </a:bodyPr>
          <a:lstStyle/>
          <a:p>
            <a:pPr marL="514350" indent="-514350">
              <a:buFont typeface="+mj-lt"/>
              <a:buAutoNum type="arabicPeriod"/>
            </a:pPr>
            <a:r>
              <a:rPr lang="en-US" sz="2800" dirty="0" smtClean="0">
                <a:latin typeface="Arial" pitchFamily="34" charset="0"/>
                <a:cs typeface="Arial" pitchFamily="34" charset="0"/>
              </a:rPr>
              <a:t>Attend scientific conferences with Native researchers and Native/Community themes and policy</a:t>
            </a:r>
          </a:p>
          <a:p>
            <a:pPr marL="514350" indent="-514350">
              <a:buFont typeface="+mj-lt"/>
              <a:buAutoNum type="arabicPeriod"/>
            </a:pPr>
            <a:r>
              <a:rPr lang="en-US" sz="2800" dirty="0" smtClean="0">
                <a:latin typeface="Arial" pitchFamily="34" charset="0"/>
                <a:cs typeface="Arial" pitchFamily="34" charset="0"/>
              </a:rPr>
              <a:t>Discuss research methods tailored to individual needs</a:t>
            </a:r>
          </a:p>
          <a:p>
            <a:pPr marL="514350" indent="-514350">
              <a:buNone/>
            </a:pPr>
            <a:r>
              <a:rPr lang="en-US" sz="2800" dirty="0" smtClean="0">
                <a:latin typeface="Arial" pitchFamily="34" charset="0"/>
                <a:cs typeface="Arial" pitchFamily="34" charset="0"/>
              </a:rPr>
              <a:t>          A. Questions, design, statistics, ethics</a:t>
            </a:r>
          </a:p>
          <a:p>
            <a:pPr marL="514350" indent="-514350">
              <a:buNone/>
            </a:pPr>
            <a:r>
              <a:rPr lang="en-US" sz="2800" dirty="0" smtClean="0">
                <a:latin typeface="Arial" pitchFamily="34" charset="0"/>
                <a:cs typeface="Arial" pitchFamily="34" charset="0"/>
              </a:rPr>
              <a:t>          B. Methods in community based research </a:t>
            </a:r>
          </a:p>
          <a:p>
            <a:pPr marL="514350" indent="-514350">
              <a:buNone/>
            </a:pPr>
            <a:r>
              <a:rPr lang="en-US" sz="2800" dirty="0" smtClean="0">
                <a:latin typeface="Arial" pitchFamily="34" charset="0"/>
                <a:cs typeface="Arial" pitchFamily="34" charset="0"/>
              </a:rPr>
              <a:t>3.   Discuss grant applications and management</a:t>
            </a:r>
          </a:p>
          <a:p>
            <a:pPr marL="514350" indent="-514350">
              <a:buNone/>
            </a:pPr>
            <a:r>
              <a:rPr lang="en-US" sz="2800" dirty="0" smtClean="0">
                <a:latin typeface="Arial" pitchFamily="34" charset="0"/>
                <a:cs typeface="Arial" pitchFamily="34" charset="0"/>
              </a:rPr>
              <a:t>          A. Writing proposals, find funding, career </a:t>
            </a:r>
          </a:p>
          <a:p>
            <a:pPr marL="514350" indent="-514350">
              <a:buNone/>
            </a:pPr>
            <a:r>
              <a:rPr lang="en-US" sz="2800" dirty="0" smtClean="0">
                <a:latin typeface="Arial" pitchFamily="34" charset="0"/>
                <a:cs typeface="Arial" pitchFamily="34" charset="0"/>
              </a:rPr>
              <a:t>              development, writing papers, networking</a:t>
            </a:r>
          </a:p>
          <a:p>
            <a:pPr marL="514350" indent="-514350">
              <a:buNone/>
            </a:pPr>
            <a:r>
              <a:rPr lang="en-US" sz="2800" dirty="0" smtClean="0">
                <a:latin typeface="Arial" pitchFamily="34" charset="0"/>
                <a:cs typeface="Arial" pitchFamily="34" charset="0"/>
              </a:rPr>
              <a:t>          B. Budgeting time, effort, and funds</a:t>
            </a:r>
          </a:p>
          <a:p>
            <a:pPr marL="514350" indent="-514350">
              <a:buNone/>
            </a:pPr>
            <a:r>
              <a:rPr lang="en-US" sz="2800" dirty="0" smtClean="0">
                <a:latin typeface="Arial" pitchFamily="34" charset="0"/>
                <a:cs typeface="Arial" pitchFamily="34" charset="0"/>
              </a:rPr>
              <a:t>          C. Mock NIMH review sessions</a:t>
            </a:r>
          </a:p>
          <a:p>
            <a:pPr marL="514350" indent="-514350">
              <a:buNone/>
            </a:pPr>
            <a:r>
              <a:rPr lang="en-US" sz="2800" dirty="0" smtClean="0">
                <a:latin typeface="Arial" pitchFamily="34" charset="0"/>
                <a:cs typeface="Arial" pitchFamily="34" charset="0"/>
              </a:rPr>
              <a:t>4.   Develop Mentee-needs specific Workshops</a:t>
            </a:r>
          </a:p>
          <a:p>
            <a:pPr>
              <a:buNone/>
            </a:pPr>
            <a:endParaRPr lang="en-US" sz="2800" dirty="0" smtClean="0"/>
          </a:p>
          <a:p>
            <a:pPr>
              <a:buNone/>
            </a:pPr>
            <a:endParaRPr lang="en-US" dirty="0" smtClean="0"/>
          </a:p>
          <a:p>
            <a:pPr>
              <a:buNone/>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6574DFD-821B-4E4C-980E-44312DD4E45B}" type="slidenum">
              <a:rPr lang="en-US" smtClean="0">
                <a:solidFill>
                  <a:prstClr val="black">
                    <a:tint val="75000"/>
                  </a:prstClr>
                </a:solidFill>
              </a:rPr>
              <a:pPr/>
              <a:t>45</a:t>
            </a:fld>
            <a:endParaRPr 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371600"/>
          </a:xfrm>
        </p:spPr>
        <p:txBody>
          <a:bodyPr>
            <a:normAutofit fontScale="90000"/>
          </a:bodyPr>
          <a:lstStyle/>
          <a:p>
            <a:r>
              <a:rPr lang="en-US" sz="4900" b="1" dirty="0" smtClean="0">
                <a:latin typeface="Tempus Sans ITC" pitchFamily="82" charset="0"/>
              </a:rPr>
              <a:t>Mentorship: Areas for Discussion</a:t>
            </a:r>
            <a:r>
              <a:rPr lang="en-US" dirty="0" smtClean="0"/>
              <a:t/>
            </a:r>
            <a:br>
              <a:rPr lang="en-US" dirty="0" smtClean="0"/>
            </a:br>
            <a:endParaRPr lang="en-US" dirty="0"/>
          </a:p>
        </p:txBody>
      </p:sp>
      <p:sp>
        <p:nvSpPr>
          <p:cNvPr id="3" name="Content Placeholder 2"/>
          <p:cNvSpPr>
            <a:spLocks noGrp="1"/>
          </p:cNvSpPr>
          <p:nvPr>
            <p:ph idx="1"/>
          </p:nvPr>
        </p:nvSpPr>
        <p:spPr>
          <a:xfrm>
            <a:off x="457200" y="1447800"/>
            <a:ext cx="8229600" cy="4678363"/>
          </a:xfrm>
        </p:spPr>
        <p:txBody>
          <a:bodyPr>
            <a:noAutofit/>
          </a:bodyPr>
          <a:lstStyle/>
          <a:p>
            <a:pPr marL="457200" indent="-457200">
              <a:buFont typeface="+mj-lt"/>
              <a:buAutoNum type="arabicPeriod"/>
            </a:pPr>
            <a:r>
              <a:rPr lang="en-US" sz="2400" dirty="0" smtClean="0">
                <a:latin typeface="Arial" pitchFamily="34" charset="0"/>
                <a:cs typeface="Arial" pitchFamily="34" charset="0"/>
              </a:rPr>
              <a:t>Culture, politics, and identity</a:t>
            </a:r>
          </a:p>
          <a:p>
            <a:pPr marL="457200" indent="-457200">
              <a:buFont typeface="+mj-lt"/>
              <a:buAutoNum type="arabicPeriod"/>
            </a:pPr>
            <a:r>
              <a:rPr lang="en-US" sz="2400" dirty="0" smtClean="0">
                <a:latin typeface="Arial" pitchFamily="34" charset="0"/>
                <a:cs typeface="Arial" pitchFamily="34" charset="0"/>
              </a:rPr>
              <a:t>How to set special research plans (short and long)</a:t>
            </a:r>
          </a:p>
          <a:p>
            <a:pPr marL="457200" indent="-457200">
              <a:buFont typeface="+mj-lt"/>
              <a:buAutoNum type="arabicPeriod"/>
            </a:pPr>
            <a:r>
              <a:rPr lang="en-US" sz="2400" dirty="0" smtClean="0">
                <a:latin typeface="Arial" pitchFamily="34" charset="0"/>
                <a:cs typeface="Arial" pitchFamily="34" charset="0"/>
              </a:rPr>
              <a:t>Schedule for submitting articles and grant proposals</a:t>
            </a:r>
          </a:p>
          <a:p>
            <a:pPr marL="457200" indent="-457200">
              <a:buFont typeface="+mj-lt"/>
              <a:buAutoNum type="arabicPeriod"/>
            </a:pPr>
            <a:r>
              <a:rPr lang="en-US" sz="2400" dirty="0" smtClean="0">
                <a:latin typeface="Arial" pitchFamily="34" charset="0"/>
                <a:cs typeface="Arial" pitchFamily="34" charset="0"/>
              </a:rPr>
              <a:t>The publication process</a:t>
            </a:r>
          </a:p>
          <a:p>
            <a:pPr marL="457200" indent="-457200">
              <a:buFont typeface="+mj-lt"/>
              <a:buAutoNum type="arabicPeriod"/>
            </a:pPr>
            <a:r>
              <a:rPr lang="en-US" sz="2400" dirty="0" smtClean="0">
                <a:latin typeface="Arial" pitchFamily="34" charset="0"/>
                <a:cs typeface="Arial" pitchFamily="34" charset="0"/>
              </a:rPr>
              <a:t>Course planning, teaching strategies, mentoring students</a:t>
            </a:r>
          </a:p>
          <a:p>
            <a:pPr marL="457200" indent="-457200">
              <a:buFont typeface="+mj-lt"/>
              <a:buAutoNum type="arabicPeriod"/>
            </a:pPr>
            <a:r>
              <a:rPr lang="en-US" sz="2400" dirty="0" smtClean="0">
                <a:latin typeface="Arial" pitchFamily="34" charset="0"/>
                <a:cs typeface="Arial" pitchFamily="34" charset="0"/>
              </a:rPr>
              <a:t>Departmental relations</a:t>
            </a:r>
          </a:p>
          <a:p>
            <a:pPr marL="457200" indent="-457200">
              <a:buFont typeface="+mj-lt"/>
              <a:buAutoNum type="arabicPeriod"/>
            </a:pPr>
            <a:r>
              <a:rPr lang="en-US" sz="2400" dirty="0" smtClean="0">
                <a:latin typeface="Arial" pitchFamily="34" charset="0"/>
                <a:cs typeface="Arial" pitchFamily="34" charset="0"/>
              </a:rPr>
              <a:t>Time management and professional/personal balance</a:t>
            </a:r>
          </a:p>
          <a:p>
            <a:pPr marL="457200" indent="-457200">
              <a:buFont typeface="+mj-lt"/>
              <a:buAutoNum type="arabicPeriod"/>
            </a:pPr>
            <a:r>
              <a:rPr lang="en-US" sz="2400" dirty="0" smtClean="0">
                <a:latin typeface="Arial" pitchFamily="34" charset="0"/>
                <a:cs typeface="Arial" pitchFamily="34" charset="0"/>
              </a:rPr>
              <a:t>Tenure and promotion process and expectations</a:t>
            </a:r>
          </a:p>
          <a:p>
            <a:pPr marL="457200" indent="-457200">
              <a:buFont typeface="+mj-lt"/>
              <a:buAutoNum type="arabicPeriod"/>
            </a:pPr>
            <a:r>
              <a:rPr lang="en-US" sz="2400" dirty="0" smtClean="0">
                <a:latin typeface="Arial" pitchFamily="34" charset="0"/>
                <a:cs typeface="Arial" pitchFamily="34" charset="0"/>
              </a:rPr>
              <a:t>Substantive, theoretical and methodological interests</a:t>
            </a:r>
            <a:endParaRPr lang="en-US" sz="2400" dirty="0">
              <a:latin typeface="Arial" pitchFamily="34" charset="0"/>
              <a:cs typeface="Arial" pitchFamily="34"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6574DFD-821B-4E4C-980E-44312DD4E45B}" type="slidenum">
              <a:rPr lang="en-US" smtClean="0">
                <a:solidFill>
                  <a:prstClr val="black">
                    <a:tint val="75000"/>
                  </a:prstClr>
                </a:solidFill>
              </a:rPr>
              <a:pPr/>
              <a:t>46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86574DFD-821B-4E4C-980E-44312DD4E45B}" type="slidenum">
              <a:rPr lang="en-US" smtClean="0">
                <a:solidFill>
                  <a:prstClr val="black">
                    <a:tint val="75000"/>
                  </a:prstClr>
                </a:solidFill>
              </a:rPr>
              <a:pPr/>
              <a:t>47</a:t>
            </a:fld>
            <a:endParaRPr lang="en-US">
              <a:solidFill>
                <a:prstClr val="black">
                  <a:tint val="75000"/>
                </a:prstClr>
              </a:solidFill>
            </a:endParaRPr>
          </a:p>
        </p:txBody>
      </p:sp>
      <p:pic>
        <p:nvPicPr>
          <p:cNvPr id="98306" name="Picture 2" descr="I:\Presentations\One Sky Center_Page_1.jpg"/>
          <p:cNvPicPr>
            <a:picLocks noChangeAspect="1" noChangeArrowheads="1"/>
          </p:cNvPicPr>
          <p:nvPr/>
        </p:nvPicPr>
        <p:blipFill>
          <a:blip r:embed="rId3" cstate="screen"/>
          <a:srcRect/>
          <a:stretch>
            <a:fillRect/>
          </a:stretch>
        </p:blipFill>
        <p:spPr bwMode="auto">
          <a:xfrm>
            <a:off x="1447800" y="-152400"/>
            <a:ext cx="5791200" cy="7243763"/>
          </a:xfrm>
          <a:prstGeom prst="rect">
            <a:avLst/>
          </a:prstGeom>
          <a:noFill/>
        </p:spPr>
      </p:pic>
      <p:sp>
        <p:nvSpPr>
          <p:cNvPr id="4" name="TextBox 3"/>
          <p:cNvSpPr txBox="1"/>
          <p:nvPr/>
        </p:nvSpPr>
        <p:spPr>
          <a:xfrm>
            <a:off x="3124200" y="1371600"/>
            <a:ext cx="2434321" cy="461665"/>
          </a:xfrm>
          <a:prstGeom prst="rect">
            <a:avLst/>
          </a:prstGeom>
          <a:solidFill>
            <a:schemeClr val="accent6">
              <a:lumMod val="60000"/>
              <a:lumOff val="40000"/>
            </a:schemeClr>
          </a:solidFill>
          <a:ln w="38100">
            <a:solidFill>
              <a:srgbClr val="FF0000"/>
            </a:solidFill>
          </a:ln>
        </p:spPr>
        <p:txBody>
          <a:bodyPr wrap="none" rtlCol="0">
            <a:spAutoFit/>
          </a:bodyPr>
          <a:lstStyle/>
          <a:p>
            <a:r>
              <a:rPr lang="en-US" sz="2400" dirty="0" smtClean="0"/>
              <a:t>NIDA Mentorship</a:t>
            </a:r>
            <a:endParaRPr lang="en-US" sz="2400" dirty="0"/>
          </a:p>
        </p:txBody>
      </p:sp>
      <p:sp>
        <p:nvSpPr>
          <p:cNvPr id="5" name="TextBox 4"/>
          <p:cNvSpPr txBox="1"/>
          <p:nvPr/>
        </p:nvSpPr>
        <p:spPr>
          <a:xfrm>
            <a:off x="3581400" y="2133600"/>
            <a:ext cx="1752599" cy="461665"/>
          </a:xfrm>
          <a:prstGeom prst="rect">
            <a:avLst/>
          </a:prstGeom>
          <a:solidFill>
            <a:srgbClr val="FFCC99"/>
          </a:solidFill>
          <a:ln w="38100">
            <a:solidFill>
              <a:srgbClr val="FF0000"/>
            </a:solidFill>
          </a:ln>
        </p:spPr>
        <p:txBody>
          <a:bodyPr wrap="square" rtlCol="0">
            <a:spAutoFit/>
          </a:bodyPr>
          <a:lstStyle/>
          <a:p>
            <a:r>
              <a:rPr lang="en-US" sz="2400" dirty="0" smtClean="0"/>
              <a:t>Introduction </a:t>
            </a:r>
          </a:p>
        </p:txBody>
      </p:sp>
      <p:sp>
        <p:nvSpPr>
          <p:cNvPr id="7" name="TextBox 6"/>
          <p:cNvSpPr txBox="1"/>
          <p:nvPr/>
        </p:nvSpPr>
        <p:spPr>
          <a:xfrm>
            <a:off x="2819400" y="838200"/>
            <a:ext cx="2191626" cy="461665"/>
          </a:xfrm>
          <a:prstGeom prst="rect">
            <a:avLst/>
          </a:prstGeom>
          <a:solidFill>
            <a:srgbClr val="FFCC99"/>
          </a:solidFill>
          <a:ln w="38100">
            <a:solidFill>
              <a:srgbClr val="FF3300"/>
            </a:solidFill>
          </a:ln>
        </p:spPr>
        <p:txBody>
          <a:bodyPr wrap="none" rtlCol="0">
            <a:spAutoFit/>
          </a:bodyPr>
          <a:lstStyle/>
          <a:p>
            <a:r>
              <a:rPr lang="en-US" sz="2400" dirty="0" smtClean="0"/>
              <a:t>Current Projects</a:t>
            </a:r>
            <a:endParaRPr lang="en-US" sz="2400" dirty="0"/>
          </a:p>
        </p:txBody>
      </p:sp>
      <p:sp>
        <p:nvSpPr>
          <p:cNvPr id="8" name="TextBox 7"/>
          <p:cNvSpPr txBox="1"/>
          <p:nvPr/>
        </p:nvSpPr>
        <p:spPr>
          <a:xfrm>
            <a:off x="3581400" y="2743200"/>
            <a:ext cx="2438400" cy="461665"/>
          </a:xfrm>
          <a:prstGeom prst="rect">
            <a:avLst/>
          </a:prstGeom>
          <a:solidFill>
            <a:srgbClr val="FFCC99"/>
          </a:solidFill>
          <a:ln w="38100">
            <a:solidFill>
              <a:srgbClr val="FF3300"/>
            </a:solidFill>
          </a:ln>
        </p:spPr>
        <p:txBody>
          <a:bodyPr wrap="square" rtlCol="0">
            <a:spAutoFit/>
          </a:bodyPr>
          <a:lstStyle/>
          <a:p>
            <a:r>
              <a:rPr lang="en-US" sz="2400" dirty="0" smtClean="0"/>
              <a:t>Mentors and Staff</a:t>
            </a:r>
            <a:endParaRPr lang="en-US" sz="2400" dirty="0"/>
          </a:p>
        </p:txBody>
      </p:sp>
      <p:sp>
        <p:nvSpPr>
          <p:cNvPr id="9" name="TextBox 8"/>
          <p:cNvSpPr txBox="1"/>
          <p:nvPr/>
        </p:nvSpPr>
        <p:spPr>
          <a:xfrm>
            <a:off x="3581400" y="3352800"/>
            <a:ext cx="1226618" cy="461665"/>
          </a:xfrm>
          <a:prstGeom prst="rect">
            <a:avLst/>
          </a:prstGeom>
          <a:solidFill>
            <a:srgbClr val="FFCC99"/>
          </a:solidFill>
          <a:ln w="38100">
            <a:solidFill>
              <a:srgbClr val="FF3300"/>
            </a:solidFill>
          </a:ln>
        </p:spPr>
        <p:txBody>
          <a:bodyPr wrap="none" rtlCol="0">
            <a:spAutoFit/>
          </a:bodyPr>
          <a:lstStyle/>
          <a:p>
            <a:r>
              <a:rPr lang="en-US" sz="2400" dirty="0" smtClean="0"/>
              <a:t>Mentees</a:t>
            </a:r>
            <a:endParaRPr lang="en-US" sz="2400" dirty="0"/>
          </a:p>
        </p:txBody>
      </p:sp>
      <p:sp>
        <p:nvSpPr>
          <p:cNvPr id="10" name="TextBox 9"/>
          <p:cNvSpPr txBox="1"/>
          <p:nvPr/>
        </p:nvSpPr>
        <p:spPr>
          <a:xfrm>
            <a:off x="3581400" y="3886200"/>
            <a:ext cx="3413114" cy="461665"/>
          </a:xfrm>
          <a:prstGeom prst="rect">
            <a:avLst/>
          </a:prstGeom>
          <a:solidFill>
            <a:srgbClr val="FFCC99"/>
          </a:solidFill>
          <a:ln w="38100">
            <a:solidFill>
              <a:srgbClr val="FF0000"/>
            </a:solidFill>
          </a:ln>
        </p:spPr>
        <p:txBody>
          <a:bodyPr wrap="none" rtlCol="0">
            <a:spAutoFit/>
          </a:bodyPr>
          <a:lstStyle/>
          <a:p>
            <a:r>
              <a:rPr lang="en-US" sz="2400" dirty="0" smtClean="0"/>
              <a:t>News, Recruitment, Links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1+#ppt_w/2"/>
                                          </p:val>
                                        </p:tav>
                                        <p:tav tm="100000">
                                          <p:val>
                                            <p:strVal val="#ppt_x"/>
                                          </p:val>
                                        </p:tav>
                                      </p:tavLst>
                                    </p:anim>
                                    <p:anim calcmode="lin" valueType="num">
                                      <p:cBhvr additive="base">
                                        <p:cTn id="3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sz="4900" b="1" dirty="0" smtClean="0">
                <a:latin typeface="Tempus Sans ITC" pitchFamily="82" charset="0"/>
              </a:rPr>
              <a:t>Mentees</a:t>
            </a:r>
            <a:r>
              <a:rPr lang="en-US" dirty="0" smtClean="0"/>
              <a:t/>
            </a:r>
            <a:br>
              <a:rPr lang="en-US" dirty="0" smtClean="0"/>
            </a:b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86574DFD-821B-4E4C-980E-44312DD4E45B}" type="slidenum">
              <a:rPr lang="en-US" smtClean="0">
                <a:solidFill>
                  <a:prstClr val="black">
                    <a:tint val="75000"/>
                  </a:prstClr>
                </a:solidFill>
              </a:rPr>
              <a:pPr/>
              <a:t>48</a:t>
            </a:fld>
            <a:endParaRPr lang="en-US">
              <a:solidFill>
                <a:prstClr val="black">
                  <a:tint val="75000"/>
                </a:prstClr>
              </a:solidFill>
            </a:endParaRPr>
          </a:p>
        </p:txBody>
      </p:sp>
      <p:pic>
        <p:nvPicPr>
          <p:cNvPr id="6" name="Picture 2" descr="I:\Presentations\One Sky Center - Current Projects - NIDA Student Bios_Page_1.jpg"/>
          <p:cNvPicPr>
            <a:picLocks noGrp="1" noChangeAspect="1" noChangeArrowheads="1"/>
          </p:cNvPicPr>
          <p:nvPr>
            <p:ph idx="1"/>
          </p:nvPr>
        </p:nvPicPr>
        <p:blipFill>
          <a:blip r:embed="rId3" cstate="screen"/>
          <a:srcRect/>
          <a:stretch>
            <a:fillRect/>
          </a:stretch>
        </p:blipFill>
        <p:spPr bwMode="auto">
          <a:xfrm>
            <a:off x="304800" y="685800"/>
            <a:ext cx="4769427" cy="6172200"/>
          </a:xfrm>
          <a:prstGeom prst="rect">
            <a:avLst/>
          </a:prstGeom>
          <a:noFill/>
        </p:spPr>
      </p:pic>
      <p:pic>
        <p:nvPicPr>
          <p:cNvPr id="240642" name="Picture 2" descr="C:\Users\walkerrd\Desktop\B0010757_edited-1.JPG"/>
          <p:cNvPicPr>
            <a:picLocks noChangeAspect="1" noChangeArrowheads="1"/>
          </p:cNvPicPr>
          <p:nvPr/>
        </p:nvPicPr>
        <p:blipFill>
          <a:blip r:embed="rId4" cstate="print"/>
          <a:srcRect/>
          <a:stretch>
            <a:fillRect/>
          </a:stretch>
        </p:blipFill>
        <p:spPr bwMode="auto">
          <a:xfrm>
            <a:off x="5181600" y="1295400"/>
            <a:ext cx="3764802" cy="2819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b="1" dirty="0" smtClean="0">
                <a:latin typeface="Tempus Sans ITC" pitchFamily="82" charset="0"/>
              </a:rPr>
              <a:t>Future Plans</a:t>
            </a:r>
            <a:endParaRPr lang="en-US" b="1" dirty="0">
              <a:latin typeface="Tempus Sans ITC" pitchFamily="82" charset="0"/>
            </a:endParaRPr>
          </a:p>
        </p:txBody>
      </p:sp>
      <p:sp>
        <p:nvSpPr>
          <p:cNvPr id="3" name="Content Placeholder 2"/>
          <p:cNvSpPr>
            <a:spLocks noGrp="1"/>
          </p:cNvSpPr>
          <p:nvPr>
            <p:ph sz="half" idx="1"/>
          </p:nvPr>
        </p:nvSpPr>
        <p:spPr>
          <a:xfrm>
            <a:off x="228600" y="1447800"/>
            <a:ext cx="4724400" cy="4876800"/>
          </a:xfrm>
        </p:spPr>
        <p:txBody>
          <a:bodyPr>
            <a:normAutofit fontScale="77500" lnSpcReduction="20000"/>
          </a:bodyPr>
          <a:lstStyle/>
          <a:p>
            <a:pPr marL="514350" indent="-514350"/>
            <a:r>
              <a:rPr lang="en-US" dirty="0" smtClean="0">
                <a:latin typeface="Arial" pitchFamily="34" charset="0"/>
                <a:cs typeface="Arial" pitchFamily="34" charset="0"/>
              </a:rPr>
              <a:t>Recruit new mentees each year</a:t>
            </a:r>
          </a:p>
          <a:p>
            <a:pPr marL="514350" indent="-514350"/>
            <a:r>
              <a:rPr lang="en-US" dirty="0" smtClean="0">
                <a:latin typeface="Arial" pitchFamily="34" charset="0"/>
                <a:cs typeface="Arial" pitchFamily="34" charset="0"/>
              </a:rPr>
              <a:t>Further refine the mentor role and recruit new mentors</a:t>
            </a:r>
          </a:p>
          <a:p>
            <a:pPr marL="514350" indent="-514350"/>
            <a:r>
              <a:rPr lang="en-US" dirty="0" smtClean="0">
                <a:latin typeface="Arial" pitchFamily="34" charset="0"/>
                <a:cs typeface="Arial" pitchFamily="34" charset="0"/>
              </a:rPr>
              <a:t>Recruit new senior non-Native researchers as </a:t>
            </a:r>
            <a:r>
              <a:rPr lang="en-US" i="1" dirty="0" smtClean="0">
                <a:latin typeface="Arial" pitchFamily="34" charset="0"/>
                <a:cs typeface="Arial" pitchFamily="34" charset="0"/>
              </a:rPr>
              <a:t>Associates</a:t>
            </a:r>
          </a:p>
          <a:p>
            <a:pPr marL="514350" indent="-514350"/>
            <a:r>
              <a:rPr lang="en-US" dirty="0" smtClean="0">
                <a:latin typeface="Arial" pitchFamily="34" charset="0"/>
                <a:cs typeface="Arial" pitchFamily="34" charset="0"/>
              </a:rPr>
              <a:t>Continue to develop relationships with the IHS and professional health organizations</a:t>
            </a:r>
          </a:p>
          <a:p>
            <a:pPr marL="514350" indent="-514350"/>
            <a:r>
              <a:rPr lang="en-US" dirty="0" smtClean="0">
                <a:latin typeface="Arial" pitchFamily="34" charset="0"/>
                <a:cs typeface="Arial" pitchFamily="34" charset="0"/>
              </a:rPr>
              <a:t>Continue to develop a National University Consortium for Native Health Research</a:t>
            </a:r>
          </a:p>
          <a:p>
            <a:pPr marL="514350" indent="-514350"/>
            <a:r>
              <a:rPr lang="en-US" dirty="0" smtClean="0">
                <a:latin typeface="Arial" pitchFamily="34" charset="0"/>
                <a:cs typeface="Arial" pitchFamily="34" charset="0"/>
              </a:rPr>
              <a:t>Apply for National Mentoring Network Grant</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6574DFD-821B-4E4C-980E-44312DD4E45B}" type="slidenum">
              <a:rPr lang="en-US" smtClean="0">
                <a:solidFill>
                  <a:prstClr val="black">
                    <a:tint val="75000"/>
                  </a:prstClr>
                </a:solidFill>
              </a:rPr>
              <a:pPr/>
              <a:t>49</a:t>
            </a:fld>
            <a:endParaRPr lang="en-US">
              <a:solidFill>
                <a:prstClr val="black">
                  <a:tint val="75000"/>
                </a:prstClr>
              </a:solidFill>
            </a:endParaRPr>
          </a:p>
        </p:txBody>
      </p:sp>
      <p:pic>
        <p:nvPicPr>
          <p:cNvPr id="90114" name="Picture 2"/>
          <p:cNvPicPr>
            <a:picLocks noGrp="1" noChangeAspect="1" noChangeArrowheads="1"/>
          </p:cNvPicPr>
          <p:nvPr>
            <p:ph sz="half" idx="2"/>
          </p:nvPr>
        </p:nvPicPr>
        <p:blipFill>
          <a:blip r:embed="rId3" cstate="screen"/>
          <a:srcRect/>
          <a:stretch>
            <a:fillRect/>
          </a:stretch>
        </p:blipFill>
        <p:spPr bwMode="auto">
          <a:xfrm>
            <a:off x="5181600" y="3672618"/>
            <a:ext cx="3222653" cy="2575781"/>
          </a:xfrm>
          <a:prstGeom prst="rect">
            <a:avLst/>
          </a:prstGeom>
          <a:noFill/>
          <a:ln w="9525">
            <a:noFill/>
            <a:miter lim="800000"/>
            <a:headEnd/>
            <a:tailEnd/>
          </a:ln>
        </p:spPr>
      </p:pic>
      <p:pic>
        <p:nvPicPr>
          <p:cNvPr id="90115" name="Picture 3"/>
          <p:cNvPicPr>
            <a:picLocks noChangeAspect="1" noChangeArrowheads="1"/>
          </p:cNvPicPr>
          <p:nvPr/>
        </p:nvPicPr>
        <p:blipFill>
          <a:blip r:embed="rId4" cstate="screen"/>
          <a:srcRect/>
          <a:stretch>
            <a:fillRect/>
          </a:stretch>
        </p:blipFill>
        <p:spPr bwMode="auto">
          <a:xfrm>
            <a:off x="5562600" y="1371600"/>
            <a:ext cx="2279650" cy="2075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2"/>
          <p:cNvSpPr>
            <a:spLocks noGrp="1"/>
          </p:cNvSpPr>
          <p:nvPr>
            <p:ph type="sldNum" sz="quarter" idx="11"/>
          </p:nvPr>
        </p:nvSpPr>
        <p:spPr>
          <a:noFill/>
        </p:spPr>
        <p:txBody>
          <a:bodyPr/>
          <a:lstStyle/>
          <a:p>
            <a:fld id="{6DC300A4-2371-428C-B76D-26E55249D48B}" type="slidenum">
              <a:rPr lang="en-US" smtClean="0">
                <a:solidFill>
                  <a:srgbClr val="FFFFFF"/>
                </a:solidFill>
              </a:rPr>
              <a:pPr/>
              <a:t>5</a:t>
            </a:fld>
            <a:endParaRPr lang="en-US" smtClean="0">
              <a:solidFill>
                <a:srgbClr val="FFFFFF"/>
              </a:solidFill>
            </a:endParaRPr>
          </a:p>
        </p:txBody>
      </p:sp>
      <p:pic>
        <p:nvPicPr>
          <p:cNvPr id="58371" name="Picture 2" descr="cultmap"/>
          <p:cNvPicPr>
            <a:picLocks noChangeAspect="1" noChangeArrowheads="1"/>
          </p:cNvPicPr>
          <p:nvPr/>
        </p:nvPicPr>
        <p:blipFill>
          <a:blip r:embed="rId3" cstate="screen"/>
          <a:srcRect/>
          <a:stretch>
            <a:fillRect/>
          </a:stretch>
        </p:blipFill>
        <p:spPr bwMode="auto">
          <a:xfrm>
            <a:off x="1295400" y="0"/>
            <a:ext cx="6553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0442"/>
            <a:ext cx="8610600" cy="2123658"/>
          </a:xfrm>
        </p:spPr>
        <p:txBody>
          <a:bodyPr wrap="square">
            <a:spAutoFit/>
          </a:bodyPr>
          <a:lstStyle/>
          <a:p>
            <a:r>
              <a:rPr lang="en-US" b="1" dirty="0" smtClean="0">
                <a:latin typeface="Tempus Sans ITC" pitchFamily="82" charset="0"/>
              </a:rPr>
              <a:t>Attend 40th Annual Conference of The Association of American Indian Physicians (AAIP)</a:t>
            </a:r>
            <a:endParaRPr lang="en-US" b="1" dirty="0">
              <a:latin typeface="Tempus Sans ITC" pitchFamily="82" charset="0"/>
            </a:endParaRPr>
          </a:p>
        </p:txBody>
      </p:sp>
      <p:sp>
        <p:nvSpPr>
          <p:cNvPr id="3" name="Text Placeholder 2"/>
          <p:cNvSpPr>
            <a:spLocks noGrp="1"/>
          </p:cNvSpPr>
          <p:nvPr>
            <p:ph type="body" idx="1"/>
          </p:nvPr>
        </p:nvSpPr>
        <p:spPr>
          <a:xfrm>
            <a:off x="533400" y="2438399"/>
            <a:ext cx="8229600" cy="3962401"/>
          </a:xfrm>
        </p:spPr>
        <p:txBody>
          <a:bodyPr>
            <a:normAutofit fontScale="62500" lnSpcReduction="20000"/>
          </a:bodyPr>
          <a:lstStyle/>
          <a:p>
            <a:pPr algn="ctr">
              <a:buNone/>
            </a:pPr>
            <a:r>
              <a:rPr lang="en-US" sz="3600" dirty="0" smtClean="0"/>
              <a:t>“Shared Visions: Blending Tradition, Culture, and Health Care for Our Native Communities”</a:t>
            </a:r>
          </a:p>
          <a:p>
            <a:pPr algn="ctr">
              <a:buNone/>
            </a:pPr>
            <a:endParaRPr lang="en-US" sz="3600" dirty="0" smtClean="0">
              <a:latin typeface="Arial" pitchFamily="34" charset="0"/>
              <a:cs typeface="Arial" pitchFamily="34" charset="0"/>
            </a:endParaRPr>
          </a:p>
          <a:p>
            <a:pPr marL="514350" indent="-514350">
              <a:spcAft>
                <a:spcPts val="300"/>
              </a:spcAft>
              <a:buFont typeface="+mj-lt"/>
              <a:buAutoNum type="arabicPeriod"/>
            </a:pPr>
            <a:r>
              <a:rPr lang="en-US" sz="2800" dirty="0" smtClean="0">
                <a:latin typeface="Arial" pitchFamily="34" charset="0"/>
                <a:cs typeface="Arial" pitchFamily="34" charset="0"/>
              </a:rPr>
              <a:t>Mentorship focused Workshop</a:t>
            </a:r>
          </a:p>
          <a:p>
            <a:pPr marL="514350" indent="-514350">
              <a:spcAft>
                <a:spcPts val="300"/>
              </a:spcAft>
              <a:buFont typeface="+mj-lt"/>
              <a:buAutoNum type="arabicPeriod"/>
            </a:pPr>
            <a:r>
              <a:rPr lang="en-US" sz="2800" dirty="0" smtClean="0">
                <a:latin typeface="Arial" pitchFamily="34" charset="0"/>
                <a:cs typeface="Arial" pitchFamily="34" charset="0"/>
              </a:rPr>
              <a:t>Attend Scientific Sessions of AAIP conference</a:t>
            </a:r>
          </a:p>
          <a:p>
            <a:pPr marL="514350" indent="-514350">
              <a:spcAft>
                <a:spcPts val="300"/>
              </a:spcAft>
              <a:buFont typeface="+mj-lt"/>
              <a:buAutoNum type="arabicPeriod"/>
            </a:pPr>
            <a:r>
              <a:rPr lang="en-US" sz="2800" dirty="0" smtClean="0">
                <a:latin typeface="Arial" pitchFamily="34" charset="0"/>
                <a:cs typeface="Arial" pitchFamily="34" charset="0"/>
              </a:rPr>
              <a:t>Primarily American Indian presenters and attendees</a:t>
            </a:r>
          </a:p>
          <a:p>
            <a:pPr marL="514350" indent="-514350">
              <a:spcAft>
                <a:spcPts val="300"/>
              </a:spcAft>
              <a:buFont typeface="+mj-lt"/>
              <a:buAutoNum type="arabicPeriod"/>
            </a:pPr>
            <a:r>
              <a:rPr lang="en-US" sz="2800" dirty="0" smtClean="0">
                <a:latin typeface="Arial" pitchFamily="34" charset="0"/>
                <a:cs typeface="Arial" pitchFamily="34" charset="0"/>
              </a:rPr>
              <a:t>National leaders in Native research</a:t>
            </a:r>
          </a:p>
          <a:p>
            <a:pPr marL="514350" indent="-514350">
              <a:spcAft>
                <a:spcPts val="300"/>
              </a:spcAft>
              <a:buFont typeface="+mj-lt"/>
              <a:buAutoNum type="arabicPeriod"/>
            </a:pPr>
            <a:r>
              <a:rPr lang="en-US" sz="2800" dirty="0" smtClean="0">
                <a:latin typeface="Arial" pitchFamily="34" charset="0"/>
                <a:cs typeface="Arial" pitchFamily="34" charset="0"/>
              </a:rPr>
              <a:t>Conference sessions debriefed daily vis-à-vis academic and scientific career goals</a:t>
            </a:r>
          </a:p>
          <a:p>
            <a:pPr marL="514350" indent="-514350">
              <a:spcAft>
                <a:spcPts val="300"/>
              </a:spcAft>
              <a:buFont typeface="+mj-lt"/>
              <a:buAutoNum type="arabicPeriod"/>
            </a:pPr>
            <a:r>
              <a:rPr lang="en-US" sz="2800" dirty="0" smtClean="0">
                <a:latin typeface="Arial" pitchFamily="34" charset="0"/>
                <a:cs typeface="Arial" pitchFamily="34" charset="0"/>
              </a:rPr>
              <a:t>Networking and relationship building</a:t>
            </a:r>
          </a:p>
          <a:p>
            <a:pPr>
              <a:buNone/>
            </a:pPr>
            <a:endParaRPr lang="en-US" dirty="0" smtClean="0">
              <a:latin typeface="Arial" pitchFamily="34" charset="0"/>
              <a:cs typeface="Arial" pitchFamily="34" charset="0"/>
            </a:endParaRPr>
          </a:p>
          <a:p>
            <a:pPr algn="ctr">
              <a:buNone/>
            </a:pPr>
            <a:r>
              <a:rPr lang="en-US" dirty="0" smtClean="0">
                <a:solidFill>
                  <a:srgbClr val="000000"/>
                </a:solidFill>
                <a:latin typeface="Arial" pitchFamily="34" charset="0"/>
                <a:cs typeface="Arial" pitchFamily="34" charset="0"/>
              </a:rPr>
              <a:t>Portland, Oregon, August 9-14, 2011</a:t>
            </a:r>
            <a:endParaRPr lang="en-US" dirty="0" smtClean="0">
              <a:latin typeface="Arial" pitchFamily="34" charset="0"/>
              <a:cs typeface="Arial" pitchFamily="34" charset="0"/>
            </a:endParaRPr>
          </a:p>
          <a:p>
            <a:endParaRPr lang="en-US" dirty="0" smtClean="0">
              <a:latin typeface="Arial"/>
            </a:endParaRPr>
          </a:p>
          <a:p>
            <a:endParaRPr lang="en-US" dirty="0"/>
          </a:p>
        </p:txBody>
      </p:sp>
      <p:sp>
        <p:nvSpPr>
          <p:cNvPr id="5" name="Slide Number Placeholder 4"/>
          <p:cNvSpPr>
            <a:spLocks noGrp="1"/>
          </p:cNvSpPr>
          <p:nvPr>
            <p:ph type="sldNum" sz="quarter" idx="12"/>
          </p:nvPr>
        </p:nvSpPr>
        <p:spPr/>
        <p:txBody>
          <a:bodyPr/>
          <a:lstStyle/>
          <a:p>
            <a:fld id="{86574DFD-821B-4E4C-980E-44312DD4E45B}" type="slidenum">
              <a:rPr lang="en-US" smtClean="0">
                <a:solidFill>
                  <a:prstClr val="black">
                    <a:tint val="75000"/>
                  </a:prstClr>
                </a:solidFill>
              </a:rPr>
              <a:pPr/>
              <a:t>50</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447800"/>
          </a:xfrm>
        </p:spPr>
        <p:txBody>
          <a:bodyPr/>
          <a:lstStyle/>
          <a:p>
            <a:r>
              <a:rPr lang="en-US" b="1" dirty="0" smtClean="0">
                <a:latin typeface="Tempus Sans ITC" pitchFamily="82" charset="0"/>
              </a:rPr>
              <a:t>Agenda for Mentorship Group</a:t>
            </a:r>
            <a:endParaRPr lang="en-US" dirty="0"/>
          </a:p>
        </p:txBody>
      </p:sp>
      <p:sp>
        <p:nvSpPr>
          <p:cNvPr id="3" name="Content Placeholder 2"/>
          <p:cNvSpPr>
            <a:spLocks noGrp="1"/>
          </p:cNvSpPr>
          <p:nvPr>
            <p:ph sz="half" idx="1"/>
          </p:nvPr>
        </p:nvSpPr>
        <p:spPr>
          <a:xfrm>
            <a:off x="304800" y="1371600"/>
            <a:ext cx="4648200" cy="5105400"/>
          </a:xfrm>
        </p:spPr>
        <p:txBody>
          <a:bodyPr>
            <a:normAutofit fontScale="40000" lnSpcReduction="20000"/>
          </a:bodyPr>
          <a:lstStyle/>
          <a:p>
            <a:endParaRPr lang="en-US" sz="3800" dirty="0" smtClean="0">
              <a:latin typeface="Arial" pitchFamily="34" charset="0"/>
              <a:cs typeface="Arial" pitchFamily="34" charset="0"/>
            </a:endParaRPr>
          </a:p>
          <a:p>
            <a:pPr>
              <a:spcAft>
                <a:spcPts val="300"/>
              </a:spcAft>
            </a:pPr>
            <a:r>
              <a:rPr lang="en-US" sz="5100" dirty="0" smtClean="0">
                <a:latin typeface="Arial" pitchFamily="34" charset="0"/>
                <a:cs typeface="Arial" pitchFamily="34" charset="0"/>
              </a:rPr>
              <a:t>Participate in a Mentorship Specific Workshop</a:t>
            </a:r>
          </a:p>
          <a:p>
            <a:pPr>
              <a:spcAft>
                <a:spcPts val="300"/>
              </a:spcAft>
            </a:pPr>
            <a:r>
              <a:rPr lang="en-US" sz="5100" dirty="0" smtClean="0">
                <a:latin typeface="Arial" pitchFamily="34" charset="0"/>
                <a:cs typeface="Arial" pitchFamily="34" charset="0"/>
              </a:rPr>
              <a:t>Participate in AAIP meeting</a:t>
            </a:r>
          </a:p>
          <a:p>
            <a:pPr>
              <a:spcAft>
                <a:spcPts val="300"/>
              </a:spcAft>
            </a:pPr>
            <a:r>
              <a:rPr lang="en-US" sz="5100" dirty="0" smtClean="0">
                <a:latin typeface="Arial" pitchFamily="34" charset="0"/>
                <a:cs typeface="Arial" pitchFamily="34" charset="0"/>
              </a:rPr>
              <a:t>Attend scientific sessions, organized activities and community activities</a:t>
            </a:r>
          </a:p>
          <a:p>
            <a:pPr>
              <a:spcAft>
                <a:spcPts val="300"/>
              </a:spcAft>
            </a:pPr>
            <a:r>
              <a:rPr lang="en-US" sz="5100" dirty="0" smtClean="0">
                <a:latin typeface="Arial" pitchFamily="34" charset="0"/>
                <a:cs typeface="Arial" pitchFamily="34" charset="0"/>
              </a:rPr>
              <a:t>Meet throughout the conference with mentors, mentees, and others </a:t>
            </a:r>
          </a:p>
          <a:p>
            <a:pPr>
              <a:spcAft>
                <a:spcPts val="300"/>
              </a:spcAft>
            </a:pPr>
            <a:r>
              <a:rPr lang="en-US" sz="5100" dirty="0" smtClean="0">
                <a:latin typeface="Arial" pitchFamily="34" charset="0"/>
                <a:cs typeface="Arial" pitchFamily="34" charset="0"/>
              </a:rPr>
              <a:t>Goal 1: Learn and advance mentee-mentor personal goals and directions</a:t>
            </a:r>
          </a:p>
          <a:p>
            <a:pPr>
              <a:spcAft>
                <a:spcPts val="300"/>
              </a:spcAft>
            </a:pPr>
            <a:r>
              <a:rPr lang="en-US" sz="5100" dirty="0" smtClean="0">
                <a:latin typeface="Arial" pitchFamily="34" charset="0"/>
                <a:cs typeface="Arial" pitchFamily="34" charset="0"/>
              </a:rPr>
              <a:t>Goal 2: Search for potential students and mentors</a:t>
            </a:r>
          </a:p>
          <a:p>
            <a:pPr>
              <a:spcAft>
                <a:spcPts val="300"/>
              </a:spcAft>
            </a:pPr>
            <a:r>
              <a:rPr lang="en-US" sz="5100" dirty="0" smtClean="0">
                <a:latin typeface="Arial" pitchFamily="34" charset="0"/>
                <a:cs typeface="Arial" pitchFamily="34" charset="0"/>
              </a:rPr>
              <a:t>Goal 3: Experience a large Native/Scientific meeting with Federal officials, advisors</a:t>
            </a:r>
          </a:p>
          <a:p>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86574DFD-821B-4E4C-980E-44312DD4E45B}" type="slidenum">
              <a:rPr lang="en-US" smtClean="0">
                <a:solidFill>
                  <a:prstClr val="black">
                    <a:tint val="75000"/>
                  </a:prstClr>
                </a:solidFill>
              </a:rPr>
              <a:pPr/>
              <a:t>51</a:t>
            </a:fld>
            <a:endParaRPr lang="en-US">
              <a:solidFill>
                <a:prstClr val="black">
                  <a:tint val="75000"/>
                </a:prstClr>
              </a:solidFill>
            </a:endParaRPr>
          </a:p>
        </p:txBody>
      </p:sp>
      <p:pic>
        <p:nvPicPr>
          <p:cNvPr id="95234" name="Picture 2"/>
          <p:cNvPicPr>
            <a:picLocks noGrp="1" noChangeAspect="1" noChangeArrowheads="1"/>
          </p:cNvPicPr>
          <p:nvPr>
            <p:ph sz="half" idx="2"/>
          </p:nvPr>
        </p:nvPicPr>
        <p:blipFill>
          <a:blip r:embed="rId3" cstate="screen"/>
          <a:srcRect/>
          <a:stretch>
            <a:fillRect/>
          </a:stretch>
        </p:blipFill>
        <p:spPr bwMode="auto">
          <a:xfrm>
            <a:off x="5191203" y="1600200"/>
            <a:ext cx="295259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2"/>
          <p:cNvSpPr>
            <a:spLocks noGrp="1"/>
          </p:cNvSpPr>
          <p:nvPr>
            <p:ph type="sldNum" sz="quarter" idx="11"/>
          </p:nvPr>
        </p:nvSpPr>
        <p:spPr>
          <a:noFill/>
        </p:spPr>
        <p:txBody>
          <a:bodyPr/>
          <a:lstStyle/>
          <a:p>
            <a:fld id="{850DB559-CC6B-4B01-88AD-7031EA2386E8}" type="slidenum">
              <a:rPr lang="en-US" smtClean="0">
                <a:solidFill>
                  <a:prstClr val="black">
                    <a:tint val="75000"/>
                  </a:prstClr>
                </a:solidFill>
              </a:rPr>
              <a:pPr/>
              <a:t>52</a:t>
            </a:fld>
            <a:endParaRPr lang="en-US" smtClean="0">
              <a:solidFill>
                <a:prstClr val="black">
                  <a:tint val="75000"/>
                </a:prstClr>
              </a:solidFill>
            </a:endParaRPr>
          </a:p>
        </p:txBody>
      </p:sp>
      <p:graphicFrame>
        <p:nvGraphicFramePr>
          <p:cNvPr id="6146" name="Object 2"/>
          <p:cNvGraphicFramePr>
            <a:graphicFrameLocks noChangeAspect="1"/>
          </p:cNvGraphicFramePr>
          <p:nvPr/>
        </p:nvGraphicFramePr>
        <p:xfrm>
          <a:off x="3462754" y="1447800"/>
          <a:ext cx="4995445" cy="4497388"/>
        </p:xfrm>
        <a:graphic>
          <a:graphicData uri="http://schemas.openxmlformats.org/presentationml/2006/ole">
            <p:oleObj spid="_x0000_s239618" name="Slide" r:id="rId4" imgW="4572000" imgH="3429000" progId="PowerPoint.Slide.8">
              <p:embed/>
            </p:oleObj>
          </a:graphicData>
        </a:graphic>
      </p:graphicFrame>
      <p:sp>
        <p:nvSpPr>
          <p:cNvPr id="6148" name="Rectangle 3"/>
          <p:cNvSpPr>
            <a:spLocks noChangeArrowheads="1"/>
          </p:cNvSpPr>
          <p:nvPr/>
        </p:nvSpPr>
        <p:spPr bwMode="auto">
          <a:xfrm>
            <a:off x="0" y="1905001"/>
            <a:ext cx="3200400" cy="4676716"/>
          </a:xfrm>
          <a:prstGeom prst="rect">
            <a:avLst/>
          </a:prstGeom>
          <a:noFill/>
          <a:ln w="9525">
            <a:noFill/>
            <a:miter lim="800000"/>
            <a:headEnd/>
            <a:tailEnd/>
          </a:ln>
        </p:spPr>
        <p:txBody>
          <a:bodyPr wrap="square">
            <a:spAutoFit/>
          </a:bodyPr>
          <a:lstStyle/>
          <a:p>
            <a:pPr algn="r" fontAlgn="auto">
              <a:lnSpc>
                <a:spcPct val="150000"/>
              </a:lnSpc>
              <a:spcBef>
                <a:spcPts val="0"/>
              </a:spcBef>
              <a:spcAft>
                <a:spcPts val="0"/>
              </a:spcAft>
            </a:pPr>
            <a:r>
              <a:rPr lang="en-US" sz="2400" b="1" dirty="0">
                <a:solidFill>
                  <a:srgbClr val="FF0000"/>
                </a:solidFill>
                <a:latin typeface="Tempus Sans ITC" pitchFamily="82" charset="0"/>
              </a:rPr>
              <a:t>Contact us at</a:t>
            </a:r>
          </a:p>
          <a:p>
            <a:pPr algn="r" fontAlgn="auto">
              <a:lnSpc>
                <a:spcPct val="150000"/>
              </a:lnSpc>
              <a:spcBef>
                <a:spcPts val="0"/>
              </a:spcBef>
              <a:spcAft>
                <a:spcPts val="0"/>
              </a:spcAft>
            </a:pPr>
            <a:r>
              <a:rPr lang="en-US" sz="2400" b="1" dirty="0" smtClean="0">
                <a:solidFill>
                  <a:srgbClr val="FF0000"/>
                </a:solidFill>
                <a:latin typeface="Tempus Sans ITC" pitchFamily="82" charset="0"/>
              </a:rPr>
              <a:t>503.494.3703</a:t>
            </a:r>
            <a:endParaRPr lang="en-US" sz="2400" b="1" dirty="0">
              <a:solidFill>
                <a:srgbClr val="FF0000"/>
              </a:solidFill>
              <a:latin typeface="Tempus Sans ITC" pitchFamily="82" charset="0"/>
            </a:endParaRPr>
          </a:p>
          <a:p>
            <a:pPr algn="r" fontAlgn="auto">
              <a:lnSpc>
                <a:spcPct val="150000"/>
              </a:lnSpc>
              <a:spcBef>
                <a:spcPts val="0"/>
              </a:spcBef>
              <a:spcAft>
                <a:spcPts val="0"/>
              </a:spcAft>
            </a:pPr>
            <a:r>
              <a:rPr lang="en-US" sz="2400" b="1" dirty="0">
                <a:solidFill>
                  <a:srgbClr val="FF0000"/>
                </a:solidFill>
                <a:latin typeface="Tempus Sans ITC" pitchFamily="82" charset="0"/>
              </a:rPr>
              <a:t>E-mail</a:t>
            </a:r>
          </a:p>
          <a:p>
            <a:pPr algn="r" fontAlgn="auto">
              <a:lnSpc>
                <a:spcPct val="150000"/>
              </a:lnSpc>
              <a:spcBef>
                <a:spcPts val="0"/>
              </a:spcBef>
              <a:spcAft>
                <a:spcPts val="0"/>
              </a:spcAft>
            </a:pPr>
            <a:r>
              <a:rPr lang="en-US" sz="2400" b="1" dirty="0" smtClean="0">
                <a:solidFill>
                  <a:srgbClr val="FF0000"/>
                </a:solidFill>
                <a:latin typeface="Tempus Sans ITC" pitchFamily="82" charset="0"/>
              </a:rPr>
              <a:t>Dale </a:t>
            </a:r>
            <a:r>
              <a:rPr lang="en-US" sz="2400" b="1" dirty="0">
                <a:solidFill>
                  <a:srgbClr val="FF0000"/>
                </a:solidFill>
                <a:latin typeface="Tempus Sans ITC" pitchFamily="82" charset="0"/>
              </a:rPr>
              <a:t>Walker, MD</a:t>
            </a:r>
          </a:p>
          <a:p>
            <a:pPr algn="r" fontAlgn="auto">
              <a:lnSpc>
                <a:spcPct val="150000"/>
              </a:lnSpc>
              <a:spcBef>
                <a:spcPts val="0"/>
              </a:spcBef>
              <a:spcAft>
                <a:spcPts val="0"/>
              </a:spcAft>
            </a:pPr>
            <a:r>
              <a:rPr lang="en-US" sz="2400" b="1" dirty="0">
                <a:solidFill>
                  <a:srgbClr val="FF0000"/>
                </a:solidFill>
                <a:latin typeface="Tempus Sans ITC" pitchFamily="82" charset="0"/>
              </a:rPr>
              <a:t>onesky@ohsu.edu</a:t>
            </a:r>
          </a:p>
          <a:p>
            <a:pPr algn="r" fontAlgn="auto">
              <a:lnSpc>
                <a:spcPct val="150000"/>
              </a:lnSpc>
              <a:spcBef>
                <a:spcPts val="0"/>
              </a:spcBef>
              <a:spcAft>
                <a:spcPts val="0"/>
              </a:spcAft>
            </a:pPr>
            <a:r>
              <a:rPr lang="en-US" sz="2400" b="1" dirty="0">
                <a:solidFill>
                  <a:srgbClr val="FF0000"/>
                </a:solidFill>
                <a:latin typeface="Tempus Sans ITC" pitchFamily="82" charset="0"/>
              </a:rPr>
              <a:t>Or visit our website:</a:t>
            </a:r>
          </a:p>
          <a:p>
            <a:pPr algn="r" fontAlgn="auto">
              <a:lnSpc>
                <a:spcPct val="150000"/>
              </a:lnSpc>
              <a:spcBef>
                <a:spcPts val="0"/>
              </a:spcBef>
              <a:spcAft>
                <a:spcPts val="0"/>
              </a:spcAft>
            </a:pPr>
            <a:r>
              <a:rPr lang="en-US" sz="2400" b="1" dirty="0" smtClean="0">
                <a:solidFill>
                  <a:srgbClr val="FFFFFF"/>
                </a:solidFill>
                <a:latin typeface="Tempus Sans ITC" pitchFamily="82" charset="0"/>
                <a:hlinkClick r:id="rId5"/>
              </a:rPr>
              <a:t>www.oneskycenter.org</a:t>
            </a:r>
            <a:endParaRPr lang="en-US" sz="2400" b="1" dirty="0" smtClean="0">
              <a:solidFill>
                <a:srgbClr val="FFFFFF"/>
              </a:solidFill>
              <a:latin typeface="Tempus Sans ITC" pitchFamily="82" charset="0"/>
            </a:endParaRPr>
          </a:p>
          <a:p>
            <a:pPr algn="r" fontAlgn="auto">
              <a:lnSpc>
                <a:spcPct val="150000"/>
              </a:lnSpc>
              <a:spcBef>
                <a:spcPts val="0"/>
              </a:spcBef>
              <a:spcAft>
                <a:spcPts val="0"/>
              </a:spcAft>
            </a:pPr>
            <a:endParaRPr lang="en-US" sz="2400" b="1" dirty="0">
              <a:solidFill>
                <a:srgbClr val="C00000"/>
              </a:solidFill>
              <a:latin typeface="Tempus Sans ITC" pitchFamily="82" charset="0"/>
            </a:endParaRPr>
          </a:p>
        </p:txBody>
      </p:sp>
      <p:pic>
        <p:nvPicPr>
          <p:cNvPr id="6" name="Picture 15" descr="OneSkyCenterLogoblackbkrd"/>
          <p:cNvPicPr>
            <a:picLocks noChangeAspect="1" noChangeArrowheads="1"/>
          </p:cNvPicPr>
          <p:nvPr/>
        </p:nvPicPr>
        <p:blipFill>
          <a:blip r:embed="rId6" cstate="screen">
            <a:clrChange>
              <a:clrFrom>
                <a:srgbClr val="000000"/>
              </a:clrFrom>
              <a:clrTo>
                <a:srgbClr val="000000">
                  <a:alpha val="0"/>
                </a:srgbClr>
              </a:clrTo>
            </a:clrChange>
          </a:blip>
          <a:srcRect/>
          <a:stretch>
            <a:fillRect/>
          </a:stretch>
        </p:blipFill>
        <p:spPr bwMode="auto">
          <a:xfrm>
            <a:off x="533400" y="381000"/>
            <a:ext cx="161575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Slide Number Placeholder 2"/>
          <p:cNvSpPr>
            <a:spLocks noGrp="1"/>
          </p:cNvSpPr>
          <p:nvPr>
            <p:ph type="sldNum" sz="quarter" idx="11"/>
          </p:nvPr>
        </p:nvSpPr>
        <p:spPr>
          <a:noFill/>
        </p:spPr>
        <p:txBody>
          <a:bodyPr/>
          <a:lstStyle/>
          <a:p>
            <a:fld id="{563C2653-8714-4C41-8E1E-88BDBD25E62B}" type="slidenum">
              <a:rPr lang="en-US" smtClean="0"/>
              <a:pPr/>
              <a:t>6</a:t>
            </a:fld>
            <a:endParaRPr lang="en-US" smtClean="0"/>
          </a:p>
        </p:txBody>
      </p:sp>
      <p:pic>
        <p:nvPicPr>
          <p:cNvPr id="59395" name="Picture 2"/>
          <p:cNvPicPr>
            <a:picLocks noChangeAspect="1" noChangeArrowheads="1"/>
          </p:cNvPicPr>
          <p:nvPr/>
        </p:nvPicPr>
        <p:blipFill>
          <a:blip r:embed="rId3" cstate="screen"/>
          <a:srcRect/>
          <a:stretch>
            <a:fillRect/>
          </a:stretch>
        </p:blipFill>
        <p:spPr bwMode="auto">
          <a:xfrm>
            <a:off x="-152400" y="0"/>
            <a:ext cx="9296400" cy="6858000"/>
          </a:xfrm>
          <a:prstGeom prst="rect">
            <a:avLst/>
          </a:prstGeom>
          <a:noFill/>
          <a:ln w="9525">
            <a:noFill/>
            <a:miter lim="800000"/>
            <a:headEnd/>
            <a:tailEnd/>
          </a:ln>
        </p:spPr>
      </p:pic>
      <p:pic>
        <p:nvPicPr>
          <p:cNvPr id="4" name="Picture 2" descr="americanindian"/>
          <p:cNvPicPr>
            <a:picLocks noChangeAspect="1" noChangeArrowheads="1"/>
          </p:cNvPicPr>
          <p:nvPr/>
        </p:nvPicPr>
        <p:blipFill>
          <a:blip r:embed="rId4" cstate="screen"/>
          <a:srcRect/>
          <a:stretch>
            <a:fillRect/>
          </a:stretch>
        </p:blipFill>
        <p:spPr bwMode="auto">
          <a:xfrm>
            <a:off x="-152400" y="-23813"/>
            <a:ext cx="9296400" cy="68818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p:cNvSpPr>
            <a:spLocks noGrp="1"/>
          </p:cNvSpPr>
          <p:nvPr>
            <p:ph type="sldNum" sz="quarter" idx="11"/>
          </p:nvPr>
        </p:nvSpPr>
        <p:spPr>
          <a:noFill/>
        </p:spPr>
        <p:txBody>
          <a:bodyPr/>
          <a:lstStyle/>
          <a:p>
            <a:fld id="{26375DC1-8F43-4D39-A5FB-696A1F48DB57}" type="slidenum">
              <a:rPr lang="en-US" smtClean="0"/>
              <a:pPr/>
              <a:t>7</a:t>
            </a:fld>
            <a:endParaRPr lang="en-US" smtClean="0"/>
          </a:p>
        </p:txBody>
      </p:sp>
      <p:pic>
        <p:nvPicPr>
          <p:cNvPr id="62467" name="Picture 3"/>
          <p:cNvPicPr>
            <a:picLocks noChangeAspect="1" noChangeArrowheads="1"/>
          </p:cNvPicPr>
          <p:nvPr/>
        </p:nvPicPr>
        <p:blipFill>
          <a:blip r:embed="rId3" cstate="screen"/>
          <a:srcRect/>
          <a:stretch>
            <a:fillRect/>
          </a:stretch>
        </p:blipFill>
        <p:spPr bwMode="auto">
          <a:xfrm>
            <a:off x="0" y="0"/>
            <a:ext cx="2338388" cy="3124200"/>
          </a:xfrm>
          <a:prstGeom prst="rect">
            <a:avLst/>
          </a:prstGeom>
          <a:noFill/>
          <a:ln w="9525">
            <a:noFill/>
            <a:miter lim="800000"/>
            <a:headEnd/>
            <a:tailEnd/>
          </a:ln>
        </p:spPr>
      </p:pic>
      <p:pic>
        <p:nvPicPr>
          <p:cNvPr id="62468" name="Picture 4"/>
          <p:cNvPicPr>
            <a:picLocks noChangeAspect="1" noChangeArrowheads="1"/>
          </p:cNvPicPr>
          <p:nvPr/>
        </p:nvPicPr>
        <p:blipFill>
          <a:blip r:embed="rId4" cstate="screen"/>
          <a:srcRect/>
          <a:stretch>
            <a:fillRect/>
          </a:stretch>
        </p:blipFill>
        <p:spPr bwMode="auto">
          <a:xfrm>
            <a:off x="4419600" y="0"/>
            <a:ext cx="2667000" cy="3124200"/>
          </a:xfrm>
          <a:prstGeom prst="rect">
            <a:avLst/>
          </a:prstGeom>
          <a:noFill/>
          <a:ln w="9525">
            <a:noFill/>
            <a:miter lim="800000"/>
            <a:headEnd/>
            <a:tailEnd/>
          </a:ln>
        </p:spPr>
      </p:pic>
      <p:pic>
        <p:nvPicPr>
          <p:cNvPr id="62469" name="Picture 5"/>
          <p:cNvPicPr>
            <a:picLocks noChangeAspect="1" noChangeArrowheads="1"/>
          </p:cNvPicPr>
          <p:nvPr/>
        </p:nvPicPr>
        <p:blipFill>
          <a:blip r:embed="rId5" cstate="screen"/>
          <a:srcRect/>
          <a:stretch>
            <a:fillRect/>
          </a:stretch>
        </p:blipFill>
        <p:spPr bwMode="auto">
          <a:xfrm>
            <a:off x="2133600" y="0"/>
            <a:ext cx="2343150" cy="3200400"/>
          </a:xfrm>
          <a:prstGeom prst="rect">
            <a:avLst/>
          </a:prstGeom>
          <a:noFill/>
          <a:ln w="9525">
            <a:noFill/>
            <a:miter lim="800000"/>
            <a:headEnd/>
            <a:tailEnd/>
          </a:ln>
        </p:spPr>
      </p:pic>
      <p:pic>
        <p:nvPicPr>
          <p:cNvPr id="62470" name="Picture 6"/>
          <p:cNvPicPr>
            <a:picLocks noChangeAspect="1" noChangeArrowheads="1"/>
          </p:cNvPicPr>
          <p:nvPr/>
        </p:nvPicPr>
        <p:blipFill>
          <a:blip r:embed="rId6" cstate="screen"/>
          <a:srcRect/>
          <a:stretch>
            <a:fillRect/>
          </a:stretch>
        </p:blipFill>
        <p:spPr bwMode="auto">
          <a:xfrm>
            <a:off x="0" y="3124200"/>
            <a:ext cx="9163050" cy="3733800"/>
          </a:xfrm>
          <a:prstGeom prst="rect">
            <a:avLst/>
          </a:prstGeom>
          <a:noFill/>
          <a:ln w="9525">
            <a:noFill/>
            <a:miter lim="800000"/>
            <a:headEnd/>
            <a:tailEnd/>
          </a:ln>
        </p:spPr>
      </p:pic>
      <p:pic>
        <p:nvPicPr>
          <p:cNvPr id="62471" name="Picture 7"/>
          <p:cNvPicPr>
            <a:picLocks noChangeAspect="1" noChangeArrowheads="1"/>
          </p:cNvPicPr>
          <p:nvPr/>
        </p:nvPicPr>
        <p:blipFill>
          <a:blip r:embed="rId7" cstate="screen"/>
          <a:srcRect/>
          <a:stretch>
            <a:fillRect/>
          </a:stretch>
        </p:blipFill>
        <p:spPr bwMode="auto">
          <a:xfrm>
            <a:off x="7086600" y="0"/>
            <a:ext cx="2057400" cy="3200400"/>
          </a:xfrm>
          <a:prstGeom prst="rect">
            <a:avLst/>
          </a:prstGeom>
          <a:noFill/>
          <a:ln w="9525">
            <a:noFill/>
            <a:miter lim="800000"/>
            <a:headEnd/>
            <a:tailEnd/>
          </a:ln>
        </p:spPr>
      </p:pic>
      <p:pic>
        <p:nvPicPr>
          <p:cNvPr id="62472" name="Picture 8"/>
          <p:cNvPicPr>
            <a:picLocks noChangeAspect="1" noChangeArrowheads="1"/>
          </p:cNvPicPr>
          <p:nvPr/>
        </p:nvPicPr>
        <p:blipFill>
          <a:blip r:embed="rId8" cstate="screen"/>
          <a:srcRect/>
          <a:stretch>
            <a:fillRect/>
          </a:stretch>
        </p:blipFill>
        <p:spPr bwMode="auto">
          <a:xfrm>
            <a:off x="4419600" y="1676400"/>
            <a:ext cx="2743200" cy="1524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0"/>
            <a:ext cx="9144000" cy="1600200"/>
          </a:xfrm>
        </p:spPr>
        <p:txBody>
          <a:bodyPr/>
          <a:lstStyle/>
          <a:p>
            <a:r>
              <a:rPr lang="en-US" b="1" dirty="0" smtClean="0"/>
              <a:t>Native Healthcare Resource Disparities</a:t>
            </a:r>
          </a:p>
        </p:txBody>
      </p:sp>
      <p:sp>
        <p:nvSpPr>
          <p:cNvPr id="63491" name="Slide Number Placeholder 3"/>
          <p:cNvSpPr>
            <a:spLocks noGrp="1"/>
          </p:cNvSpPr>
          <p:nvPr>
            <p:ph type="sldNum" sz="quarter" idx="11"/>
          </p:nvPr>
        </p:nvSpPr>
        <p:spPr>
          <a:noFill/>
        </p:spPr>
        <p:txBody>
          <a:bodyPr/>
          <a:lstStyle/>
          <a:p>
            <a:fld id="{F3C191B9-2418-4AFC-A9EC-703AE336EE68}" type="slidenum">
              <a:rPr lang="en-US" smtClean="0"/>
              <a:pPr/>
              <a:t>8</a:t>
            </a:fld>
            <a:endParaRPr lang="en-US" smtClean="0"/>
          </a:p>
        </p:txBody>
      </p:sp>
      <p:pic>
        <p:nvPicPr>
          <p:cNvPr id="63492" name="Picture 2"/>
          <p:cNvPicPr>
            <a:picLocks noGrp="1" noChangeAspect="1" noChangeArrowheads="1"/>
          </p:cNvPicPr>
          <p:nvPr>
            <p:ph idx="1"/>
          </p:nvPr>
        </p:nvPicPr>
        <p:blipFill>
          <a:blip r:embed="rId3" cstate="screen"/>
          <a:srcRect/>
          <a:stretch>
            <a:fillRect/>
          </a:stretch>
        </p:blipFill>
        <p:spPr>
          <a:xfrm>
            <a:off x="1295400" y="1600200"/>
            <a:ext cx="6819900" cy="4727575"/>
          </a:xfrm>
          <a:noFill/>
        </p:spPr>
      </p:pic>
      <p:sp>
        <p:nvSpPr>
          <p:cNvPr id="5" name="Rectangle 4"/>
          <p:cNvSpPr/>
          <p:nvPr/>
        </p:nvSpPr>
        <p:spPr>
          <a:xfrm>
            <a:off x="1371600" y="1828800"/>
            <a:ext cx="4572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3352800" y="24384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172200" y="5562600"/>
            <a:ext cx="1905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124200" y="5334000"/>
            <a:ext cx="76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3124200" y="54102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2438400" y="5334000"/>
            <a:ext cx="83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p>
            <a:fld id="{455A8C50-6739-4849-8E74-035DE9A8228A}" type="slidenum">
              <a:rPr lang="en-US" smtClean="0"/>
              <a:pPr/>
              <a:t>9</a:t>
            </a:fld>
            <a:endParaRPr lang="en-US" smtClean="0"/>
          </a:p>
        </p:txBody>
      </p:sp>
      <p:sp>
        <p:nvSpPr>
          <p:cNvPr id="64515" name="Rectangle 2"/>
          <p:cNvSpPr>
            <a:spLocks noGrp="1" noChangeArrowheads="1"/>
          </p:cNvSpPr>
          <p:nvPr>
            <p:ph type="title"/>
          </p:nvPr>
        </p:nvSpPr>
        <p:spPr>
          <a:xfrm>
            <a:off x="0" y="0"/>
            <a:ext cx="9144000" cy="1066800"/>
          </a:xfrm>
        </p:spPr>
        <p:txBody>
          <a:bodyPr/>
          <a:lstStyle/>
          <a:p>
            <a:pPr eaLnBrk="1" hangingPunct="1"/>
            <a:r>
              <a:rPr lang="en-US" sz="4000" b="1" dirty="0" smtClean="0"/>
              <a:t>Agencies Involved in B.H. Delivery</a:t>
            </a:r>
          </a:p>
        </p:txBody>
      </p:sp>
      <p:sp>
        <p:nvSpPr>
          <p:cNvPr id="64516" name="Rectangle 3"/>
          <p:cNvSpPr>
            <a:spLocks noGrp="1" noChangeArrowheads="1"/>
          </p:cNvSpPr>
          <p:nvPr>
            <p:ph type="body" idx="1"/>
          </p:nvPr>
        </p:nvSpPr>
        <p:spPr>
          <a:xfrm>
            <a:off x="2057400" y="1295400"/>
            <a:ext cx="6324600" cy="5105400"/>
          </a:xfrm>
        </p:spPr>
        <p:txBody>
          <a:bodyPr/>
          <a:lstStyle/>
          <a:p>
            <a:pPr marL="457200" indent="-457200" eaLnBrk="1" hangingPunct="1">
              <a:lnSpc>
                <a:spcPct val="80000"/>
              </a:lnSpc>
              <a:buFontTx/>
              <a:buNone/>
            </a:pPr>
            <a:r>
              <a:rPr lang="en-US" sz="2200" b="1" dirty="0" smtClean="0"/>
              <a:t>1.  </a:t>
            </a:r>
            <a:r>
              <a:rPr lang="en-US" sz="2200" b="1" i="1" dirty="0" smtClean="0"/>
              <a:t>Indian Health Service</a:t>
            </a:r>
            <a:r>
              <a:rPr lang="en-US" sz="2200" b="1" dirty="0" smtClean="0"/>
              <a:t> (IHS)</a:t>
            </a:r>
          </a:p>
          <a:p>
            <a:pPr marL="457200" indent="-457200" eaLnBrk="1" hangingPunct="1">
              <a:lnSpc>
                <a:spcPct val="80000"/>
              </a:lnSpc>
              <a:buFontTx/>
              <a:buNone/>
            </a:pPr>
            <a:r>
              <a:rPr lang="en-US" sz="2200" b="1" dirty="0" smtClean="0"/>
              <a:t>		A. Mental Health</a:t>
            </a:r>
          </a:p>
          <a:p>
            <a:pPr marL="457200" indent="-457200" eaLnBrk="1" hangingPunct="1">
              <a:lnSpc>
                <a:spcPct val="80000"/>
              </a:lnSpc>
              <a:buFontTx/>
              <a:buNone/>
            </a:pPr>
            <a:r>
              <a:rPr lang="en-US" sz="2200" b="1" dirty="0" smtClean="0"/>
              <a:t>		B. Primary Health</a:t>
            </a:r>
          </a:p>
          <a:p>
            <a:pPr marL="457200" indent="-457200" eaLnBrk="1" hangingPunct="1">
              <a:lnSpc>
                <a:spcPct val="80000"/>
              </a:lnSpc>
              <a:buFontTx/>
              <a:buNone/>
            </a:pPr>
            <a:r>
              <a:rPr lang="en-US" sz="2200" b="1" dirty="0" smtClean="0"/>
              <a:t>		C. Alcoholism / Substance Abuse</a:t>
            </a:r>
          </a:p>
          <a:p>
            <a:pPr marL="457200" indent="-457200" eaLnBrk="1" hangingPunct="1">
              <a:lnSpc>
                <a:spcPct val="80000"/>
              </a:lnSpc>
              <a:buFontTx/>
              <a:buNone/>
            </a:pPr>
            <a:r>
              <a:rPr lang="en-US" sz="2200" b="1" dirty="0" smtClean="0"/>
              <a:t>2.  </a:t>
            </a:r>
            <a:r>
              <a:rPr lang="en-US" sz="2200" b="1" i="1" dirty="0" smtClean="0"/>
              <a:t>Bureau of  Indian Affairs</a:t>
            </a:r>
            <a:r>
              <a:rPr lang="en-US" sz="2200" b="1" dirty="0" smtClean="0"/>
              <a:t> (BIA)</a:t>
            </a:r>
          </a:p>
          <a:p>
            <a:pPr marL="457200" indent="-457200" eaLnBrk="1" hangingPunct="1">
              <a:lnSpc>
                <a:spcPct val="80000"/>
              </a:lnSpc>
              <a:buFontTx/>
              <a:buNone/>
            </a:pPr>
            <a:r>
              <a:rPr lang="en-US" sz="2200" b="1" dirty="0" smtClean="0"/>
              <a:t>		A. Education</a:t>
            </a:r>
          </a:p>
          <a:p>
            <a:pPr marL="457200" indent="-457200" eaLnBrk="1" hangingPunct="1">
              <a:lnSpc>
                <a:spcPct val="80000"/>
              </a:lnSpc>
              <a:buFontTx/>
              <a:buNone/>
            </a:pPr>
            <a:r>
              <a:rPr lang="en-US" sz="2200" b="1" dirty="0" smtClean="0"/>
              <a:t>		B. Vocational</a:t>
            </a:r>
          </a:p>
          <a:p>
            <a:pPr marL="457200" indent="-457200" eaLnBrk="1" hangingPunct="1">
              <a:lnSpc>
                <a:spcPct val="80000"/>
              </a:lnSpc>
              <a:buFontTx/>
              <a:buNone/>
            </a:pPr>
            <a:r>
              <a:rPr lang="en-US" sz="2200" b="1" dirty="0" smtClean="0"/>
              <a:t>		C. Social Services</a:t>
            </a:r>
          </a:p>
          <a:p>
            <a:pPr marL="457200" indent="-457200" eaLnBrk="1" hangingPunct="1">
              <a:lnSpc>
                <a:spcPct val="80000"/>
              </a:lnSpc>
              <a:buFontTx/>
              <a:buNone/>
            </a:pPr>
            <a:r>
              <a:rPr lang="en-US" sz="2200" b="1" dirty="0" smtClean="0"/>
              <a:t>		D. Police</a:t>
            </a:r>
          </a:p>
          <a:p>
            <a:pPr marL="457200" indent="-457200" eaLnBrk="1" hangingPunct="1">
              <a:lnSpc>
                <a:spcPct val="80000"/>
              </a:lnSpc>
              <a:buFontTx/>
              <a:buNone/>
            </a:pPr>
            <a:r>
              <a:rPr lang="en-US" sz="2200" b="1" dirty="0" smtClean="0"/>
              <a:t>3.  Tribal Health</a:t>
            </a:r>
          </a:p>
          <a:p>
            <a:pPr marL="457200" indent="-457200" eaLnBrk="1" hangingPunct="1">
              <a:lnSpc>
                <a:spcPct val="80000"/>
              </a:lnSpc>
              <a:buFontTx/>
              <a:buNone/>
            </a:pPr>
            <a:r>
              <a:rPr lang="en-US" sz="2200" b="1" dirty="0" smtClean="0"/>
              <a:t>4.  Urban Indian Health</a:t>
            </a:r>
          </a:p>
          <a:p>
            <a:pPr marL="457200" indent="-457200" eaLnBrk="1" hangingPunct="1">
              <a:lnSpc>
                <a:spcPct val="80000"/>
              </a:lnSpc>
              <a:buFontTx/>
              <a:buAutoNum type="arabicPeriod" startAt="5"/>
            </a:pPr>
            <a:r>
              <a:rPr lang="en-US" sz="2200" b="1" dirty="0" smtClean="0"/>
              <a:t>State and Local Agencies</a:t>
            </a:r>
          </a:p>
          <a:p>
            <a:pPr marL="457200" indent="-457200" eaLnBrk="1" hangingPunct="1">
              <a:lnSpc>
                <a:spcPct val="80000"/>
              </a:lnSpc>
              <a:buFontTx/>
              <a:buAutoNum type="arabicPeriod" startAt="5"/>
            </a:pPr>
            <a:r>
              <a:rPr lang="en-US" sz="2200" b="1" dirty="0" smtClean="0"/>
              <a:t>Federal Agencies: SAMHSA, VAMC, Justice</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0-3-2008 fini dale Recognizing and Improving Care in American Indian">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Tempus Sans IT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NAAIG April 22">
  <a:themeElements>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AIG April 22">
      <a:majorFont>
        <a:latin typeface="Papyru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AIG April 2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AAIG April 2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AIG April 2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AIG April 2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AIG April 2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AIG April 2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AAIG April 2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C:\DOCUME~1\walkerrd\LOCALS~1\Temp\NAAIG April 22.ppt</Template>
  <TotalTime>9026</TotalTime>
  <Words>2755</Words>
  <Application>Microsoft Office PowerPoint</Application>
  <PresentationFormat>On-screen Show (4:3)</PresentationFormat>
  <Paragraphs>645</Paragraphs>
  <Slides>52</Slides>
  <Notes>52</Notes>
  <HiddenSlides>0</HiddenSlides>
  <MMClips>0</MMClips>
  <ScaleCrop>false</ScaleCrop>
  <HeadingPairs>
    <vt:vector size="6" baseType="variant">
      <vt:variant>
        <vt:lpstr>Theme</vt:lpstr>
      </vt:variant>
      <vt:variant>
        <vt:i4>8</vt:i4>
      </vt:variant>
      <vt:variant>
        <vt:lpstr>Embedded OLE Servers</vt:lpstr>
      </vt:variant>
      <vt:variant>
        <vt:i4>3</vt:i4>
      </vt:variant>
      <vt:variant>
        <vt:lpstr>Slide Titles</vt:lpstr>
      </vt:variant>
      <vt:variant>
        <vt:i4>52</vt:i4>
      </vt:variant>
    </vt:vector>
  </HeadingPairs>
  <TitlesOfParts>
    <vt:vector size="63" baseType="lpstr">
      <vt:lpstr>NAAIG April 22</vt:lpstr>
      <vt:lpstr>1_10-3-2008 fini dale Recognizing and Improving Care in American Indian</vt:lpstr>
      <vt:lpstr>1_NAAIG April 22</vt:lpstr>
      <vt:lpstr>7_NAAIG April 22</vt:lpstr>
      <vt:lpstr>2_NAAIG April 22</vt:lpstr>
      <vt:lpstr>Default Design</vt:lpstr>
      <vt:lpstr>3_NAAIG April 22</vt:lpstr>
      <vt:lpstr>Beam</vt:lpstr>
      <vt:lpstr>Chart</vt:lpstr>
      <vt:lpstr>Worksheet</vt:lpstr>
      <vt:lpstr>Slide</vt:lpstr>
      <vt:lpstr>       Understanding Native          Health and Health   Disparities: Social  Determinants  </vt:lpstr>
      <vt:lpstr>Slide 2</vt:lpstr>
      <vt:lpstr>Goals for Today</vt:lpstr>
      <vt:lpstr>Who are indigenous peoples? </vt:lpstr>
      <vt:lpstr>Slide 5</vt:lpstr>
      <vt:lpstr>Slide 6</vt:lpstr>
      <vt:lpstr>Slide 7</vt:lpstr>
      <vt:lpstr>Native Healthcare Resource Disparities</vt:lpstr>
      <vt:lpstr>Agencies Involved in B.H. Delivery</vt:lpstr>
      <vt:lpstr>Slide 10</vt:lpstr>
      <vt:lpstr>Native Health Issues</vt:lpstr>
      <vt:lpstr>Slide 12</vt:lpstr>
      <vt:lpstr>Disease Burden by Illness – DALY High Income Countries - All Ages – 2004  </vt:lpstr>
      <vt:lpstr>Slide 14</vt:lpstr>
      <vt:lpstr>Slide 15</vt:lpstr>
      <vt:lpstr>Specific Native  Scientist Disparity Concerns </vt:lpstr>
      <vt:lpstr>Slide 17</vt:lpstr>
      <vt:lpstr>Slide 18</vt:lpstr>
      <vt:lpstr>One Sky Center Outreach</vt:lpstr>
      <vt:lpstr>Slide 20</vt:lpstr>
      <vt:lpstr>Community Based Logic Model</vt:lpstr>
      <vt:lpstr>Slide 22</vt:lpstr>
      <vt:lpstr>Domains Influencing Behavioral Health: A Native Ecological Model</vt:lpstr>
      <vt:lpstr>Effective Interventions for Adults</vt:lpstr>
      <vt:lpstr>Culture-Based Interventions</vt:lpstr>
      <vt:lpstr>Slide 26</vt:lpstr>
      <vt:lpstr>Social Determinates of Health: Whitehall Studies</vt:lpstr>
      <vt:lpstr>Slide 28</vt:lpstr>
      <vt:lpstr>Slide 29</vt:lpstr>
      <vt:lpstr>The Social Determinants of Health</vt:lpstr>
      <vt:lpstr>Conceptual Framework of Health Determinants</vt:lpstr>
      <vt:lpstr>Critical Elements for Native Peoples</vt:lpstr>
      <vt:lpstr>Areas for Action</vt:lpstr>
      <vt:lpstr>Slide 34</vt:lpstr>
      <vt:lpstr>Why Develop a Native Mentoring Program? </vt:lpstr>
      <vt:lpstr>NIDA Goals</vt:lpstr>
      <vt:lpstr>Native Workgroup Goals</vt:lpstr>
      <vt:lpstr>Native Mentorship Goals</vt:lpstr>
      <vt:lpstr>NIDA Native Mentorship</vt:lpstr>
      <vt:lpstr>The 5 Elements of Mentoring Program</vt:lpstr>
      <vt:lpstr>Native Mentoring Logic Model</vt:lpstr>
      <vt:lpstr>Mentor Responsibilities:  Competing ISSUES</vt:lpstr>
      <vt:lpstr>Mentee Self-assessment</vt:lpstr>
      <vt:lpstr>Types of Mentorship Contact </vt:lpstr>
      <vt:lpstr>Mentorship Activities</vt:lpstr>
      <vt:lpstr>Mentorship: Areas for Discussion </vt:lpstr>
      <vt:lpstr>Slide 47</vt:lpstr>
      <vt:lpstr>Mentees </vt:lpstr>
      <vt:lpstr>Future Plans</vt:lpstr>
      <vt:lpstr>Attend 40th Annual Conference of The Association of American Indian Physicians (AAIP)</vt:lpstr>
      <vt:lpstr>Agenda for Mentorship Group</vt:lpstr>
      <vt:lpstr>Slide 52</vt:lpstr>
    </vt:vector>
  </TitlesOfParts>
  <Company>Oregon Health &amp; Science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walkerrd</cp:lastModifiedBy>
  <cp:revision>424</cp:revision>
  <cp:lastPrinted>2004-09-12T21:54:08Z</cp:lastPrinted>
  <dcterms:created xsi:type="dcterms:W3CDTF">2004-04-28T23:01:55Z</dcterms:created>
  <dcterms:modified xsi:type="dcterms:W3CDTF">2011-04-15T19:13:16Z</dcterms:modified>
</cp:coreProperties>
</file>