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8" r:id="rId2"/>
    <p:sldMasterId id="2147483849" r:id="rId3"/>
    <p:sldMasterId id="2147483890" r:id="rId4"/>
    <p:sldMasterId id="2147484244" r:id="rId5"/>
    <p:sldMasterId id="2147485300" r:id="rId6"/>
    <p:sldMasterId id="2147486295" r:id="rId7"/>
  </p:sldMasterIdLst>
  <p:notesMasterIdLst>
    <p:notesMasterId r:id="rId48"/>
  </p:notesMasterIdLst>
  <p:handoutMasterIdLst>
    <p:handoutMasterId r:id="rId49"/>
  </p:handoutMasterIdLst>
  <p:sldIdLst>
    <p:sldId id="692" r:id="rId8"/>
    <p:sldId id="679" r:id="rId9"/>
    <p:sldId id="713" r:id="rId10"/>
    <p:sldId id="710" r:id="rId11"/>
    <p:sldId id="562" r:id="rId12"/>
    <p:sldId id="660" r:id="rId13"/>
    <p:sldId id="674" r:id="rId14"/>
    <p:sldId id="593" r:id="rId15"/>
    <p:sldId id="502" r:id="rId16"/>
    <p:sldId id="503" r:id="rId17"/>
    <p:sldId id="656" r:id="rId18"/>
    <p:sldId id="678" r:id="rId19"/>
    <p:sldId id="508" r:id="rId20"/>
    <p:sldId id="513" r:id="rId21"/>
    <p:sldId id="654" r:id="rId22"/>
    <p:sldId id="714" r:id="rId23"/>
    <p:sldId id="563" r:id="rId24"/>
    <p:sldId id="572" r:id="rId25"/>
    <p:sldId id="516" r:id="rId26"/>
    <p:sldId id="347" r:id="rId27"/>
    <p:sldId id="711" r:id="rId28"/>
    <p:sldId id="712" r:id="rId29"/>
    <p:sldId id="621" r:id="rId30"/>
    <p:sldId id="622" r:id="rId31"/>
    <p:sldId id="529" r:id="rId32"/>
    <p:sldId id="536" r:id="rId33"/>
    <p:sldId id="543" r:id="rId34"/>
    <p:sldId id="632" r:id="rId35"/>
    <p:sldId id="547" r:id="rId36"/>
    <p:sldId id="693" r:id="rId37"/>
    <p:sldId id="694" r:id="rId38"/>
    <p:sldId id="700" r:id="rId39"/>
    <p:sldId id="709" r:id="rId40"/>
    <p:sldId id="685" r:id="rId41"/>
    <p:sldId id="667" r:id="rId42"/>
    <p:sldId id="592" r:id="rId43"/>
    <p:sldId id="614" r:id="rId44"/>
    <p:sldId id="703" r:id="rId45"/>
    <p:sldId id="666" r:id="rId46"/>
    <p:sldId id="640" r:id="rId4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5050"/>
    <a:srgbClr val="66CCFF"/>
    <a:srgbClr val="85D6FF"/>
    <a:srgbClr val="FFCC99"/>
    <a:srgbClr val="CCECFF"/>
    <a:srgbClr val="4D4D4D"/>
    <a:srgbClr val="FF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45" autoAdjust="0"/>
    <p:restoredTop sz="89587" autoAdjust="0"/>
  </p:normalViewPr>
  <p:slideViewPr>
    <p:cSldViewPr>
      <p:cViewPr>
        <p:scale>
          <a:sx n="82" d="100"/>
          <a:sy n="82" d="100"/>
        </p:scale>
        <p:origin x="-678" y="-7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5" d="100"/>
          <a:sy n="95" d="100"/>
        </p:scale>
        <p:origin x="-1938" y="-114"/>
      </p:cViewPr>
      <p:guideLst>
        <p:guide orient="horz" pos="2929"/>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FB4339-7E8A-476A-BCF7-9D58F762958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9421A6E4-4184-4065-A58D-E66E0AB6B52E}">
      <dgm:prSet phldrT="[Text]" custT="1"/>
      <dgm:spPr/>
      <dgm:t>
        <a:bodyPr/>
        <a:lstStyle/>
        <a:p>
          <a:r>
            <a:rPr lang="en-US" sz="2000" dirty="0" smtClean="0">
              <a:solidFill>
                <a:schemeClr val="tx1"/>
              </a:solidFill>
            </a:rPr>
            <a:t>1. Causes</a:t>
          </a:r>
          <a:r>
            <a:rPr lang="en-US" sz="1500" dirty="0" smtClean="0">
              <a:solidFill>
                <a:schemeClr val="tx1"/>
              </a:solidFill>
            </a:rPr>
            <a:t> </a:t>
          </a:r>
        </a:p>
        <a:p>
          <a:endParaRPr lang="en-US" sz="1500" dirty="0" smtClean="0">
            <a:solidFill>
              <a:schemeClr val="tx1"/>
            </a:solidFill>
          </a:endParaRPr>
        </a:p>
        <a:p>
          <a:r>
            <a:rPr lang="en-US" sz="2400" dirty="0" smtClean="0">
              <a:solidFill>
                <a:schemeClr val="tx1"/>
              </a:solidFill>
            </a:rPr>
            <a:t>Goals</a:t>
          </a:r>
          <a:endParaRPr lang="en-US" sz="1500" dirty="0">
            <a:solidFill>
              <a:schemeClr val="tx1"/>
            </a:solidFill>
          </a:endParaRPr>
        </a:p>
      </dgm:t>
    </dgm:pt>
    <dgm:pt modelId="{4427520B-8946-4E24-BB13-897C36E0F850}" type="parTrans" cxnId="{5AB18B11-A146-4713-BC69-6829D5CD0993}">
      <dgm:prSet/>
      <dgm:spPr/>
      <dgm:t>
        <a:bodyPr/>
        <a:lstStyle/>
        <a:p>
          <a:endParaRPr lang="en-US"/>
        </a:p>
      </dgm:t>
    </dgm:pt>
    <dgm:pt modelId="{EAD462ED-B1B2-4967-BE27-6F94583DEDE6}" type="sibTrans" cxnId="{5AB18B11-A146-4713-BC69-6829D5CD0993}">
      <dgm:prSet/>
      <dgm:spPr/>
      <dgm:t>
        <a:bodyPr/>
        <a:lstStyle/>
        <a:p>
          <a:endParaRPr lang="en-US" dirty="0"/>
        </a:p>
      </dgm:t>
    </dgm:pt>
    <dgm:pt modelId="{EE6EDD6B-9F74-4227-8E35-CBAFE9CA4A08}">
      <dgm:prSet phldrT="[Text]" custT="1"/>
      <dgm:spPr/>
      <dgm:t>
        <a:bodyPr/>
        <a:lstStyle/>
        <a:p>
          <a:r>
            <a:rPr lang="en-US" sz="2000" dirty="0" smtClean="0">
              <a:solidFill>
                <a:schemeClr val="tx1"/>
              </a:solidFill>
            </a:rPr>
            <a:t>2. </a:t>
          </a:r>
        </a:p>
        <a:p>
          <a:r>
            <a:rPr lang="en-US" sz="2800" dirty="0" smtClean="0">
              <a:solidFill>
                <a:schemeClr val="tx1"/>
              </a:solidFill>
            </a:rPr>
            <a:t>Target Population</a:t>
          </a:r>
          <a:endParaRPr lang="en-US" sz="2800" dirty="0">
            <a:solidFill>
              <a:schemeClr val="tx1"/>
            </a:solidFill>
          </a:endParaRPr>
        </a:p>
      </dgm:t>
    </dgm:pt>
    <dgm:pt modelId="{E934AA52-EEE5-4AA6-A722-08A4BC6E23BE}" type="parTrans" cxnId="{E2408282-D46E-4109-8420-6368F7C9E96B}">
      <dgm:prSet/>
      <dgm:spPr/>
      <dgm:t>
        <a:bodyPr/>
        <a:lstStyle/>
        <a:p>
          <a:endParaRPr lang="en-US"/>
        </a:p>
      </dgm:t>
    </dgm:pt>
    <dgm:pt modelId="{68964517-8704-4934-AEDF-9A6B5BF7827F}" type="sibTrans" cxnId="{E2408282-D46E-4109-8420-6368F7C9E96B}">
      <dgm:prSet/>
      <dgm:spPr/>
      <dgm:t>
        <a:bodyPr/>
        <a:lstStyle/>
        <a:p>
          <a:endParaRPr lang="en-US" dirty="0"/>
        </a:p>
      </dgm:t>
    </dgm:pt>
    <dgm:pt modelId="{3A056898-7117-4BE8-90A6-A19BD7F3C4A3}">
      <dgm:prSet phldrT="[Text]" custT="1"/>
      <dgm:spPr/>
      <dgm:t>
        <a:bodyPr/>
        <a:lstStyle/>
        <a:p>
          <a:r>
            <a:rPr lang="en-US" sz="2800" dirty="0" smtClean="0">
              <a:solidFill>
                <a:schemeClr val="tx1"/>
              </a:solidFill>
            </a:rPr>
            <a:t>Intervention</a:t>
          </a:r>
          <a:r>
            <a:rPr lang="en-US" sz="1500" dirty="0" smtClean="0">
              <a:solidFill>
                <a:schemeClr val="tx1"/>
              </a:solidFill>
            </a:rPr>
            <a:t> </a:t>
          </a:r>
          <a:endParaRPr lang="en-US" sz="1500" dirty="0">
            <a:solidFill>
              <a:schemeClr val="tx1"/>
            </a:solidFill>
          </a:endParaRPr>
        </a:p>
      </dgm:t>
    </dgm:pt>
    <dgm:pt modelId="{9739404A-28D5-4DA0-A57C-7D21121D0A03}" type="parTrans" cxnId="{B85E5A84-0761-4C15-9B4E-F47583B6F356}">
      <dgm:prSet/>
      <dgm:spPr/>
      <dgm:t>
        <a:bodyPr/>
        <a:lstStyle/>
        <a:p>
          <a:endParaRPr lang="en-US"/>
        </a:p>
      </dgm:t>
    </dgm:pt>
    <dgm:pt modelId="{4B4F0F15-FC7B-4401-A009-453CC9BA9788}" type="sibTrans" cxnId="{B85E5A84-0761-4C15-9B4E-F47583B6F356}">
      <dgm:prSet/>
      <dgm:spPr/>
      <dgm:t>
        <a:bodyPr/>
        <a:lstStyle/>
        <a:p>
          <a:endParaRPr lang="en-US" dirty="0"/>
        </a:p>
      </dgm:t>
    </dgm:pt>
    <dgm:pt modelId="{A1737D13-A85F-4A46-A96B-15CE7C8B6797}">
      <dgm:prSet phldrT="[Text]" custT="1"/>
      <dgm:spPr/>
      <dgm:t>
        <a:bodyPr/>
        <a:lstStyle/>
        <a:p>
          <a:r>
            <a:rPr lang="en-US" sz="2800" dirty="0" smtClean="0">
              <a:solidFill>
                <a:schemeClr val="tx1"/>
              </a:solidFill>
            </a:rPr>
            <a:t>Outcomes</a:t>
          </a:r>
          <a:endParaRPr lang="en-US" sz="1500" dirty="0">
            <a:solidFill>
              <a:schemeClr val="tx1"/>
            </a:solidFill>
          </a:endParaRPr>
        </a:p>
      </dgm:t>
    </dgm:pt>
    <dgm:pt modelId="{8A4E63B3-3933-4C01-A968-325DB1691D39}" type="parTrans" cxnId="{ECA41472-3C10-46A3-A298-7CEC77AB6F77}">
      <dgm:prSet/>
      <dgm:spPr/>
      <dgm:t>
        <a:bodyPr/>
        <a:lstStyle/>
        <a:p>
          <a:endParaRPr lang="en-US"/>
        </a:p>
      </dgm:t>
    </dgm:pt>
    <dgm:pt modelId="{76AC8B76-AA16-409E-9914-6C3918307E86}" type="sibTrans" cxnId="{ECA41472-3C10-46A3-A298-7CEC77AB6F77}">
      <dgm:prSet/>
      <dgm:spPr/>
      <dgm:t>
        <a:bodyPr/>
        <a:lstStyle/>
        <a:p>
          <a:endParaRPr lang="en-US" dirty="0"/>
        </a:p>
      </dgm:t>
    </dgm:pt>
    <dgm:pt modelId="{EEE6A621-5401-41BE-ABA3-8B0189EBE35D}" type="pres">
      <dgm:prSet presAssocID="{7BFB4339-7E8A-476A-BCF7-9D58F7629586}" presName="cycle" presStyleCnt="0">
        <dgm:presLayoutVars>
          <dgm:dir/>
          <dgm:resizeHandles val="exact"/>
        </dgm:presLayoutVars>
      </dgm:prSet>
      <dgm:spPr/>
      <dgm:t>
        <a:bodyPr/>
        <a:lstStyle/>
        <a:p>
          <a:endParaRPr lang="en-US"/>
        </a:p>
      </dgm:t>
    </dgm:pt>
    <dgm:pt modelId="{844690FD-76B6-4AA4-86A8-F6B49CB2956A}" type="pres">
      <dgm:prSet presAssocID="{9421A6E4-4184-4065-A58D-E66E0AB6B52E}" presName="node" presStyleLbl="node1" presStyleIdx="0" presStyleCnt="4" custScaleX="162921" custRadScaleRad="100043" custRadScaleInc="54">
        <dgm:presLayoutVars>
          <dgm:bulletEnabled val="1"/>
        </dgm:presLayoutVars>
      </dgm:prSet>
      <dgm:spPr/>
      <dgm:t>
        <a:bodyPr/>
        <a:lstStyle/>
        <a:p>
          <a:endParaRPr lang="en-US"/>
        </a:p>
      </dgm:t>
    </dgm:pt>
    <dgm:pt modelId="{FAB355E8-5117-4E65-8D8B-D0DF322CAA4E}" type="pres">
      <dgm:prSet presAssocID="{EAD462ED-B1B2-4967-BE27-6F94583DEDE6}" presName="sibTrans" presStyleLbl="sibTrans2D1" presStyleIdx="0" presStyleCnt="4"/>
      <dgm:spPr/>
      <dgm:t>
        <a:bodyPr/>
        <a:lstStyle/>
        <a:p>
          <a:endParaRPr lang="en-US"/>
        </a:p>
      </dgm:t>
    </dgm:pt>
    <dgm:pt modelId="{4C71ADF7-E529-434C-8A68-2F7CB4BB7E82}" type="pres">
      <dgm:prSet presAssocID="{EAD462ED-B1B2-4967-BE27-6F94583DEDE6}" presName="connectorText" presStyleLbl="sibTrans2D1" presStyleIdx="0" presStyleCnt="4"/>
      <dgm:spPr/>
      <dgm:t>
        <a:bodyPr/>
        <a:lstStyle/>
        <a:p>
          <a:endParaRPr lang="en-US"/>
        </a:p>
      </dgm:t>
    </dgm:pt>
    <dgm:pt modelId="{91C9D9F0-9385-4A46-BFC9-8D04D4D4564A}" type="pres">
      <dgm:prSet presAssocID="{EE6EDD6B-9F74-4227-8E35-CBAFE9CA4A08}" presName="node" presStyleLbl="node1" presStyleIdx="1" presStyleCnt="4" custScaleX="175234">
        <dgm:presLayoutVars>
          <dgm:bulletEnabled val="1"/>
        </dgm:presLayoutVars>
      </dgm:prSet>
      <dgm:spPr/>
      <dgm:t>
        <a:bodyPr/>
        <a:lstStyle/>
        <a:p>
          <a:endParaRPr lang="en-US"/>
        </a:p>
      </dgm:t>
    </dgm:pt>
    <dgm:pt modelId="{F8F4C886-DA91-486A-AFBE-259F66CF424A}" type="pres">
      <dgm:prSet presAssocID="{68964517-8704-4934-AEDF-9A6B5BF7827F}" presName="sibTrans" presStyleLbl="sibTrans2D1" presStyleIdx="1" presStyleCnt="4"/>
      <dgm:spPr/>
      <dgm:t>
        <a:bodyPr/>
        <a:lstStyle/>
        <a:p>
          <a:endParaRPr lang="en-US"/>
        </a:p>
      </dgm:t>
    </dgm:pt>
    <dgm:pt modelId="{70076637-5193-47D2-BC79-C6429C1D62DA}" type="pres">
      <dgm:prSet presAssocID="{68964517-8704-4934-AEDF-9A6B5BF7827F}" presName="connectorText" presStyleLbl="sibTrans2D1" presStyleIdx="1" presStyleCnt="4"/>
      <dgm:spPr/>
      <dgm:t>
        <a:bodyPr/>
        <a:lstStyle/>
        <a:p>
          <a:endParaRPr lang="en-US"/>
        </a:p>
      </dgm:t>
    </dgm:pt>
    <dgm:pt modelId="{8CAEE0FB-2599-494D-BEB5-7D08CC2EF766}" type="pres">
      <dgm:prSet presAssocID="{3A056898-7117-4BE8-90A6-A19BD7F3C4A3}" presName="node" presStyleLbl="node1" presStyleIdx="2" presStyleCnt="4" custScaleX="198168" custScaleY="101946">
        <dgm:presLayoutVars>
          <dgm:bulletEnabled val="1"/>
        </dgm:presLayoutVars>
      </dgm:prSet>
      <dgm:spPr/>
      <dgm:t>
        <a:bodyPr/>
        <a:lstStyle/>
        <a:p>
          <a:endParaRPr lang="en-US"/>
        </a:p>
      </dgm:t>
    </dgm:pt>
    <dgm:pt modelId="{455B4BA3-1EEF-4AE9-A794-FB1AAF9C1F7E}" type="pres">
      <dgm:prSet presAssocID="{4B4F0F15-FC7B-4401-A009-453CC9BA9788}" presName="sibTrans" presStyleLbl="sibTrans2D1" presStyleIdx="2" presStyleCnt="4"/>
      <dgm:spPr/>
      <dgm:t>
        <a:bodyPr/>
        <a:lstStyle/>
        <a:p>
          <a:endParaRPr lang="en-US"/>
        </a:p>
      </dgm:t>
    </dgm:pt>
    <dgm:pt modelId="{1AC6421E-A675-4AD9-9939-271620D371EB}" type="pres">
      <dgm:prSet presAssocID="{4B4F0F15-FC7B-4401-A009-453CC9BA9788}" presName="connectorText" presStyleLbl="sibTrans2D1" presStyleIdx="2" presStyleCnt="4"/>
      <dgm:spPr/>
      <dgm:t>
        <a:bodyPr/>
        <a:lstStyle/>
        <a:p>
          <a:endParaRPr lang="en-US"/>
        </a:p>
      </dgm:t>
    </dgm:pt>
    <dgm:pt modelId="{60BDF114-B558-46FD-9283-93E9FC070707}" type="pres">
      <dgm:prSet presAssocID="{A1737D13-A85F-4A46-A96B-15CE7C8B6797}" presName="node" presStyleLbl="node1" presStyleIdx="3" presStyleCnt="4" custScaleX="175927">
        <dgm:presLayoutVars>
          <dgm:bulletEnabled val="1"/>
        </dgm:presLayoutVars>
      </dgm:prSet>
      <dgm:spPr/>
      <dgm:t>
        <a:bodyPr/>
        <a:lstStyle/>
        <a:p>
          <a:endParaRPr lang="en-US"/>
        </a:p>
      </dgm:t>
    </dgm:pt>
    <dgm:pt modelId="{5AE0A9BA-02BD-488A-97F7-BB0E20649195}" type="pres">
      <dgm:prSet presAssocID="{76AC8B76-AA16-409E-9914-6C3918307E86}" presName="sibTrans" presStyleLbl="sibTrans2D1" presStyleIdx="3" presStyleCnt="4"/>
      <dgm:spPr/>
      <dgm:t>
        <a:bodyPr/>
        <a:lstStyle/>
        <a:p>
          <a:endParaRPr lang="en-US"/>
        </a:p>
      </dgm:t>
    </dgm:pt>
    <dgm:pt modelId="{F11FC438-7DE5-4A14-9895-8551D4086D7C}" type="pres">
      <dgm:prSet presAssocID="{76AC8B76-AA16-409E-9914-6C3918307E86}" presName="connectorText" presStyleLbl="sibTrans2D1" presStyleIdx="3" presStyleCnt="4"/>
      <dgm:spPr/>
      <dgm:t>
        <a:bodyPr/>
        <a:lstStyle/>
        <a:p>
          <a:endParaRPr lang="en-US"/>
        </a:p>
      </dgm:t>
    </dgm:pt>
  </dgm:ptLst>
  <dgm:cxnLst>
    <dgm:cxn modelId="{BE3D749E-0E88-4664-A30D-1792141CA69C}" type="presOf" srcId="{EAD462ED-B1B2-4967-BE27-6F94583DEDE6}" destId="{4C71ADF7-E529-434C-8A68-2F7CB4BB7E82}" srcOrd="1" destOrd="0" presId="urn:microsoft.com/office/officeart/2005/8/layout/cycle2"/>
    <dgm:cxn modelId="{9848723A-7FE0-4BB5-86DF-2BEE98F03917}" type="presOf" srcId="{3A056898-7117-4BE8-90A6-A19BD7F3C4A3}" destId="{8CAEE0FB-2599-494D-BEB5-7D08CC2EF766}" srcOrd="0" destOrd="0" presId="urn:microsoft.com/office/officeart/2005/8/layout/cycle2"/>
    <dgm:cxn modelId="{5AB18B11-A146-4713-BC69-6829D5CD0993}" srcId="{7BFB4339-7E8A-476A-BCF7-9D58F7629586}" destId="{9421A6E4-4184-4065-A58D-E66E0AB6B52E}" srcOrd="0" destOrd="0" parTransId="{4427520B-8946-4E24-BB13-897C36E0F850}" sibTransId="{EAD462ED-B1B2-4967-BE27-6F94583DEDE6}"/>
    <dgm:cxn modelId="{E2408282-D46E-4109-8420-6368F7C9E96B}" srcId="{7BFB4339-7E8A-476A-BCF7-9D58F7629586}" destId="{EE6EDD6B-9F74-4227-8E35-CBAFE9CA4A08}" srcOrd="1" destOrd="0" parTransId="{E934AA52-EEE5-4AA6-A722-08A4BC6E23BE}" sibTransId="{68964517-8704-4934-AEDF-9A6B5BF7827F}"/>
    <dgm:cxn modelId="{B85E5A84-0761-4C15-9B4E-F47583B6F356}" srcId="{7BFB4339-7E8A-476A-BCF7-9D58F7629586}" destId="{3A056898-7117-4BE8-90A6-A19BD7F3C4A3}" srcOrd="2" destOrd="0" parTransId="{9739404A-28D5-4DA0-A57C-7D21121D0A03}" sibTransId="{4B4F0F15-FC7B-4401-A009-453CC9BA9788}"/>
    <dgm:cxn modelId="{9CEE7BCA-0C81-4965-A04C-18658E810625}" type="presOf" srcId="{9421A6E4-4184-4065-A58D-E66E0AB6B52E}" destId="{844690FD-76B6-4AA4-86A8-F6B49CB2956A}" srcOrd="0" destOrd="0" presId="urn:microsoft.com/office/officeart/2005/8/layout/cycle2"/>
    <dgm:cxn modelId="{5CDAA6B2-25A2-49B9-B653-7360572E8568}" type="presOf" srcId="{68964517-8704-4934-AEDF-9A6B5BF7827F}" destId="{F8F4C886-DA91-486A-AFBE-259F66CF424A}" srcOrd="0" destOrd="0" presId="urn:microsoft.com/office/officeart/2005/8/layout/cycle2"/>
    <dgm:cxn modelId="{983991ED-5530-4766-98CC-215D65F68736}" type="presOf" srcId="{4B4F0F15-FC7B-4401-A009-453CC9BA9788}" destId="{1AC6421E-A675-4AD9-9939-271620D371EB}" srcOrd="1" destOrd="0" presId="urn:microsoft.com/office/officeart/2005/8/layout/cycle2"/>
    <dgm:cxn modelId="{477D1976-D195-4651-9499-1E61E953A226}" type="presOf" srcId="{76AC8B76-AA16-409E-9914-6C3918307E86}" destId="{F11FC438-7DE5-4A14-9895-8551D4086D7C}" srcOrd="1" destOrd="0" presId="urn:microsoft.com/office/officeart/2005/8/layout/cycle2"/>
    <dgm:cxn modelId="{B1E8A325-005D-4B7C-9179-946C85AAF109}" type="presOf" srcId="{76AC8B76-AA16-409E-9914-6C3918307E86}" destId="{5AE0A9BA-02BD-488A-97F7-BB0E20649195}" srcOrd="0" destOrd="0" presId="urn:microsoft.com/office/officeart/2005/8/layout/cycle2"/>
    <dgm:cxn modelId="{D16B9B0E-8827-4420-9C74-BB4CF88EA5F7}" type="presOf" srcId="{EE6EDD6B-9F74-4227-8E35-CBAFE9CA4A08}" destId="{91C9D9F0-9385-4A46-BFC9-8D04D4D4564A}" srcOrd="0" destOrd="0" presId="urn:microsoft.com/office/officeart/2005/8/layout/cycle2"/>
    <dgm:cxn modelId="{0F1AAB48-7E7D-4D41-9007-5D5EC63ED70B}" type="presOf" srcId="{4B4F0F15-FC7B-4401-A009-453CC9BA9788}" destId="{455B4BA3-1EEF-4AE9-A794-FB1AAF9C1F7E}" srcOrd="0" destOrd="0" presId="urn:microsoft.com/office/officeart/2005/8/layout/cycle2"/>
    <dgm:cxn modelId="{ECA41472-3C10-46A3-A298-7CEC77AB6F77}" srcId="{7BFB4339-7E8A-476A-BCF7-9D58F7629586}" destId="{A1737D13-A85F-4A46-A96B-15CE7C8B6797}" srcOrd="3" destOrd="0" parTransId="{8A4E63B3-3933-4C01-A968-325DB1691D39}" sibTransId="{76AC8B76-AA16-409E-9914-6C3918307E86}"/>
    <dgm:cxn modelId="{8D8A5FCF-3488-46BC-BE39-3F6D403E5AA5}" type="presOf" srcId="{A1737D13-A85F-4A46-A96B-15CE7C8B6797}" destId="{60BDF114-B558-46FD-9283-93E9FC070707}" srcOrd="0" destOrd="0" presId="urn:microsoft.com/office/officeart/2005/8/layout/cycle2"/>
    <dgm:cxn modelId="{CE282B3B-BEEC-41F4-88EC-F55125ECB8C7}" type="presOf" srcId="{7BFB4339-7E8A-476A-BCF7-9D58F7629586}" destId="{EEE6A621-5401-41BE-ABA3-8B0189EBE35D}" srcOrd="0" destOrd="0" presId="urn:microsoft.com/office/officeart/2005/8/layout/cycle2"/>
    <dgm:cxn modelId="{4ED1B32B-AAE7-4600-AA00-AAC0409F6D47}" type="presOf" srcId="{EAD462ED-B1B2-4967-BE27-6F94583DEDE6}" destId="{FAB355E8-5117-4E65-8D8B-D0DF322CAA4E}" srcOrd="0" destOrd="0" presId="urn:microsoft.com/office/officeart/2005/8/layout/cycle2"/>
    <dgm:cxn modelId="{5B69ECEC-A228-4DED-862A-2D257E065D64}" type="presOf" srcId="{68964517-8704-4934-AEDF-9A6B5BF7827F}" destId="{70076637-5193-47D2-BC79-C6429C1D62DA}" srcOrd="1" destOrd="0" presId="urn:microsoft.com/office/officeart/2005/8/layout/cycle2"/>
    <dgm:cxn modelId="{444D667C-03AD-4E27-8D44-F60C7483A483}" type="presParOf" srcId="{EEE6A621-5401-41BE-ABA3-8B0189EBE35D}" destId="{844690FD-76B6-4AA4-86A8-F6B49CB2956A}" srcOrd="0" destOrd="0" presId="urn:microsoft.com/office/officeart/2005/8/layout/cycle2"/>
    <dgm:cxn modelId="{3A2CB94F-8F0F-4A65-A271-037C71BD0CC7}" type="presParOf" srcId="{EEE6A621-5401-41BE-ABA3-8B0189EBE35D}" destId="{FAB355E8-5117-4E65-8D8B-D0DF322CAA4E}" srcOrd="1" destOrd="0" presId="urn:microsoft.com/office/officeart/2005/8/layout/cycle2"/>
    <dgm:cxn modelId="{4055F605-B218-4949-921B-6BE6313E6E18}" type="presParOf" srcId="{FAB355E8-5117-4E65-8D8B-D0DF322CAA4E}" destId="{4C71ADF7-E529-434C-8A68-2F7CB4BB7E82}" srcOrd="0" destOrd="0" presId="urn:microsoft.com/office/officeart/2005/8/layout/cycle2"/>
    <dgm:cxn modelId="{597E637D-9BF4-4669-A607-9DFC156EDBFD}" type="presParOf" srcId="{EEE6A621-5401-41BE-ABA3-8B0189EBE35D}" destId="{91C9D9F0-9385-4A46-BFC9-8D04D4D4564A}" srcOrd="2" destOrd="0" presId="urn:microsoft.com/office/officeart/2005/8/layout/cycle2"/>
    <dgm:cxn modelId="{D2319950-68D2-4E3F-AF51-55DCC073F90A}" type="presParOf" srcId="{EEE6A621-5401-41BE-ABA3-8B0189EBE35D}" destId="{F8F4C886-DA91-486A-AFBE-259F66CF424A}" srcOrd="3" destOrd="0" presId="urn:microsoft.com/office/officeart/2005/8/layout/cycle2"/>
    <dgm:cxn modelId="{933562AF-3B8C-416F-9405-7C12312D5FD0}" type="presParOf" srcId="{F8F4C886-DA91-486A-AFBE-259F66CF424A}" destId="{70076637-5193-47D2-BC79-C6429C1D62DA}" srcOrd="0" destOrd="0" presId="urn:microsoft.com/office/officeart/2005/8/layout/cycle2"/>
    <dgm:cxn modelId="{6C39B6DA-C549-4DBA-A322-ADE206995E48}" type="presParOf" srcId="{EEE6A621-5401-41BE-ABA3-8B0189EBE35D}" destId="{8CAEE0FB-2599-494D-BEB5-7D08CC2EF766}" srcOrd="4" destOrd="0" presId="urn:microsoft.com/office/officeart/2005/8/layout/cycle2"/>
    <dgm:cxn modelId="{221B67D6-3455-48E0-9986-6F232FDD66BC}" type="presParOf" srcId="{EEE6A621-5401-41BE-ABA3-8B0189EBE35D}" destId="{455B4BA3-1EEF-4AE9-A794-FB1AAF9C1F7E}" srcOrd="5" destOrd="0" presId="urn:microsoft.com/office/officeart/2005/8/layout/cycle2"/>
    <dgm:cxn modelId="{3D3C178F-3FE3-4CBD-9691-ECA12774F4A3}" type="presParOf" srcId="{455B4BA3-1EEF-4AE9-A794-FB1AAF9C1F7E}" destId="{1AC6421E-A675-4AD9-9939-271620D371EB}" srcOrd="0" destOrd="0" presId="urn:microsoft.com/office/officeart/2005/8/layout/cycle2"/>
    <dgm:cxn modelId="{D5406826-A1E4-46D3-BBA1-33B81273DD4D}" type="presParOf" srcId="{EEE6A621-5401-41BE-ABA3-8B0189EBE35D}" destId="{60BDF114-B558-46FD-9283-93E9FC070707}" srcOrd="6" destOrd="0" presId="urn:microsoft.com/office/officeart/2005/8/layout/cycle2"/>
    <dgm:cxn modelId="{05CFD423-9673-4266-8F41-DD8B3FBC83EA}" type="presParOf" srcId="{EEE6A621-5401-41BE-ABA3-8B0189EBE35D}" destId="{5AE0A9BA-02BD-488A-97F7-BB0E20649195}" srcOrd="7" destOrd="0" presId="urn:microsoft.com/office/officeart/2005/8/layout/cycle2"/>
    <dgm:cxn modelId="{9622516B-1267-41A4-8A06-89E41A6B4E3A}" type="presParOf" srcId="{5AE0A9BA-02BD-488A-97F7-BB0E20649195}" destId="{F11FC438-7DE5-4A14-9895-8551D4086D7C}"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4690FD-76B6-4AA4-86A8-F6B49CB2956A}">
      <dsp:nvSpPr>
        <dsp:cNvPr id="0" name=""/>
        <dsp:cNvSpPr/>
      </dsp:nvSpPr>
      <dsp:spPr>
        <a:xfrm>
          <a:off x="1832617" y="-6393"/>
          <a:ext cx="2360891" cy="14491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1. Causes</a:t>
          </a:r>
          <a:r>
            <a:rPr lang="en-US" sz="1500" kern="1200" dirty="0" smtClean="0">
              <a:solidFill>
                <a:schemeClr val="tx1"/>
              </a:solidFill>
            </a:rPr>
            <a:t> </a:t>
          </a:r>
        </a:p>
        <a:p>
          <a:pPr lvl="0" algn="ctr" defTabSz="889000">
            <a:lnSpc>
              <a:spcPct val="90000"/>
            </a:lnSpc>
            <a:spcBef>
              <a:spcPct val="0"/>
            </a:spcBef>
            <a:spcAft>
              <a:spcPct val="35000"/>
            </a:spcAft>
          </a:pPr>
          <a:endParaRPr lang="en-US" sz="1500" kern="1200" dirty="0" smtClean="0">
            <a:solidFill>
              <a:schemeClr val="tx1"/>
            </a:solidFill>
          </a:endParaRPr>
        </a:p>
        <a:p>
          <a:pPr lvl="0" algn="ctr" defTabSz="889000">
            <a:lnSpc>
              <a:spcPct val="90000"/>
            </a:lnSpc>
            <a:spcBef>
              <a:spcPct val="0"/>
            </a:spcBef>
            <a:spcAft>
              <a:spcPct val="35000"/>
            </a:spcAft>
          </a:pPr>
          <a:r>
            <a:rPr lang="en-US" sz="2400" kern="1200" dirty="0" smtClean="0">
              <a:solidFill>
                <a:schemeClr val="tx1"/>
              </a:solidFill>
            </a:rPr>
            <a:t>Goals</a:t>
          </a:r>
          <a:endParaRPr lang="en-US" sz="1500" kern="1200" dirty="0">
            <a:solidFill>
              <a:schemeClr val="tx1"/>
            </a:solidFill>
          </a:endParaRPr>
        </a:p>
      </dsp:txBody>
      <dsp:txXfrm>
        <a:off x="1832617" y="-6393"/>
        <a:ext cx="2360891" cy="1449102"/>
      </dsp:txXfrm>
    </dsp:sp>
    <dsp:sp modelId="{FAB355E8-5117-4E65-8D8B-D0DF322CAA4E}">
      <dsp:nvSpPr>
        <dsp:cNvPr id="0" name=""/>
        <dsp:cNvSpPr/>
      </dsp:nvSpPr>
      <dsp:spPr>
        <a:xfrm rot="2700729">
          <a:off x="3662403" y="1232256"/>
          <a:ext cx="217944" cy="489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p>
      </dsp:txBody>
      <dsp:txXfrm rot="2700729">
        <a:off x="3662403" y="1232256"/>
        <a:ext cx="217944" cy="489072"/>
      </dsp:txXfrm>
    </dsp:sp>
    <dsp:sp modelId="{91C9D9F0-9385-4A46-BFC9-8D04D4D4564A}">
      <dsp:nvSpPr>
        <dsp:cNvPr id="0" name=""/>
        <dsp:cNvSpPr/>
      </dsp:nvSpPr>
      <dsp:spPr>
        <a:xfrm>
          <a:off x="3280524" y="1531380"/>
          <a:ext cx="2539319" cy="14491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2. </a:t>
          </a:r>
        </a:p>
        <a:p>
          <a:pPr lvl="0" algn="ctr" defTabSz="889000">
            <a:lnSpc>
              <a:spcPct val="90000"/>
            </a:lnSpc>
            <a:spcBef>
              <a:spcPct val="0"/>
            </a:spcBef>
            <a:spcAft>
              <a:spcPct val="35000"/>
            </a:spcAft>
          </a:pPr>
          <a:r>
            <a:rPr lang="en-US" sz="2800" kern="1200" dirty="0" smtClean="0">
              <a:solidFill>
                <a:schemeClr val="tx1"/>
              </a:solidFill>
            </a:rPr>
            <a:t>Target Population</a:t>
          </a:r>
          <a:endParaRPr lang="en-US" sz="2800" kern="1200" dirty="0">
            <a:solidFill>
              <a:schemeClr val="tx1"/>
            </a:solidFill>
          </a:endParaRPr>
        </a:p>
      </dsp:txBody>
      <dsp:txXfrm>
        <a:off x="3280524" y="1531380"/>
        <a:ext cx="2539319" cy="1449102"/>
      </dsp:txXfrm>
    </dsp:sp>
    <dsp:sp modelId="{F8F4C886-DA91-486A-AFBE-259F66CF424A}">
      <dsp:nvSpPr>
        <dsp:cNvPr id="0" name=""/>
        <dsp:cNvSpPr/>
      </dsp:nvSpPr>
      <dsp:spPr>
        <a:xfrm rot="8100000">
          <a:off x="3704531" y="2762738"/>
          <a:ext cx="188619" cy="489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p>
      </dsp:txBody>
      <dsp:txXfrm rot="8100000">
        <a:off x="3704531" y="2762738"/>
        <a:ext cx="188619" cy="489072"/>
      </dsp:txXfrm>
    </dsp:sp>
    <dsp:sp modelId="{8CAEE0FB-2599-494D-BEB5-7D08CC2EF766}">
      <dsp:nvSpPr>
        <dsp:cNvPr id="0" name=""/>
        <dsp:cNvSpPr/>
      </dsp:nvSpPr>
      <dsp:spPr>
        <a:xfrm>
          <a:off x="1576582" y="3055054"/>
          <a:ext cx="2871656" cy="14773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Intervention</a:t>
          </a:r>
          <a:r>
            <a:rPr lang="en-US" sz="1500" kern="1200" dirty="0" smtClean="0">
              <a:solidFill>
                <a:schemeClr val="tx1"/>
              </a:solidFill>
            </a:rPr>
            <a:t> </a:t>
          </a:r>
          <a:endParaRPr lang="en-US" sz="1500" kern="1200" dirty="0">
            <a:solidFill>
              <a:schemeClr val="tx1"/>
            </a:solidFill>
          </a:endParaRPr>
        </a:p>
      </dsp:txBody>
      <dsp:txXfrm>
        <a:off x="1576582" y="3055054"/>
        <a:ext cx="2871656" cy="1477301"/>
      </dsp:txXfrm>
    </dsp:sp>
    <dsp:sp modelId="{455B4BA3-1EEF-4AE9-A794-FB1AAF9C1F7E}">
      <dsp:nvSpPr>
        <dsp:cNvPr id="0" name=""/>
        <dsp:cNvSpPr/>
      </dsp:nvSpPr>
      <dsp:spPr>
        <a:xfrm rot="13500000">
          <a:off x="2139742" y="2770583"/>
          <a:ext cx="188163" cy="489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p>
      </dsp:txBody>
      <dsp:txXfrm rot="13500000">
        <a:off x="2139742" y="2770583"/>
        <a:ext cx="188163" cy="489072"/>
      </dsp:txXfrm>
    </dsp:sp>
    <dsp:sp modelId="{60BDF114-B558-46FD-9283-93E9FC070707}">
      <dsp:nvSpPr>
        <dsp:cNvPr id="0" name=""/>
        <dsp:cNvSpPr/>
      </dsp:nvSpPr>
      <dsp:spPr>
        <a:xfrm>
          <a:off x="199955" y="1531380"/>
          <a:ext cx="2549362" cy="14491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Outcomes</a:t>
          </a:r>
          <a:endParaRPr lang="en-US" sz="1500" kern="1200" dirty="0">
            <a:solidFill>
              <a:schemeClr val="tx1"/>
            </a:solidFill>
          </a:endParaRPr>
        </a:p>
      </dsp:txBody>
      <dsp:txXfrm>
        <a:off x="199955" y="1531380"/>
        <a:ext cx="2549362" cy="1449102"/>
      </dsp:txXfrm>
    </dsp:sp>
    <dsp:sp modelId="{5AE0A9BA-02BD-488A-97F7-BB0E20649195}">
      <dsp:nvSpPr>
        <dsp:cNvPr id="0" name=""/>
        <dsp:cNvSpPr/>
      </dsp:nvSpPr>
      <dsp:spPr>
        <a:xfrm rot="18900729">
          <a:off x="2136800" y="1240665"/>
          <a:ext cx="217786" cy="489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p>
      </dsp:txBody>
      <dsp:txXfrm rot="18900729">
        <a:off x="2136800" y="1240665"/>
        <a:ext cx="217786" cy="48907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defTabSz="933450">
              <a:defRPr sz="1200"/>
            </a:lvl1pPr>
          </a:lstStyle>
          <a:p>
            <a:pPr>
              <a:defRPr/>
            </a:pPr>
            <a:r>
              <a:rPr lang="en-US"/>
              <a:t>One Sky Center</a:t>
            </a:r>
          </a:p>
        </p:txBody>
      </p:sp>
      <p:sp>
        <p:nvSpPr>
          <p:cNvPr id="11267"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r" defTabSz="933450">
              <a:defRPr sz="1200"/>
            </a:lvl1pPr>
          </a:lstStyle>
          <a:p>
            <a:pPr>
              <a:defRPr/>
            </a:pPr>
            <a:fld id="{B3C30EBE-ADE9-4A4E-8402-1FB2DE0A17FD}" type="datetime1">
              <a:rPr lang="en-US"/>
              <a:pPr>
                <a:defRPr/>
              </a:pPr>
              <a:t>3/29/2011</a:t>
            </a:fld>
            <a:endParaRPr lang="en-US" dirty="0"/>
          </a:p>
        </p:txBody>
      </p:sp>
      <p:sp>
        <p:nvSpPr>
          <p:cNvPr id="11268"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defTabSz="933450">
              <a:defRPr sz="1200"/>
            </a:lvl1pPr>
          </a:lstStyle>
          <a:p>
            <a:pPr>
              <a:defRPr/>
            </a:pPr>
            <a:r>
              <a:rPr lang="en-US"/>
              <a:t>R. Dale Walker, MD</a:t>
            </a:r>
          </a:p>
        </p:txBody>
      </p:sp>
      <p:sp>
        <p:nvSpPr>
          <p:cNvPr id="11269"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r" defTabSz="933450">
              <a:defRPr sz="1200"/>
            </a:lvl1pPr>
          </a:lstStyle>
          <a:p>
            <a:pPr>
              <a:defRPr/>
            </a:pPr>
            <a:fld id="{C7DECFBE-0204-4B66-975B-52B4A2CCAB84}"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defTabSz="933450">
              <a:defRPr sz="1200"/>
            </a:lvl1pPr>
          </a:lstStyle>
          <a:p>
            <a:pPr>
              <a:defRPr/>
            </a:pPr>
            <a:r>
              <a:rPr lang="en-US"/>
              <a:t>One Sky Center</a:t>
            </a:r>
          </a:p>
        </p:txBody>
      </p:sp>
      <p:sp>
        <p:nvSpPr>
          <p:cNvPr id="9219"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r" defTabSz="933450">
              <a:defRPr sz="1200"/>
            </a:lvl1pPr>
          </a:lstStyle>
          <a:p>
            <a:pPr>
              <a:defRPr/>
            </a:pPr>
            <a:fld id="{4370CA95-E700-420D-8C92-2AEF2260AA6F}" type="datetime1">
              <a:rPr lang="en-US"/>
              <a:pPr>
                <a:defRPr/>
              </a:pPr>
              <a:t>3/29/2011</a:t>
            </a:fld>
            <a:endParaRPr lang="en-US" dirty="0"/>
          </a:p>
        </p:txBody>
      </p:sp>
      <p:sp>
        <p:nvSpPr>
          <p:cNvPr id="95236" name="Rectangle 4"/>
          <p:cNvSpPr>
            <a:spLocks noGrp="1" noRot="1" noChangeAspect="1" noChangeArrowheads="1" noTextEdit="1"/>
          </p:cNvSpPr>
          <p:nvPr>
            <p:ph type="sldImg" idx="2"/>
          </p:nvPr>
        </p:nvSpPr>
        <p:spPr bwMode="auto">
          <a:xfrm>
            <a:off x="1104900" y="695325"/>
            <a:ext cx="4648200" cy="3487738"/>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14400" y="4416425"/>
            <a:ext cx="5029200" cy="4184650"/>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defTabSz="933450">
              <a:defRPr sz="1200"/>
            </a:lvl1pPr>
          </a:lstStyle>
          <a:p>
            <a:pPr>
              <a:defRPr/>
            </a:pPr>
            <a:r>
              <a:rPr lang="en-US"/>
              <a:t>R. Dale Walker, MD</a:t>
            </a:r>
          </a:p>
        </p:txBody>
      </p:sp>
      <p:sp>
        <p:nvSpPr>
          <p:cNvPr id="9223"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r" defTabSz="933450">
              <a:defRPr sz="1200"/>
            </a:lvl1pPr>
          </a:lstStyle>
          <a:p>
            <a:pPr>
              <a:defRPr/>
            </a:pPr>
            <a:fld id="{D537747C-9BF8-4842-A7F2-CEFB7A97C876}" type="slidenum">
              <a:rPr lang="en-US"/>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en.wikipedia.org/wiki/Kenneth_Arrow" TargetMode="External"/><Relationship Id="rId13" Type="http://schemas.openxmlformats.org/officeDocument/2006/relationships/hyperlink" Target="http://en.wikipedia.org/wiki/Democratic" TargetMode="External"/><Relationship Id="rId3" Type="http://schemas.openxmlformats.org/officeDocument/2006/relationships/hyperlink" Target="http://mitpress.mit.edu/catalog/item/default.asp?ttype=2&amp;tid=11091" TargetMode="External"/><Relationship Id="rId7" Type="http://schemas.openxmlformats.org/officeDocument/2006/relationships/hyperlink" Target="http://en.wikipedia.org/wiki/Social_choice" TargetMode="External"/><Relationship Id="rId12" Type="http://schemas.openxmlformats.org/officeDocument/2006/relationships/hyperlink" Target="http://en.wikipedia.org/wiki/Status_quo" TargetMode="External"/><Relationship Id="rId17" Type="http://schemas.openxmlformats.org/officeDocument/2006/relationships/hyperlink" Target="http://en.wikipedia.org/wiki/Liberal_paradox" TargetMode="External"/><Relationship Id="rId2" Type="http://schemas.openxmlformats.org/officeDocument/2006/relationships/slide" Target="../slides/slide30.xml"/><Relationship Id="rId16" Type="http://schemas.openxmlformats.org/officeDocument/2006/relationships/hyperlink" Target="http://en.wikipedia.org/wiki/Philosophy" TargetMode="External"/><Relationship Id="rId1" Type="http://schemas.openxmlformats.org/officeDocument/2006/relationships/notesMaster" Target="../notesMasters/notesMaster1.xml"/><Relationship Id="rId6" Type="http://schemas.openxmlformats.org/officeDocument/2006/relationships/hyperlink" Target="http://mitpress.mit.edu/catalog/author/default.asp?aid=26315" TargetMode="External"/><Relationship Id="rId11" Type="http://schemas.openxmlformats.org/officeDocument/2006/relationships/hyperlink" Target="http://en.wikipedia.org/wiki/Supermajority" TargetMode="External"/><Relationship Id="rId5" Type="http://schemas.openxmlformats.org/officeDocument/2006/relationships/hyperlink" Target="http://mitpress.mit.edu/catalog/author/default.asp?aid=26314" TargetMode="External"/><Relationship Id="rId15" Type="http://schemas.openxmlformats.org/officeDocument/2006/relationships/hyperlink" Target="http://en.wikipedia.org/wiki/History_of_economic_thought" TargetMode="External"/><Relationship Id="rId10" Type="http://schemas.openxmlformats.org/officeDocument/2006/relationships/hyperlink" Target="http://en.wikipedia.org/wiki/Majority_voting" TargetMode="External"/><Relationship Id="rId4" Type="http://schemas.openxmlformats.org/officeDocument/2006/relationships/hyperlink" Target="http://mitpress.mit.edu/catalog/author/default.asp?aid=21733" TargetMode="External"/><Relationship Id="rId9" Type="http://schemas.openxmlformats.org/officeDocument/2006/relationships/hyperlink" Target="http://en.wikipedia.org/wiki/RAND" TargetMode="External"/><Relationship Id="rId14" Type="http://schemas.openxmlformats.org/officeDocument/2006/relationships/hyperlink" Target="http://en.wikipedia.org/wiki/Arrow's_impossibility_theorem"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r>
              <a:rPr lang="en-US" b="1" smtClean="0"/>
              <a:t>ABSTRACT:</a:t>
            </a:r>
            <a:r>
              <a:rPr lang="en-US" smtClean="0"/>
              <a:t> The health status for American Indian and Alaskan Natives is well documented to be far below that of the general population of the United States. The morbidity and mortality for chronic illnesses in this special population is especially recognized as problematic. Behavioral health problems such as depression, anxiety, addictions, suicide, and family disruption are all seen as health concerns when examined across all tribes. The ability to provide access to adequate, culturally sensitive, evidence based care in this era of health reform and economic crisis is especially challenging.</a:t>
            </a:r>
          </a:p>
          <a:p>
            <a:r>
              <a:rPr lang="en-US" smtClean="0"/>
              <a:t>World-wide, the most recognized approach to address these issues is the public health movement with special attention to social determinates of health.  </a:t>
            </a:r>
          </a:p>
          <a:p>
            <a:r>
              <a:rPr lang="en-US" smtClean="0"/>
              <a:t> Social determinants are defined as how and where we live, learn, work and play through our life This presentation reviews the chronic illness issues of Native populations and examines how social determinants can assist in rethinking health care delivery in Native communities.</a:t>
            </a:r>
          </a:p>
          <a:p>
            <a:endParaRPr lang="en-US" smtClean="0"/>
          </a:p>
        </p:txBody>
      </p:sp>
      <p:sp>
        <p:nvSpPr>
          <p:cNvPr id="96260" name="Slide Number Placeholder 3"/>
          <p:cNvSpPr>
            <a:spLocks noGrp="1"/>
          </p:cNvSpPr>
          <p:nvPr>
            <p:ph type="sldNum" sz="quarter" idx="5"/>
          </p:nvPr>
        </p:nvSpPr>
        <p:spPr>
          <a:noFill/>
        </p:spPr>
        <p:txBody>
          <a:bodyPr/>
          <a:lstStyle/>
          <a:p>
            <a:fld id="{474287CE-D160-4ED7-B845-1317430DEFCE}"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a:noFill/>
        </p:spPr>
        <p:txBody>
          <a:bodyPr/>
          <a:lstStyle/>
          <a:p>
            <a:r>
              <a:rPr lang="en-US" smtClean="0"/>
              <a:t>One Sky Center</a:t>
            </a:r>
          </a:p>
        </p:txBody>
      </p:sp>
      <p:sp>
        <p:nvSpPr>
          <p:cNvPr id="106499" name="Rectangle 3"/>
          <p:cNvSpPr>
            <a:spLocks noGrp="1" noChangeArrowheads="1"/>
          </p:cNvSpPr>
          <p:nvPr>
            <p:ph type="dt" sz="quarter" idx="1"/>
          </p:nvPr>
        </p:nvSpPr>
        <p:spPr>
          <a:noFill/>
        </p:spPr>
        <p:txBody>
          <a:bodyPr/>
          <a:lstStyle/>
          <a:p>
            <a:fld id="{C251C346-1FA0-4D7B-883F-B00E2DF55B88}" type="datetime1">
              <a:rPr lang="en-US" smtClean="0"/>
              <a:pPr/>
              <a:t>3/29/2011</a:t>
            </a:fld>
            <a:endParaRPr lang="en-US" smtClean="0"/>
          </a:p>
        </p:txBody>
      </p:sp>
      <p:sp>
        <p:nvSpPr>
          <p:cNvPr id="106500" name="Rectangle 6"/>
          <p:cNvSpPr>
            <a:spLocks noGrp="1" noChangeArrowheads="1"/>
          </p:cNvSpPr>
          <p:nvPr>
            <p:ph type="ftr" sz="quarter" idx="4"/>
          </p:nvPr>
        </p:nvSpPr>
        <p:spPr>
          <a:noFill/>
        </p:spPr>
        <p:txBody>
          <a:bodyPr/>
          <a:lstStyle/>
          <a:p>
            <a:r>
              <a:rPr lang="en-US" smtClean="0"/>
              <a:t>R. Dale Walker, MD</a:t>
            </a:r>
          </a:p>
        </p:txBody>
      </p:sp>
      <p:sp>
        <p:nvSpPr>
          <p:cNvPr id="106501" name="Rectangle 7"/>
          <p:cNvSpPr>
            <a:spLocks noGrp="1" noChangeArrowheads="1"/>
          </p:cNvSpPr>
          <p:nvPr>
            <p:ph type="sldNum" sz="quarter" idx="5"/>
          </p:nvPr>
        </p:nvSpPr>
        <p:spPr>
          <a:noFill/>
        </p:spPr>
        <p:txBody>
          <a:bodyPr/>
          <a:lstStyle/>
          <a:p>
            <a:fld id="{A54A6308-6342-4BB5-A64B-9769111560AA}" type="slidenum">
              <a:rPr lang="en-US" smtClean="0"/>
              <a:pPr/>
              <a:t>10</a:t>
            </a:fld>
            <a:endParaRPr lang="en-US" smtClean="0"/>
          </a:p>
        </p:txBody>
      </p:sp>
      <p:sp>
        <p:nvSpPr>
          <p:cNvPr id="106502" name="Rectangle 2"/>
          <p:cNvSpPr>
            <a:spLocks noGrp="1" noRot="1" noChangeAspect="1" noChangeArrowheads="1" noTextEdit="1"/>
          </p:cNvSpPr>
          <p:nvPr>
            <p:ph type="sldImg"/>
          </p:nvPr>
        </p:nvSpPr>
        <p:spPr>
          <a:ln/>
        </p:spPr>
      </p:sp>
      <p:sp>
        <p:nvSpPr>
          <p:cNvPr id="1065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endParaRPr lang="en-US" smtClean="0"/>
          </a:p>
        </p:txBody>
      </p:sp>
      <p:sp>
        <p:nvSpPr>
          <p:cNvPr id="107524" name="Header Placeholder 3"/>
          <p:cNvSpPr>
            <a:spLocks noGrp="1"/>
          </p:cNvSpPr>
          <p:nvPr>
            <p:ph type="hdr" sz="quarter"/>
          </p:nvPr>
        </p:nvSpPr>
        <p:spPr>
          <a:noFill/>
        </p:spPr>
        <p:txBody>
          <a:bodyPr/>
          <a:lstStyle/>
          <a:p>
            <a:r>
              <a:rPr lang="en-US" smtClean="0"/>
              <a:t>One Sky Center</a:t>
            </a:r>
          </a:p>
        </p:txBody>
      </p:sp>
      <p:sp>
        <p:nvSpPr>
          <p:cNvPr id="107525" name="Date Placeholder 4"/>
          <p:cNvSpPr>
            <a:spLocks noGrp="1"/>
          </p:cNvSpPr>
          <p:nvPr>
            <p:ph type="dt" sz="quarter" idx="1"/>
          </p:nvPr>
        </p:nvSpPr>
        <p:spPr>
          <a:noFill/>
        </p:spPr>
        <p:txBody>
          <a:bodyPr/>
          <a:lstStyle/>
          <a:p>
            <a:fld id="{97C2AC54-7B6C-453E-8862-C72F21ABBE4A}" type="datetime1">
              <a:rPr lang="en-US" smtClean="0"/>
              <a:pPr/>
              <a:t>3/29/2011</a:t>
            </a:fld>
            <a:endParaRPr lang="en-US" smtClean="0"/>
          </a:p>
        </p:txBody>
      </p:sp>
      <p:sp>
        <p:nvSpPr>
          <p:cNvPr id="107526" name="Footer Placeholder 5"/>
          <p:cNvSpPr>
            <a:spLocks noGrp="1"/>
          </p:cNvSpPr>
          <p:nvPr>
            <p:ph type="ftr" sz="quarter" idx="4"/>
          </p:nvPr>
        </p:nvSpPr>
        <p:spPr>
          <a:noFill/>
        </p:spPr>
        <p:txBody>
          <a:bodyPr/>
          <a:lstStyle/>
          <a:p>
            <a:r>
              <a:rPr lang="en-US" smtClean="0"/>
              <a:t>R. Dale Walker, MD</a:t>
            </a:r>
          </a:p>
        </p:txBody>
      </p:sp>
      <p:sp>
        <p:nvSpPr>
          <p:cNvPr id="107527" name="Slide Number Placeholder 6"/>
          <p:cNvSpPr>
            <a:spLocks noGrp="1"/>
          </p:cNvSpPr>
          <p:nvPr>
            <p:ph type="sldNum" sz="quarter" idx="5"/>
          </p:nvPr>
        </p:nvSpPr>
        <p:spPr>
          <a:noFill/>
        </p:spPr>
        <p:txBody>
          <a:bodyPr/>
          <a:lstStyle/>
          <a:p>
            <a:fld id="{8F8135FA-EC88-4711-84A0-6BD1409FEA1D}"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Header Placeholder 3"/>
          <p:cNvSpPr>
            <a:spLocks noGrp="1"/>
          </p:cNvSpPr>
          <p:nvPr>
            <p:ph type="hdr" sz="quarter"/>
          </p:nvPr>
        </p:nvSpPr>
        <p:spPr>
          <a:noFill/>
        </p:spPr>
        <p:txBody>
          <a:bodyPr/>
          <a:lstStyle/>
          <a:p>
            <a:r>
              <a:rPr lang="en-US" smtClean="0"/>
              <a:t>One Sky Center</a:t>
            </a:r>
          </a:p>
        </p:txBody>
      </p:sp>
      <p:sp>
        <p:nvSpPr>
          <p:cNvPr id="108549" name="Date Placeholder 4"/>
          <p:cNvSpPr>
            <a:spLocks noGrp="1"/>
          </p:cNvSpPr>
          <p:nvPr>
            <p:ph type="dt" sz="quarter" idx="1"/>
          </p:nvPr>
        </p:nvSpPr>
        <p:spPr>
          <a:noFill/>
        </p:spPr>
        <p:txBody>
          <a:bodyPr/>
          <a:lstStyle/>
          <a:p>
            <a:fld id="{8ED50FA5-5675-42C1-BC3B-6CAE6B8BE363}" type="datetime1">
              <a:rPr lang="en-US" smtClean="0"/>
              <a:pPr/>
              <a:t>3/29/2011</a:t>
            </a:fld>
            <a:endParaRPr lang="en-US" smtClean="0"/>
          </a:p>
        </p:txBody>
      </p:sp>
      <p:sp>
        <p:nvSpPr>
          <p:cNvPr id="108550" name="Footer Placeholder 5"/>
          <p:cNvSpPr>
            <a:spLocks noGrp="1"/>
          </p:cNvSpPr>
          <p:nvPr>
            <p:ph type="ftr" sz="quarter" idx="4"/>
          </p:nvPr>
        </p:nvSpPr>
        <p:spPr>
          <a:noFill/>
        </p:spPr>
        <p:txBody>
          <a:bodyPr/>
          <a:lstStyle/>
          <a:p>
            <a:r>
              <a:rPr lang="en-US" smtClean="0"/>
              <a:t>R. Dale Walker, MD</a:t>
            </a:r>
          </a:p>
        </p:txBody>
      </p:sp>
      <p:sp>
        <p:nvSpPr>
          <p:cNvPr id="108551" name="Slide Number Placeholder 6"/>
          <p:cNvSpPr>
            <a:spLocks noGrp="1"/>
          </p:cNvSpPr>
          <p:nvPr>
            <p:ph type="sldNum" sz="quarter" idx="5"/>
          </p:nvPr>
        </p:nvSpPr>
        <p:spPr>
          <a:noFill/>
        </p:spPr>
        <p:txBody>
          <a:bodyPr/>
          <a:lstStyle/>
          <a:p>
            <a:fld id="{3F7ADDE6-D863-49EB-BED9-392F0706436D}"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a:noFill/>
        </p:spPr>
        <p:txBody>
          <a:bodyPr/>
          <a:lstStyle/>
          <a:p>
            <a:r>
              <a:rPr lang="en-US" smtClean="0"/>
              <a:t>One Sky Center</a:t>
            </a:r>
          </a:p>
        </p:txBody>
      </p:sp>
      <p:sp>
        <p:nvSpPr>
          <p:cNvPr id="109571" name="Rectangle 3"/>
          <p:cNvSpPr>
            <a:spLocks noGrp="1" noChangeArrowheads="1"/>
          </p:cNvSpPr>
          <p:nvPr>
            <p:ph type="dt" sz="quarter" idx="1"/>
          </p:nvPr>
        </p:nvSpPr>
        <p:spPr>
          <a:noFill/>
        </p:spPr>
        <p:txBody>
          <a:bodyPr/>
          <a:lstStyle/>
          <a:p>
            <a:fld id="{756CFDE2-5E7C-499B-A0FD-1CFD827B528E}" type="datetime1">
              <a:rPr lang="en-US" smtClean="0"/>
              <a:pPr/>
              <a:t>3/29/2011</a:t>
            </a:fld>
            <a:endParaRPr lang="en-US" smtClean="0"/>
          </a:p>
        </p:txBody>
      </p:sp>
      <p:sp>
        <p:nvSpPr>
          <p:cNvPr id="109572" name="Rectangle 6"/>
          <p:cNvSpPr>
            <a:spLocks noGrp="1" noChangeArrowheads="1"/>
          </p:cNvSpPr>
          <p:nvPr>
            <p:ph type="ftr" sz="quarter" idx="4"/>
          </p:nvPr>
        </p:nvSpPr>
        <p:spPr>
          <a:noFill/>
        </p:spPr>
        <p:txBody>
          <a:bodyPr/>
          <a:lstStyle/>
          <a:p>
            <a:r>
              <a:rPr lang="en-US" smtClean="0"/>
              <a:t>R. Dale Walker, MD</a:t>
            </a:r>
          </a:p>
        </p:txBody>
      </p:sp>
      <p:sp>
        <p:nvSpPr>
          <p:cNvPr id="109573" name="Rectangle 7"/>
          <p:cNvSpPr>
            <a:spLocks noGrp="1" noChangeArrowheads="1"/>
          </p:cNvSpPr>
          <p:nvPr>
            <p:ph type="sldNum" sz="quarter" idx="5"/>
          </p:nvPr>
        </p:nvSpPr>
        <p:spPr>
          <a:noFill/>
        </p:spPr>
        <p:txBody>
          <a:bodyPr/>
          <a:lstStyle/>
          <a:p>
            <a:fld id="{3E2B6632-178F-438B-82E1-A940DF8325BA}" type="slidenum">
              <a:rPr lang="en-US" smtClean="0"/>
              <a:pPr/>
              <a:t>13</a:t>
            </a:fld>
            <a:endParaRPr lang="en-US" smtClean="0"/>
          </a:p>
        </p:txBody>
      </p:sp>
      <p:sp>
        <p:nvSpPr>
          <p:cNvPr id="109574" name="Rectangle 2"/>
          <p:cNvSpPr>
            <a:spLocks noGrp="1" noRot="1" noChangeAspect="1" noChangeArrowheads="1" noTextEdit="1"/>
          </p:cNvSpPr>
          <p:nvPr>
            <p:ph type="sldImg"/>
          </p:nvPr>
        </p:nvSpPr>
        <p:spPr>
          <a:ln/>
        </p:spPr>
      </p:sp>
      <p:sp>
        <p:nvSpPr>
          <p:cNvPr id="1095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a:noFill/>
        </p:spPr>
        <p:txBody>
          <a:bodyPr/>
          <a:lstStyle/>
          <a:p>
            <a:r>
              <a:rPr lang="en-US" smtClean="0"/>
              <a:t>One Sky Center</a:t>
            </a:r>
          </a:p>
        </p:txBody>
      </p:sp>
      <p:sp>
        <p:nvSpPr>
          <p:cNvPr id="112643" name="Rectangle 3"/>
          <p:cNvSpPr>
            <a:spLocks noGrp="1" noChangeArrowheads="1"/>
          </p:cNvSpPr>
          <p:nvPr>
            <p:ph type="dt" sz="quarter" idx="1"/>
          </p:nvPr>
        </p:nvSpPr>
        <p:spPr>
          <a:noFill/>
        </p:spPr>
        <p:txBody>
          <a:bodyPr/>
          <a:lstStyle/>
          <a:p>
            <a:fld id="{A13110AD-6ED0-4C6D-B9E5-52081455D386}" type="datetime1">
              <a:rPr lang="en-US" smtClean="0"/>
              <a:pPr/>
              <a:t>3/29/2011</a:t>
            </a:fld>
            <a:endParaRPr lang="en-US" smtClean="0"/>
          </a:p>
        </p:txBody>
      </p:sp>
      <p:sp>
        <p:nvSpPr>
          <p:cNvPr id="112644" name="Rectangle 6"/>
          <p:cNvSpPr>
            <a:spLocks noGrp="1" noChangeArrowheads="1"/>
          </p:cNvSpPr>
          <p:nvPr>
            <p:ph type="ftr" sz="quarter" idx="4"/>
          </p:nvPr>
        </p:nvSpPr>
        <p:spPr>
          <a:noFill/>
        </p:spPr>
        <p:txBody>
          <a:bodyPr/>
          <a:lstStyle/>
          <a:p>
            <a:r>
              <a:rPr lang="en-US" smtClean="0"/>
              <a:t>R. Dale Walker, MD</a:t>
            </a:r>
          </a:p>
        </p:txBody>
      </p:sp>
      <p:sp>
        <p:nvSpPr>
          <p:cNvPr id="112645" name="Rectangle 7"/>
          <p:cNvSpPr>
            <a:spLocks noGrp="1" noChangeArrowheads="1"/>
          </p:cNvSpPr>
          <p:nvPr>
            <p:ph type="sldNum" sz="quarter" idx="5"/>
          </p:nvPr>
        </p:nvSpPr>
        <p:spPr>
          <a:noFill/>
        </p:spPr>
        <p:txBody>
          <a:bodyPr/>
          <a:lstStyle/>
          <a:p>
            <a:fld id="{7974AF50-8052-4CC2-92EA-5CB57D7E9D4E}" type="slidenum">
              <a:rPr lang="en-US" smtClean="0"/>
              <a:pPr/>
              <a:t>14</a:t>
            </a:fld>
            <a:endParaRPr lang="en-US" smtClean="0"/>
          </a:p>
        </p:txBody>
      </p:sp>
      <p:sp>
        <p:nvSpPr>
          <p:cNvPr id="112646" name="Rectangle 2"/>
          <p:cNvSpPr>
            <a:spLocks noGrp="1" noRot="1" noChangeAspect="1" noChangeArrowheads="1" noTextEdit="1"/>
          </p:cNvSpPr>
          <p:nvPr>
            <p:ph type="sldImg"/>
          </p:nvPr>
        </p:nvSpPr>
        <p:spPr>
          <a:ln/>
        </p:spPr>
      </p:sp>
      <p:sp>
        <p:nvSpPr>
          <p:cNvPr id="1126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endParaRPr lang="en-US" smtClean="0"/>
          </a:p>
        </p:txBody>
      </p:sp>
      <p:sp>
        <p:nvSpPr>
          <p:cNvPr id="113668" name="Header Placeholder 3"/>
          <p:cNvSpPr>
            <a:spLocks noGrp="1"/>
          </p:cNvSpPr>
          <p:nvPr>
            <p:ph type="hdr" sz="quarter"/>
          </p:nvPr>
        </p:nvSpPr>
        <p:spPr>
          <a:noFill/>
        </p:spPr>
        <p:txBody>
          <a:bodyPr/>
          <a:lstStyle/>
          <a:p>
            <a:r>
              <a:rPr lang="en-US" smtClean="0"/>
              <a:t>One Sky Center</a:t>
            </a:r>
          </a:p>
        </p:txBody>
      </p:sp>
      <p:sp>
        <p:nvSpPr>
          <p:cNvPr id="113669" name="Date Placeholder 4"/>
          <p:cNvSpPr>
            <a:spLocks noGrp="1"/>
          </p:cNvSpPr>
          <p:nvPr>
            <p:ph type="dt" sz="quarter" idx="1"/>
          </p:nvPr>
        </p:nvSpPr>
        <p:spPr>
          <a:noFill/>
        </p:spPr>
        <p:txBody>
          <a:bodyPr/>
          <a:lstStyle/>
          <a:p>
            <a:fld id="{C5912F1B-D505-440C-BECF-B55564036C34}" type="datetime1">
              <a:rPr lang="en-US" smtClean="0"/>
              <a:pPr/>
              <a:t>3/29/2011</a:t>
            </a:fld>
            <a:endParaRPr lang="en-US" smtClean="0"/>
          </a:p>
        </p:txBody>
      </p:sp>
      <p:sp>
        <p:nvSpPr>
          <p:cNvPr id="113670" name="Footer Placeholder 5"/>
          <p:cNvSpPr>
            <a:spLocks noGrp="1"/>
          </p:cNvSpPr>
          <p:nvPr>
            <p:ph type="ftr" sz="quarter" idx="4"/>
          </p:nvPr>
        </p:nvSpPr>
        <p:spPr>
          <a:noFill/>
        </p:spPr>
        <p:txBody>
          <a:bodyPr/>
          <a:lstStyle/>
          <a:p>
            <a:r>
              <a:rPr lang="en-US" smtClean="0"/>
              <a:t>R. Dale Walker, MD</a:t>
            </a:r>
          </a:p>
        </p:txBody>
      </p:sp>
      <p:sp>
        <p:nvSpPr>
          <p:cNvPr id="113671" name="Slide Number Placeholder 6"/>
          <p:cNvSpPr>
            <a:spLocks noGrp="1"/>
          </p:cNvSpPr>
          <p:nvPr>
            <p:ph type="sldNum" sz="quarter" idx="5"/>
          </p:nvPr>
        </p:nvSpPr>
        <p:spPr>
          <a:noFill/>
        </p:spPr>
        <p:txBody>
          <a:bodyPr/>
          <a:lstStyle/>
          <a:p>
            <a:fld id="{FB19CAC7-5D94-4C46-BAB8-5563711C76B6}"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endParaRPr lang="en-US" smtClean="0"/>
          </a:p>
        </p:txBody>
      </p:sp>
      <p:sp>
        <p:nvSpPr>
          <p:cNvPr id="145412" name="Slide Number Placeholder 3"/>
          <p:cNvSpPr>
            <a:spLocks noGrp="1"/>
          </p:cNvSpPr>
          <p:nvPr>
            <p:ph type="sldNum" sz="quarter" idx="5"/>
          </p:nvPr>
        </p:nvSpPr>
        <p:spPr>
          <a:noFill/>
        </p:spPr>
        <p:txBody>
          <a:bodyPr/>
          <a:lstStyle/>
          <a:p>
            <a:fld id="{2E9D5717-DEEA-4635-93D6-C51F581833ED}"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a:noFill/>
        </p:spPr>
        <p:txBody>
          <a:bodyPr/>
          <a:lstStyle/>
          <a:p>
            <a:r>
              <a:rPr lang="en-US" smtClean="0"/>
              <a:t>One Sky Center</a:t>
            </a:r>
          </a:p>
        </p:txBody>
      </p:sp>
      <p:sp>
        <p:nvSpPr>
          <p:cNvPr id="114691" name="Rectangle 3"/>
          <p:cNvSpPr>
            <a:spLocks noGrp="1" noChangeArrowheads="1"/>
          </p:cNvSpPr>
          <p:nvPr>
            <p:ph type="dt" sz="quarter" idx="1"/>
          </p:nvPr>
        </p:nvSpPr>
        <p:spPr>
          <a:noFill/>
        </p:spPr>
        <p:txBody>
          <a:bodyPr/>
          <a:lstStyle/>
          <a:p>
            <a:fld id="{C1762BE9-7C30-42D7-84B8-A8D0C44F3B60}" type="datetime1">
              <a:rPr lang="en-US" smtClean="0"/>
              <a:pPr/>
              <a:t>3/29/2011</a:t>
            </a:fld>
            <a:endParaRPr lang="en-US" smtClean="0"/>
          </a:p>
        </p:txBody>
      </p:sp>
      <p:sp>
        <p:nvSpPr>
          <p:cNvPr id="114692" name="Rectangle 6"/>
          <p:cNvSpPr>
            <a:spLocks noGrp="1" noChangeArrowheads="1"/>
          </p:cNvSpPr>
          <p:nvPr>
            <p:ph type="ftr" sz="quarter" idx="4"/>
          </p:nvPr>
        </p:nvSpPr>
        <p:spPr>
          <a:noFill/>
        </p:spPr>
        <p:txBody>
          <a:bodyPr/>
          <a:lstStyle/>
          <a:p>
            <a:r>
              <a:rPr lang="en-US" smtClean="0"/>
              <a:t>R. Dale Walker, MD</a:t>
            </a:r>
          </a:p>
        </p:txBody>
      </p:sp>
      <p:sp>
        <p:nvSpPr>
          <p:cNvPr id="114693" name="Rectangle 7"/>
          <p:cNvSpPr>
            <a:spLocks noGrp="1" noChangeArrowheads="1"/>
          </p:cNvSpPr>
          <p:nvPr>
            <p:ph type="sldNum" sz="quarter" idx="5"/>
          </p:nvPr>
        </p:nvSpPr>
        <p:spPr>
          <a:noFill/>
        </p:spPr>
        <p:txBody>
          <a:bodyPr/>
          <a:lstStyle/>
          <a:p>
            <a:fld id="{F8DDB327-2B3A-4C2A-9189-F495325AD050}" type="slidenum">
              <a:rPr lang="en-US" smtClean="0"/>
              <a:pPr/>
              <a:t>17</a:t>
            </a:fld>
            <a:endParaRPr lang="en-US" smtClean="0"/>
          </a:p>
        </p:txBody>
      </p:sp>
      <p:sp>
        <p:nvSpPr>
          <p:cNvPr id="114694" name="Rectangle 2"/>
          <p:cNvSpPr>
            <a:spLocks noGrp="1" noRot="1" noChangeAspect="1" noChangeArrowheads="1" noTextEdit="1"/>
          </p:cNvSpPr>
          <p:nvPr>
            <p:ph type="sldImg"/>
          </p:nvPr>
        </p:nvSpPr>
        <p:spPr>
          <a:ln/>
        </p:spPr>
      </p:sp>
      <p:sp>
        <p:nvSpPr>
          <p:cNvPr id="1146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a:noFill/>
        </p:spPr>
        <p:txBody>
          <a:bodyPr/>
          <a:lstStyle/>
          <a:p>
            <a:r>
              <a:rPr lang="en-US" smtClean="0"/>
              <a:t>One Sky Center</a:t>
            </a:r>
          </a:p>
        </p:txBody>
      </p:sp>
      <p:sp>
        <p:nvSpPr>
          <p:cNvPr id="116739" name="Rectangle 3"/>
          <p:cNvSpPr>
            <a:spLocks noGrp="1" noChangeArrowheads="1"/>
          </p:cNvSpPr>
          <p:nvPr>
            <p:ph type="dt" sz="quarter" idx="1"/>
          </p:nvPr>
        </p:nvSpPr>
        <p:spPr>
          <a:noFill/>
        </p:spPr>
        <p:txBody>
          <a:bodyPr/>
          <a:lstStyle/>
          <a:p>
            <a:fld id="{48481ECA-AC06-4047-BB23-3844B11DA24C}" type="datetime1">
              <a:rPr lang="en-US" smtClean="0"/>
              <a:pPr/>
              <a:t>3/29/2011</a:t>
            </a:fld>
            <a:endParaRPr lang="en-US" smtClean="0"/>
          </a:p>
        </p:txBody>
      </p:sp>
      <p:sp>
        <p:nvSpPr>
          <p:cNvPr id="116740" name="Rectangle 6"/>
          <p:cNvSpPr>
            <a:spLocks noGrp="1" noChangeArrowheads="1"/>
          </p:cNvSpPr>
          <p:nvPr>
            <p:ph type="ftr" sz="quarter" idx="4"/>
          </p:nvPr>
        </p:nvSpPr>
        <p:spPr>
          <a:noFill/>
        </p:spPr>
        <p:txBody>
          <a:bodyPr/>
          <a:lstStyle/>
          <a:p>
            <a:r>
              <a:rPr lang="en-US" smtClean="0"/>
              <a:t>R. Dale Walker, MD</a:t>
            </a:r>
          </a:p>
        </p:txBody>
      </p:sp>
      <p:sp>
        <p:nvSpPr>
          <p:cNvPr id="116741" name="Rectangle 7"/>
          <p:cNvSpPr>
            <a:spLocks noGrp="1" noChangeArrowheads="1"/>
          </p:cNvSpPr>
          <p:nvPr>
            <p:ph type="sldNum" sz="quarter" idx="5"/>
          </p:nvPr>
        </p:nvSpPr>
        <p:spPr>
          <a:noFill/>
        </p:spPr>
        <p:txBody>
          <a:bodyPr/>
          <a:lstStyle/>
          <a:p>
            <a:fld id="{68352AA2-0118-4444-B9B5-306AB72D9A3F}" type="slidenum">
              <a:rPr lang="en-US" smtClean="0"/>
              <a:pPr/>
              <a:t>18</a:t>
            </a:fld>
            <a:endParaRPr lang="en-US" smtClean="0"/>
          </a:p>
        </p:txBody>
      </p:sp>
      <p:sp>
        <p:nvSpPr>
          <p:cNvPr id="116742" name="Rectangle 2"/>
          <p:cNvSpPr>
            <a:spLocks noGrp="1" noRot="1" noChangeAspect="1" noChangeArrowheads="1" noTextEdit="1"/>
          </p:cNvSpPr>
          <p:nvPr>
            <p:ph type="sldImg"/>
          </p:nvPr>
        </p:nvSpPr>
        <p:spPr>
          <a:ln/>
        </p:spPr>
      </p:sp>
      <p:sp>
        <p:nvSpPr>
          <p:cNvPr id="1167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a:noFill/>
        </p:spPr>
        <p:txBody>
          <a:bodyPr/>
          <a:lstStyle/>
          <a:p>
            <a:r>
              <a:rPr lang="en-US" smtClean="0"/>
              <a:t>One Sky Center</a:t>
            </a:r>
          </a:p>
        </p:txBody>
      </p:sp>
      <p:sp>
        <p:nvSpPr>
          <p:cNvPr id="118787" name="Rectangle 3"/>
          <p:cNvSpPr>
            <a:spLocks noGrp="1" noChangeArrowheads="1"/>
          </p:cNvSpPr>
          <p:nvPr>
            <p:ph type="dt" sz="quarter" idx="1"/>
          </p:nvPr>
        </p:nvSpPr>
        <p:spPr>
          <a:noFill/>
        </p:spPr>
        <p:txBody>
          <a:bodyPr/>
          <a:lstStyle/>
          <a:p>
            <a:fld id="{4B30794D-B944-4426-995B-12C1612AFFD0}" type="datetime1">
              <a:rPr lang="en-US" smtClean="0"/>
              <a:pPr/>
              <a:t>3/29/2011</a:t>
            </a:fld>
            <a:endParaRPr lang="en-US" smtClean="0"/>
          </a:p>
        </p:txBody>
      </p:sp>
      <p:sp>
        <p:nvSpPr>
          <p:cNvPr id="118788" name="Rectangle 6"/>
          <p:cNvSpPr>
            <a:spLocks noGrp="1" noChangeArrowheads="1"/>
          </p:cNvSpPr>
          <p:nvPr>
            <p:ph type="ftr" sz="quarter" idx="4"/>
          </p:nvPr>
        </p:nvSpPr>
        <p:spPr>
          <a:noFill/>
        </p:spPr>
        <p:txBody>
          <a:bodyPr/>
          <a:lstStyle/>
          <a:p>
            <a:r>
              <a:rPr lang="en-US" smtClean="0"/>
              <a:t>R. Dale Walker, MD</a:t>
            </a:r>
          </a:p>
        </p:txBody>
      </p:sp>
      <p:sp>
        <p:nvSpPr>
          <p:cNvPr id="118789" name="Rectangle 7"/>
          <p:cNvSpPr>
            <a:spLocks noGrp="1" noChangeArrowheads="1"/>
          </p:cNvSpPr>
          <p:nvPr>
            <p:ph type="sldNum" sz="quarter" idx="5"/>
          </p:nvPr>
        </p:nvSpPr>
        <p:spPr>
          <a:noFill/>
        </p:spPr>
        <p:txBody>
          <a:bodyPr/>
          <a:lstStyle/>
          <a:p>
            <a:fld id="{F1074960-161A-4C6B-97D6-EB0B672FB441}" type="slidenum">
              <a:rPr lang="en-US" smtClean="0"/>
              <a:pPr/>
              <a:t>19</a:t>
            </a:fld>
            <a:endParaRPr lang="en-US" smtClean="0"/>
          </a:p>
        </p:txBody>
      </p:sp>
      <p:sp>
        <p:nvSpPr>
          <p:cNvPr id="118790" name="Rectangle 2"/>
          <p:cNvSpPr>
            <a:spLocks noGrp="1" noRot="1" noChangeAspect="1" noChangeArrowheads="1" noTextEdit="1"/>
          </p:cNvSpPr>
          <p:nvPr>
            <p:ph type="sldImg"/>
          </p:nvPr>
        </p:nvSpPr>
        <p:spPr>
          <a:ln/>
        </p:spPr>
      </p:sp>
      <p:sp>
        <p:nvSpPr>
          <p:cNvPr id="1187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a:noFill/>
        </p:spPr>
        <p:txBody>
          <a:bodyPr/>
          <a:lstStyle/>
          <a:p>
            <a:r>
              <a:rPr lang="en-US" smtClean="0">
                <a:solidFill>
                  <a:srgbClr val="000000"/>
                </a:solidFill>
              </a:rPr>
              <a:t>One Sky Center</a:t>
            </a:r>
          </a:p>
        </p:txBody>
      </p:sp>
      <p:sp>
        <p:nvSpPr>
          <p:cNvPr id="97283" name="Rectangle 3"/>
          <p:cNvSpPr>
            <a:spLocks noGrp="1" noChangeArrowheads="1"/>
          </p:cNvSpPr>
          <p:nvPr>
            <p:ph type="dt" sz="quarter" idx="1"/>
          </p:nvPr>
        </p:nvSpPr>
        <p:spPr>
          <a:noFill/>
        </p:spPr>
        <p:txBody>
          <a:bodyPr/>
          <a:lstStyle/>
          <a:p>
            <a:fld id="{826BC030-B0A8-4F00-BE3B-01A6F6D98724}" type="datetime1">
              <a:rPr lang="en-US" smtClean="0">
                <a:solidFill>
                  <a:srgbClr val="000000"/>
                </a:solidFill>
              </a:rPr>
              <a:pPr/>
              <a:t>3/29/2011</a:t>
            </a:fld>
            <a:endParaRPr lang="en-US" smtClean="0">
              <a:solidFill>
                <a:srgbClr val="000000"/>
              </a:solidFill>
            </a:endParaRPr>
          </a:p>
        </p:txBody>
      </p:sp>
      <p:sp>
        <p:nvSpPr>
          <p:cNvPr id="97284" name="Rectangle 6"/>
          <p:cNvSpPr>
            <a:spLocks noGrp="1" noChangeArrowheads="1"/>
          </p:cNvSpPr>
          <p:nvPr>
            <p:ph type="ftr" sz="quarter" idx="4"/>
          </p:nvPr>
        </p:nvSpPr>
        <p:spPr>
          <a:noFill/>
        </p:spPr>
        <p:txBody>
          <a:bodyPr/>
          <a:lstStyle/>
          <a:p>
            <a:r>
              <a:rPr lang="en-US" smtClean="0">
                <a:solidFill>
                  <a:srgbClr val="000000"/>
                </a:solidFill>
              </a:rPr>
              <a:t>R. Dale Walker, MD</a:t>
            </a:r>
          </a:p>
        </p:txBody>
      </p:sp>
      <p:sp>
        <p:nvSpPr>
          <p:cNvPr id="97285" name="Rectangle 7"/>
          <p:cNvSpPr>
            <a:spLocks noGrp="1" noChangeArrowheads="1"/>
          </p:cNvSpPr>
          <p:nvPr>
            <p:ph type="sldNum" sz="quarter" idx="5"/>
          </p:nvPr>
        </p:nvSpPr>
        <p:spPr>
          <a:noFill/>
        </p:spPr>
        <p:txBody>
          <a:bodyPr/>
          <a:lstStyle/>
          <a:p>
            <a:fld id="{D3B867F8-8B1C-43F7-A43F-D165669C1070}" type="slidenum">
              <a:rPr lang="en-US" smtClean="0">
                <a:solidFill>
                  <a:srgbClr val="000000"/>
                </a:solidFill>
              </a:rPr>
              <a:pPr/>
              <a:t>2</a:t>
            </a:fld>
            <a:endParaRPr lang="en-US" smtClean="0">
              <a:solidFill>
                <a:srgbClr val="000000"/>
              </a:solidFill>
            </a:endParaRPr>
          </a:p>
        </p:txBody>
      </p:sp>
      <p:sp>
        <p:nvSpPr>
          <p:cNvPr id="97286" name="Rectangle 2"/>
          <p:cNvSpPr>
            <a:spLocks noGrp="1" noRot="1" noChangeAspect="1" noChangeArrowheads="1" noTextEdit="1"/>
          </p:cNvSpPr>
          <p:nvPr>
            <p:ph type="sldImg"/>
          </p:nvPr>
        </p:nvSpPr>
        <p:spPr>
          <a:ln/>
        </p:spPr>
      </p:sp>
      <p:sp>
        <p:nvSpPr>
          <p:cNvPr id="972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a:noFill/>
        </p:spPr>
        <p:txBody>
          <a:bodyPr/>
          <a:lstStyle/>
          <a:p>
            <a:r>
              <a:rPr lang="en-US" smtClean="0"/>
              <a:t>One Sky Center</a:t>
            </a:r>
          </a:p>
        </p:txBody>
      </p:sp>
      <p:sp>
        <p:nvSpPr>
          <p:cNvPr id="122883" name="Rectangle 3"/>
          <p:cNvSpPr>
            <a:spLocks noGrp="1" noChangeArrowheads="1"/>
          </p:cNvSpPr>
          <p:nvPr>
            <p:ph type="dt" sz="quarter" idx="1"/>
          </p:nvPr>
        </p:nvSpPr>
        <p:spPr>
          <a:noFill/>
        </p:spPr>
        <p:txBody>
          <a:bodyPr/>
          <a:lstStyle/>
          <a:p>
            <a:fld id="{EAA66C73-6C99-43AF-BCFE-2A0C62B5CA58}" type="datetime1">
              <a:rPr lang="en-US" smtClean="0"/>
              <a:pPr/>
              <a:t>3/29/2011</a:t>
            </a:fld>
            <a:endParaRPr lang="en-US" smtClean="0"/>
          </a:p>
        </p:txBody>
      </p:sp>
      <p:sp>
        <p:nvSpPr>
          <p:cNvPr id="122884" name="Rectangle 6"/>
          <p:cNvSpPr>
            <a:spLocks noGrp="1" noChangeArrowheads="1"/>
          </p:cNvSpPr>
          <p:nvPr>
            <p:ph type="ftr" sz="quarter" idx="4"/>
          </p:nvPr>
        </p:nvSpPr>
        <p:spPr>
          <a:noFill/>
        </p:spPr>
        <p:txBody>
          <a:bodyPr/>
          <a:lstStyle/>
          <a:p>
            <a:r>
              <a:rPr lang="en-US" smtClean="0"/>
              <a:t>R. Dale Walker, MD</a:t>
            </a:r>
          </a:p>
        </p:txBody>
      </p:sp>
      <p:sp>
        <p:nvSpPr>
          <p:cNvPr id="122885" name="Rectangle 7"/>
          <p:cNvSpPr>
            <a:spLocks noGrp="1" noChangeArrowheads="1"/>
          </p:cNvSpPr>
          <p:nvPr>
            <p:ph type="sldNum" sz="quarter" idx="5"/>
          </p:nvPr>
        </p:nvSpPr>
        <p:spPr>
          <a:noFill/>
        </p:spPr>
        <p:txBody>
          <a:bodyPr/>
          <a:lstStyle/>
          <a:p>
            <a:fld id="{B432BB4B-CAEB-4F9A-91CE-F2C2D7846390}" type="slidenum">
              <a:rPr lang="en-US" smtClean="0"/>
              <a:pPr/>
              <a:t>20</a:t>
            </a:fld>
            <a:endParaRPr lang="en-US" smtClean="0"/>
          </a:p>
        </p:txBody>
      </p:sp>
      <p:sp>
        <p:nvSpPr>
          <p:cNvPr id="122886" name="Rectangle 2"/>
          <p:cNvSpPr>
            <a:spLocks noGrp="1" noRot="1" noChangeAspect="1" noChangeArrowheads="1" noTextEdit="1"/>
          </p:cNvSpPr>
          <p:nvPr>
            <p:ph type="sldImg"/>
          </p:nvPr>
        </p:nvSpPr>
        <p:spPr>
          <a:ln/>
        </p:spPr>
      </p:sp>
      <p:sp>
        <p:nvSpPr>
          <p:cNvPr id="1228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u="sng" dirty="0" smtClean="0">
              <a:latin typeface="+mn-lt"/>
            </a:endParaRPr>
          </a:p>
          <a:p>
            <a:pPr>
              <a:defRPr/>
            </a:pPr>
            <a:r>
              <a:rPr lang="en-US" u="sng" dirty="0" smtClean="0">
                <a:latin typeface="+mn-lt"/>
              </a:rPr>
              <a:t>Culture is a body of knowledge which includes:</a:t>
            </a:r>
          </a:p>
          <a:p>
            <a:pPr>
              <a:buFont typeface="Arial" pitchFamily="34" charset="0"/>
              <a:buChar char="•"/>
              <a:defRPr/>
            </a:pPr>
            <a:r>
              <a:rPr lang="en-US" sz="1100" dirty="0" smtClean="0">
                <a:latin typeface="+mn-lt"/>
              </a:rPr>
              <a:t>Philosophies</a:t>
            </a:r>
          </a:p>
          <a:p>
            <a:pPr>
              <a:buFont typeface="Arial" pitchFamily="34" charset="0"/>
              <a:buChar char="•"/>
              <a:defRPr/>
            </a:pPr>
            <a:endParaRPr lang="en-US" sz="1100" dirty="0" smtClean="0">
              <a:latin typeface="+mn-lt"/>
            </a:endParaRPr>
          </a:p>
          <a:p>
            <a:pPr>
              <a:buFont typeface="Arial" pitchFamily="34" charset="0"/>
              <a:buChar char="•"/>
              <a:defRPr/>
            </a:pPr>
            <a:r>
              <a:rPr lang="en-US" sz="1100" dirty="0" smtClean="0">
                <a:latin typeface="+mn-lt"/>
              </a:rPr>
              <a:t>Belief about causes of problems and solutions</a:t>
            </a:r>
          </a:p>
          <a:p>
            <a:pPr>
              <a:buFont typeface="Arial" pitchFamily="34" charset="0"/>
              <a:buChar char="•"/>
              <a:defRPr/>
            </a:pPr>
            <a:endParaRPr lang="en-US" sz="1100" dirty="0" smtClean="0">
              <a:latin typeface="+mn-lt"/>
            </a:endParaRPr>
          </a:p>
          <a:p>
            <a:pPr>
              <a:buFont typeface="Arial" pitchFamily="34" charset="0"/>
              <a:buChar char="•"/>
              <a:defRPr/>
            </a:pPr>
            <a:r>
              <a:rPr lang="en-US" sz="1100" dirty="0" smtClean="0">
                <a:latin typeface="+mn-lt"/>
              </a:rPr>
              <a:t>Local innovation, trial and error</a:t>
            </a:r>
          </a:p>
          <a:p>
            <a:pPr>
              <a:buFont typeface="Arial" pitchFamily="34" charset="0"/>
              <a:buChar char="•"/>
              <a:defRPr/>
            </a:pPr>
            <a:endParaRPr lang="en-US" sz="1100" dirty="0" smtClean="0">
              <a:latin typeface="+mn-lt"/>
            </a:endParaRPr>
          </a:p>
          <a:p>
            <a:pPr>
              <a:buFont typeface="Arial" pitchFamily="34" charset="0"/>
              <a:buChar char="•"/>
              <a:defRPr/>
            </a:pPr>
            <a:r>
              <a:rPr lang="en-US" sz="1100" dirty="0" smtClean="0">
                <a:latin typeface="+mn-lt"/>
              </a:rPr>
              <a:t>Medicinal use of wild plants and minerals</a:t>
            </a:r>
          </a:p>
          <a:p>
            <a:pPr>
              <a:buFont typeface="Arial" pitchFamily="34" charset="0"/>
              <a:buChar char="•"/>
              <a:defRPr/>
            </a:pPr>
            <a:endParaRPr lang="en-US" sz="1100" dirty="0" smtClean="0">
              <a:latin typeface="+mn-lt"/>
            </a:endParaRPr>
          </a:p>
          <a:p>
            <a:pPr>
              <a:buFont typeface="Arial" pitchFamily="34" charset="0"/>
              <a:buChar char="•"/>
              <a:defRPr/>
            </a:pPr>
            <a:r>
              <a:rPr lang="en-US" sz="1100" dirty="0" smtClean="0">
                <a:latin typeface="+mn-lt"/>
              </a:rPr>
              <a:t>Healing procedures</a:t>
            </a:r>
          </a:p>
          <a:p>
            <a:pPr>
              <a:buFont typeface="Arial" pitchFamily="34" charset="0"/>
              <a:buChar char="•"/>
              <a:defRPr/>
            </a:pPr>
            <a:endParaRPr lang="en-US" sz="1100" dirty="0" smtClean="0">
              <a:latin typeface="+mn-lt"/>
            </a:endParaRPr>
          </a:p>
          <a:p>
            <a:pPr>
              <a:buFont typeface="Arial" pitchFamily="34" charset="0"/>
              <a:buChar char="•"/>
              <a:defRPr/>
            </a:pPr>
            <a:r>
              <a:rPr lang="en-US" sz="1100" dirty="0" smtClean="0">
                <a:latin typeface="+mn-lt"/>
              </a:rPr>
              <a:t>Oral transmission of knowledge </a:t>
            </a:r>
          </a:p>
          <a:p>
            <a:pPr>
              <a:buFont typeface="Arial" pitchFamily="34" charset="0"/>
              <a:buChar char="•"/>
              <a:defRPr/>
            </a:pPr>
            <a:endParaRPr lang="en-US" sz="1100" dirty="0" smtClean="0">
              <a:latin typeface="+mn-lt"/>
            </a:endParaRPr>
          </a:p>
          <a:p>
            <a:pPr>
              <a:buFont typeface="Arial" pitchFamily="34" charset="0"/>
              <a:buChar char="•"/>
              <a:defRPr/>
            </a:pPr>
            <a:r>
              <a:rPr lang="en-US" sz="1100" dirty="0" smtClean="0">
                <a:latin typeface="+mn-lt"/>
              </a:rPr>
              <a:t>Community evaluation and acceptance of  practices/programs</a:t>
            </a:r>
          </a:p>
          <a:p>
            <a:pPr>
              <a:defRPr/>
            </a:pPr>
            <a:endParaRPr lang="en-US" dirty="0" smtClean="0">
              <a:latin typeface="+mn-lt"/>
            </a:endParaRPr>
          </a:p>
        </p:txBody>
      </p:sp>
      <p:sp>
        <p:nvSpPr>
          <p:cNvPr id="123908" name="Slide Number Placeholder 3"/>
          <p:cNvSpPr>
            <a:spLocks noGrp="1"/>
          </p:cNvSpPr>
          <p:nvPr>
            <p:ph type="sldNum" sz="quarter" idx="5"/>
          </p:nvPr>
        </p:nvSpPr>
        <p:spPr>
          <a:noFill/>
        </p:spPr>
        <p:txBody>
          <a:bodyPr/>
          <a:lstStyle/>
          <a:p>
            <a:fld id="{9DF0F46E-35FD-43A1-AB13-4366108627BD}"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r>
              <a:rPr lang="en-US" smtClean="0"/>
              <a:t>Now we go from the big, strategic planning picture to a detailed description of the program</a:t>
            </a:r>
          </a:p>
          <a:p>
            <a:endParaRPr lang="en-US" smtClean="0"/>
          </a:p>
          <a:p>
            <a:r>
              <a:rPr lang="en-US" smtClean="0"/>
              <a:t>I’ll step through each box in this model in turn, as shown in the numbers 1 -8</a:t>
            </a:r>
          </a:p>
        </p:txBody>
      </p:sp>
      <p:sp>
        <p:nvSpPr>
          <p:cNvPr id="124932" name="Slide Number Placeholder 3"/>
          <p:cNvSpPr>
            <a:spLocks noGrp="1"/>
          </p:cNvSpPr>
          <p:nvPr>
            <p:ph type="sldNum" sz="quarter" idx="5"/>
          </p:nvPr>
        </p:nvSpPr>
        <p:spPr>
          <a:noFill/>
        </p:spPr>
        <p:txBody>
          <a:bodyPr/>
          <a:lstStyle/>
          <a:p>
            <a:fld id="{708977A3-280A-4DBD-A045-1AD473BE7001}"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a:noFill/>
        </p:spPr>
        <p:txBody>
          <a:bodyPr/>
          <a:lstStyle/>
          <a:p>
            <a:r>
              <a:rPr lang="en-US" smtClean="0">
                <a:solidFill>
                  <a:srgbClr val="000000"/>
                </a:solidFill>
              </a:rPr>
              <a:t>One Sky Center</a:t>
            </a:r>
          </a:p>
        </p:txBody>
      </p:sp>
      <p:sp>
        <p:nvSpPr>
          <p:cNvPr id="125955" name="Rectangle 3"/>
          <p:cNvSpPr>
            <a:spLocks noGrp="1" noChangeArrowheads="1"/>
          </p:cNvSpPr>
          <p:nvPr>
            <p:ph type="dt" sz="quarter" idx="1"/>
          </p:nvPr>
        </p:nvSpPr>
        <p:spPr>
          <a:noFill/>
        </p:spPr>
        <p:txBody>
          <a:bodyPr/>
          <a:lstStyle/>
          <a:p>
            <a:fld id="{FA25D22F-2F5F-4F14-B19E-60E000680D96}" type="datetime1">
              <a:rPr lang="en-US" smtClean="0">
                <a:solidFill>
                  <a:srgbClr val="000000"/>
                </a:solidFill>
              </a:rPr>
              <a:pPr/>
              <a:t>3/29/2011</a:t>
            </a:fld>
            <a:endParaRPr lang="en-US" smtClean="0">
              <a:solidFill>
                <a:srgbClr val="000000"/>
              </a:solidFill>
            </a:endParaRPr>
          </a:p>
        </p:txBody>
      </p:sp>
      <p:sp>
        <p:nvSpPr>
          <p:cNvPr id="125956" name="Rectangle 6"/>
          <p:cNvSpPr>
            <a:spLocks noGrp="1" noChangeArrowheads="1"/>
          </p:cNvSpPr>
          <p:nvPr>
            <p:ph type="ftr" sz="quarter" idx="4"/>
          </p:nvPr>
        </p:nvSpPr>
        <p:spPr>
          <a:noFill/>
        </p:spPr>
        <p:txBody>
          <a:bodyPr/>
          <a:lstStyle/>
          <a:p>
            <a:r>
              <a:rPr lang="en-US" smtClean="0">
                <a:solidFill>
                  <a:srgbClr val="000000"/>
                </a:solidFill>
              </a:rPr>
              <a:t>R. Dale Walker, MD</a:t>
            </a:r>
          </a:p>
        </p:txBody>
      </p:sp>
      <p:sp>
        <p:nvSpPr>
          <p:cNvPr id="125957" name="Rectangle 7"/>
          <p:cNvSpPr>
            <a:spLocks noGrp="1" noChangeArrowheads="1"/>
          </p:cNvSpPr>
          <p:nvPr>
            <p:ph type="sldNum" sz="quarter" idx="5"/>
          </p:nvPr>
        </p:nvSpPr>
        <p:spPr>
          <a:noFill/>
        </p:spPr>
        <p:txBody>
          <a:bodyPr/>
          <a:lstStyle/>
          <a:p>
            <a:fld id="{82789DDF-CD98-47C2-8F1B-70C5F6AAE51C}" type="slidenum">
              <a:rPr lang="en-US" smtClean="0">
                <a:solidFill>
                  <a:srgbClr val="000000"/>
                </a:solidFill>
              </a:rPr>
              <a:pPr/>
              <a:t>23</a:t>
            </a:fld>
            <a:endParaRPr lang="en-US" smtClean="0">
              <a:solidFill>
                <a:srgbClr val="000000"/>
              </a:solidFill>
            </a:endParaRPr>
          </a:p>
        </p:txBody>
      </p:sp>
      <p:sp>
        <p:nvSpPr>
          <p:cNvPr id="125958" name="Rectangle 2"/>
          <p:cNvSpPr>
            <a:spLocks noGrp="1" noRot="1" noChangeAspect="1" noChangeArrowheads="1" noTextEdit="1"/>
          </p:cNvSpPr>
          <p:nvPr>
            <p:ph type="sldImg"/>
          </p:nvPr>
        </p:nvSpPr>
        <p:spPr>
          <a:xfrm>
            <a:off x="1109663" y="698500"/>
            <a:ext cx="4643437" cy="3484563"/>
          </a:xfrm>
          <a:ln/>
        </p:spPr>
      </p:sp>
      <p:sp>
        <p:nvSpPr>
          <p:cNvPr id="125959" name="Rectangle 3"/>
          <p:cNvSpPr>
            <a:spLocks noGrp="1" noChangeArrowheads="1"/>
          </p:cNvSpPr>
          <p:nvPr>
            <p:ph type="body" idx="1"/>
          </p:nvPr>
        </p:nvSpPr>
        <p:spPr>
          <a:xfrm>
            <a:off x="914400" y="4416425"/>
            <a:ext cx="5029200" cy="4181475"/>
          </a:xfrm>
          <a:noFill/>
          <a:ln/>
        </p:spPr>
        <p:txBody>
          <a:bodyPr lIns="91955" tIns="45978" rIns="91955" bIns="45978"/>
          <a:lstStyle/>
          <a:p>
            <a:r>
              <a:rPr lang="en-US" b="1" smtClean="0"/>
              <a:t>TRAINER:</a:t>
            </a:r>
          </a:p>
          <a:p>
            <a:r>
              <a:rPr lang="en-US" i="1" smtClean="0"/>
              <a:t>Explain that it is possible to match individual students to treatment approaches in ways that increase the probability of treatment effectiveness and efficiency and that BASICS as a brief intervention is also appropriately described as “indicated” prevention</a:t>
            </a:r>
            <a:endParaRPr lang="en-US" b="1" smtClean="0"/>
          </a:p>
          <a:p>
            <a:r>
              <a:rPr lang="en-US" b="1" smtClean="0"/>
              <a:t>Speaking Points:</a:t>
            </a:r>
          </a:p>
          <a:p>
            <a:pPr>
              <a:buFontTx/>
              <a:buChar char="•"/>
            </a:pPr>
            <a:r>
              <a:rPr lang="en-US" smtClean="0"/>
              <a:t>“Treatment matching” is based on the notion that a spectrum of alcohol consumption and related problems exists, that no single treatment approach is effective in treating all persons with alcohol problems, and that different programs may be optimal for different types of people.  </a:t>
            </a:r>
          </a:p>
          <a:p>
            <a:pPr>
              <a:buFontTx/>
              <a:buChar char="•"/>
            </a:pPr>
            <a:r>
              <a:rPr lang="en-US" smtClean="0"/>
              <a:t>Indicated interventions are those that focus on individual students who already drink heavily and have experienced, or are at risk of experiencing, alcohol-related problems at the “Threshold for Action” on the graphic.</a:t>
            </a:r>
          </a:p>
          <a:p>
            <a:pPr>
              <a:buFontTx/>
              <a:buChar char="•"/>
            </a:pPr>
            <a:r>
              <a:rPr lang="en-US" smtClean="0"/>
              <a:t>Brief interventions are one type of indicated intervention.</a:t>
            </a:r>
          </a:p>
          <a:p>
            <a:pPr>
              <a:buFontTx/>
              <a:buChar char="•"/>
            </a:pPr>
            <a:endParaRPr lang="en-US" smtClean="0"/>
          </a:p>
          <a:p>
            <a:pPr>
              <a:buFontTx/>
              <a:buChar char="•"/>
            </a:pPr>
            <a:endParaRPr lang="en-US" smtClean="0"/>
          </a:p>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a:noFill/>
        </p:spPr>
        <p:txBody>
          <a:bodyPr/>
          <a:lstStyle/>
          <a:p>
            <a:r>
              <a:rPr lang="en-US" smtClean="0">
                <a:solidFill>
                  <a:srgbClr val="000000"/>
                </a:solidFill>
              </a:rPr>
              <a:t>One Sky Center</a:t>
            </a:r>
          </a:p>
        </p:txBody>
      </p:sp>
      <p:sp>
        <p:nvSpPr>
          <p:cNvPr id="128003" name="Rectangle 3"/>
          <p:cNvSpPr>
            <a:spLocks noGrp="1" noChangeArrowheads="1"/>
          </p:cNvSpPr>
          <p:nvPr>
            <p:ph type="dt" sz="quarter" idx="1"/>
          </p:nvPr>
        </p:nvSpPr>
        <p:spPr>
          <a:noFill/>
        </p:spPr>
        <p:txBody>
          <a:bodyPr/>
          <a:lstStyle/>
          <a:p>
            <a:fld id="{94D6B146-5CA2-4D4D-892C-1E39217D0A4A}" type="datetime1">
              <a:rPr lang="en-US" smtClean="0">
                <a:solidFill>
                  <a:srgbClr val="000000"/>
                </a:solidFill>
              </a:rPr>
              <a:pPr/>
              <a:t>3/29/2011</a:t>
            </a:fld>
            <a:endParaRPr lang="en-US" smtClean="0">
              <a:solidFill>
                <a:srgbClr val="000000"/>
              </a:solidFill>
            </a:endParaRPr>
          </a:p>
        </p:txBody>
      </p:sp>
      <p:sp>
        <p:nvSpPr>
          <p:cNvPr id="128004" name="Rectangle 6"/>
          <p:cNvSpPr>
            <a:spLocks noGrp="1" noChangeArrowheads="1"/>
          </p:cNvSpPr>
          <p:nvPr>
            <p:ph type="ftr" sz="quarter" idx="4"/>
          </p:nvPr>
        </p:nvSpPr>
        <p:spPr>
          <a:noFill/>
        </p:spPr>
        <p:txBody>
          <a:bodyPr/>
          <a:lstStyle/>
          <a:p>
            <a:r>
              <a:rPr lang="en-US" smtClean="0">
                <a:solidFill>
                  <a:srgbClr val="000000"/>
                </a:solidFill>
              </a:rPr>
              <a:t>R. Dale Walker, MD</a:t>
            </a:r>
          </a:p>
        </p:txBody>
      </p:sp>
      <p:sp>
        <p:nvSpPr>
          <p:cNvPr id="128005" name="Rectangle 7"/>
          <p:cNvSpPr>
            <a:spLocks noGrp="1" noChangeArrowheads="1"/>
          </p:cNvSpPr>
          <p:nvPr>
            <p:ph type="sldNum" sz="quarter" idx="5"/>
          </p:nvPr>
        </p:nvSpPr>
        <p:spPr>
          <a:noFill/>
        </p:spPr>
        <p:txBody>
          <a:bodyPr/>
          <a:lstStyle/>
          <a:p>
            <a:fld id="{1C0ED29E-7D69-4E16-AD2D-91A670FE6DCD}" type="slidenum">
              <a:rPr lang="en-US" smtClean="0">
                <a:solidFill>
                  <a:srgbClr val="000000"/>
                </a:solidFill>
              </a:rPr>
              <a:pPr/>
              <a:t>24</a:t>
            </a:fld>
            <a:endParaRPr lang="en-US" smtClean="0">
              <a:solidFill>
                <a:srgbClr val="000000"/>
              </a:solidFill>
            </a:endParaRPr>
          </a:p>
        </p:txBody>
      </p:sp>
      <p:sp>
        <p:nvSpPr>
          <p:cNvPr id="128006" name="Rectangle 2"/>
          <p:cNvSpPr>
            <a:spLocks noGrp="1" noRot="1" noChangeAspect="1" noChangeArrowheads="1" noTextEdit="1"/>
          </p:cNvSpPr>
          <p:nvPr>
            <p:ph type="sldImg"/>
          </p:nvPr>
        </p:nvSpPr>
        <p:spPr>
          <a:ln/>
        </p:spPr>
      </p:sp>
      <p:sp>
        <p:nvSpPr>
          <p:cNvPr id="1280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a:noFill/>
        </p:spPr>
        <p:txBody>
          <a:bodyPr/>
          <a:lstStyle/>
          <a:p>
            <a:r>
              <a:rPr lang="en-US" smtClean="0"/>
              <a:t>One Sky Center</a:t>
            </a:r>
          </a:p>
        </p:txBody>
      </p:sp>
      <p:sp>
        <p:nvSpPr>
          <p:cNvPr id="129027" name="Rectangle 3"/>
          <p:cNvSpPr>
            <a:spLocks noGrp="1" noChangeArrowheads="1"/>
          </p:cNvSpPr>
          <p:nvPr>
            <p:ph type="dt" sz="quarter" idx="1"/>
          </p:nvPr>
        </p:nvSpPr>
        <p:spPr>
          <a:noFill/>
        </p:spPr>
        <p:txBody>
          <a:bodyPr/>
          <a:lstStyle/>
          <a:p>
            <a:fld id="{AAA2F9A9-3493-4A6D-AFE8-C1FC45055036}" type="datetime1">
              <a:rPr lang="en-US" smtClean="0"/>
              <a:pPr/>
              <a:t>3/29/2011</a:t>
            </a:fld>
            <a:endParaRPr lang="en-US" smtClean="0"/>
          </a:p>
        </p:txBody>
      </p:sp>
      <p:sp>
        <p:nvSpPr>
          <p:cNvPr id="129028" name="Rectangle 6"/>
          <p:cNvSpPr>
            <a:spLocks noGrp="1" noChangeArrowheads="1"/>
          </p:cNvSpPr>
          <p:nvPr>
            <p:ph type="ftr" sz="quarter" idx="4"/>
          </p:nvPr>
        </p:nvSpPr>
        <p:spPr>
          <a:noFill/>
        </p:spPr>
        <p:txBody>
          <a:bodyPr/>
          <a:lstStyle/>
          <a:p>
            <a:r>
              <a:rPr lang="en-US" smtClean="0"/>
              <a:t>R. Dale Walker, MD</a:t>
            </a:r>
          </a:p>
        </p:txBody>
      </p:sp>
      <p:sp>
        <p:nvSpPr>
          <p:cNvPr id="129029" name="Rectangle 7"/>
          <p:cNvSpPr>
            <a:spLocks noGrp="1" noChangeArrowheads="1"/>
          </p:cNvSpPr>
          <p:nvPr>
            <p:ph type="sldNum" sz="quarter" idx="5"/>
          </p:nvPr>
        </p:nvSpPr>
        <p:spPr>
          <a:noFill/>
        </p:spPr>
        <p:txBody>
          <a:bodyPr/>
          <a:lstStyle/>
          <a:p>
            <a:fld id="{F47EC376-BA85-4854-9A09-E8EBF9F779B2}" type="slidenum">
              <a:rPr lang="en-US" smtClean="0"/>
              <a:pPr/>
              <a:t>25</a:t>
            </a:fld>
            <a:endParaRPr lang="en-US" smtClean="0"/>
          </a:p>
        </p:txBody>
      </p:sp>
      <p:sp>
        <p:nvSpPr>
          <p:cNvPr id="129030" name="Rectangle 2"/>
          <p:cNvSpPr>
            <a:spLocks noGrp="1" noRot="1" noChangeAspect="1" noChangeArrowheads="1" noTextEdit="1"/>
          </p:cNvSpPr>
          <p:nvPr>
            <p:ph type="sldImg"/>
          </p:nvPr>
        </p:nvSpPr>
        <p:spPr>
          <a:ln/>
        </p:spPr>
      </p:sp>
      <p:sp>
        <p:nvSpPr>
          <p:cNvPr id="1290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a:noFill/>
        </p:spPr>
        <p:txBody>
          <a:bodyPr/>
          <a:lstStyle/>
          <a:p>
            <a:r>
              <a:rPr lang="en-US" smtClean="0"/>
              <a:t>One Sky Center</a:t>
            </a:r>
          </a:p>
        </p:txBody>
      </p:sp>
      <p:sp>
        <p:nvSpPr>
          <p:cNvPr id="130051" name="Rectangle 3"/>
          <p:cNvSpPr>
            <a:spLocks noGrp="1" noChangeArrowheads="1"/>
          </p:cNvSpPr>
          <p:nvPr>
            <p:ph type="dt" sz="quarter" idx="1"/>
          </p:nvPr>
        </p:nvSpPr>
        <p:spPr>
          <a:noFill/>
        </p:spPr>
        <p:txBody>
          <a:bodyPr/>
          <a:lstStyle/>
          <a:p>
            <a:fld id="{598237C5-7838-4500-AAD3-267C060B953A}" type="datetime1">
              <a:rPr lang="en-US" smtClean="0"/>
              <a:pPr/>
              <a:t>3/29/2011</a:t>
            </a:fld>
            <a:endParaRPr lang="en-US" smtClean="0"/>
          </a:p>
        </p:txBody>
      </p:sp>
      <p:sp>
        <p:nvSpPr>
          <p:cNvPr id="130052" name="Rectangle 6"/>
          <p:cNvSpPr>
            <a:spLocks noGrp="1" noChangeArrowheads="1"/>
          </p:cNvSpPr>
          <p:nvPr>
            <p:ph type="ftr" sz="quarter" idx="4"/>
          </p:nvPr>
        </p:nvSpPr>
        <p:spPr>
          <a:noFill/>
        </p:spPr>
        <p:txBody>
          <a:bodyPr/>
          <a:lstStyle/>
          <a:p>
            <a:r>
              <a:rPr lang="en-US" smtClean="0"/>
              <a:t>R. Dale Walker, MD</a:t>
            </a:r>
          </a:p>
        </p:txBody>
      </p:sp>
      <p:sp>
        <p:nvSpPr>
          <p:cNvPr id="130053" name="Rectangle 7"/>
          <p:cNvSpPr>
            <a:spLocks noGrp="1" noChangeArrowheads="1"/>
          </p:cNvSpPr>
          <p:nvPr>
            <p:ph type="sldNum" sz="quarter" idx="5"/>
          </p:nvPr>
        </p:nvSpPr>
        <p:spPr>
          <a:noFill/>
        </p:spPr>
        <p:txBody>
          <a:bodyPr/>
          <a:lstStyle/>
          <a:p>
            <a:fld id="{BA04CEE1-E585-40ED-9C42-91ACB29B1F57}" type="slidenum">
              <a:rPr lang="en-US" smtClean="0"/>
              <a:pPr/>
              <a:t>26</a:t>
            </a:fld>
            <a:endParaRPr lang="en-US" smtClean="0"/>
          </a:p>
        </p:txBody>
      </p:sp>
      <p:sp>
        <p:nvSpPr>
          <p:cNvPr id="130054" name="Rectangle 2"/>
          <p:cNvSpPr>
            <a:spLocks noGrp="1" noRot="1" noChangeAspect="1" noChangeArrowheads="1" noTextEdit="1"/>
          </p:cNvSpPr>
          <p:nvPr>
            <p:ph type="sldImg"/>
          </p:nvPr>
        </p:nvSpPr>
        <p:spPr>
          <a:ln/>
        </p:spPr>
      </p:sp>
      <p:sp>
        <p:nvSpPr>
          <p:cNvPr id="1300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a:noFill/>
        </p:spPr>
        <p:txBody>
          <a:bodyPr/>
          <a:lstStyle/>
          <a:p>
            <a:r>
              <a:rPr lang="en-US" smtClean="0"/>
              <a:t>One Sky Center</a:t>
            </a:r>
          </a:p>
        </p:txBody>
      </p:sp>
      <p:sp>
        <p:nvSpPr>
          <p:cNvPr id="131075" name="Rectangle 3"/>
          <p:cNvSpPr>
            <a:spLocks noGrp="1" noChangeArrowheads="1"/>
          </p:cNvSpPr>
          <p:nvPr>
            <p:ph type="dt" sz="quarter" idx="1"/>
          </p:nvPr>
        </p:nvSpPr>
        <p:spPr>
          <a:noFill/>
        </p:spPr>
        <p:txBody>
          <a:bodyPr/>
          <a:lstStyle/>
          <a:p>
            <a:fld id="{397F7527-E249-4B59-B236-AFFF1E232DE0}" type="datetime1">
              <a:rPr lang="en-US" smtClean="0"/>
              <a:pPr/>
              <a:t>3/29/2011</a:t>
            </a:fld>
            <a:endParaRPr lang="en-US" smtClean="0"/>
          </a:p>
        </p:txBody>
      </p:sp>
      <p:sp>
        <p:nvSpPr>
          <p:cNvPr id="131076" name="Rectangle 6"/>
          <p:cNvSpPr>
            <a:spLocks noGrp="1" noChangeArrowheads="1"/>
          </p:cNvSpPr>
          <p:nvPr>
            <p:ph type="ftr" sz="quarter" idx="4"/>
          </p:nvPr>
        </p:nvSpPr>
        <p:spPr>
          <a:noFill/>
        </p:spPr>
        <p:txBody>
          <a:bodyPr/>
          <a:lstStyle/>
          <a:p>
            <a:r>
              <a:rPr lang="en-US" smtClean="0"/>
              <a:t>R. Dale Walker, MD</a:t>
            </a:r>
          </a:p>
        </p:txBody>
      </p:sp>
      <p:sp>
        <p:nvSpPr>
          <p:cNvPr id="131077" name="Rectangle 7"/>
          <p:cNvSpPr>
            <a:spLocks noGrp="1" noChangeArrowheads="1"/>
          </p:cNvSpPr>
          <p:nvPr>
            <p:ph type="sldNum" sz="quarter" idx="5"/>
          </p:nvPr>
        </p:nvSpPr>
        <p:spPr>
          <a:noFill/>
        </p:spPr>
        <p:txBody>
          <a:bodyPr/>
          <a:lstStyle/>
          <a:p>
            <a:fld id="{0975A493-84D8-4FD8-815E-106457B4CB91}" type="slidenum">
              <a:rPr lang="en-US" smtClean="0"/>
              <a:pPr/>
              <a:t>27</a:t>
            </a:fld>
            <a:endParaRPr lang="en-US" smtClean="0"/>
          </a:p>
        </p:txBody>
      </p:sp>
      <p:sp>
        <p:nvSpPr>
          <p:cNvPr id="131078" name="Rectangle 2"/>
          <p:cNvSpPr>
            <a:spLocks noGrp="1" noRot="1" noChangeAspect="1" noChangeArrowheads="1" noTextEdit="1"/>
          </p:cNvSpPr>
          <p:nvPr>
            <p:ph type="sldImg"/>
          </p:nvPr>
        </p:nvSpPr>
        <p:spPr>
          <a:ln/>
        </p:spPr>
      </p:sp>
      <p:sp>
        <p:nvSpPr>
          <p:cNvPr id="1310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endParaRPr lang="en-US" smtClean="0"/>
          </a:p>
        </p:txBody>
      </p:sp>
      <p:sp>
        <p:nvSpPr>
          <p:cNvPr id="132100" name="Slide Number Placeholder 3"/>
          <p:cNvSpPr>
            <a:spLocks noGrp="1"/>
          </p:cNvSpPr>
          <p:nvPr>
            <p:ph type="sldNum" sz="quarter" idx="5"/>
          </p:nvPr>
        </p:nvSpPr>
        <p:spPr>
          <a:noFill/>
        </p:spPr>
        <p:txBody>
          <a:bodyPr/>
          <a:lstStyle/>
          <a:p>
            <a:fld id="{8FF910A7-3667-4825-A745-B1B4760C2A27}" type="slidenum">
              <a:rPr lang="en-US" smtClean="0">
                <a:solidFill>
                  <a:srgbClr val="000000"/>
                </a:solidFill>
              </a:rPr>
              <a:pPr/>
              <a:t>28</a:t>
            </a:fld>
            <a:endParaRPr lang="en-US" smtClean="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a:noFill/>
        </p:spPr>
        <p:txBody>
          <a:bodyPr/>
          <a:lstStyle/>
          <a:p>
            <a:r>
              <a:rPr lang="en-US" smtClean="0"/>
              <a:t>One Sky Center</a:t>
            </a:r>
          </a:p>
        </p:txBody>
      </p:sp>
      <p:sp>
        <p:nvSpPr>
          <p:cNvPr id="133123" name="Rectangle 3"/>
          <p:cNvSpPr>
            <a:spLocks noGrp="1" noChangeArrowheads="1"/>
          </p:cNvSpPr>
          <p:nvPr>
            <p:ph type="dt" sz="quarter" idx="1"/>
          </p:nvPr>
        </p:nvSpPr>
        <p:spPr>
          <a:noFill/>
        </p:spPr>
        <p:txBody>
          <a:bodyPr/>
          <a:lstStyle/>
          <a:p>
            <a:fld id="{2F1F08EF-F6F7-4655-9A1D-0B260F448627}" type="datetime1">
              <a:rPr lang="en-US" smtClean="0"/>
              <a:pPr/>
              <a:t>3/29/2011</a:t>
            </a:fld>
            <a:endParaRPr lang="en-US" smtClean="0"/>
          </a:p>
        </p:txBody>
      </p:sp>
      <p:sp>
        <p:nvSpPr>
          <p:cNvPr id="133124" name="Rectangle 6"/>
          <p:cNvSpPr>
            <a:spLocks noGrp="1" noChangeArrowheads="1"/>
          </p:cNvSpPr>
          <p:nvPr>
            <p:ph type="ftr" sz="quarter" idx="4"/>
          </p:nvPr>
        </p:nvSpPr>
        <p:spPr>
          <a:noFill/>
        </p:spPr>
        <p:txBody>
          <a:bodyPr/>
          <a:lstStyle/>
          <a:p>
            <a:r>
              <a:rPr lang="en-US" smtClean="0"/>
              <a:t>R. Dale Walker, MD</a:t>
            </a:r>
          </a:p>
        </p:txBody>
      </p:sp>
      <p:sp>
        <p:nvSpPr>
          <p:cNvPr id="133125" name="Rectangle 7"/>
          <p:cNvSpPr>
            <a:spLocks noGrp="1" noChangeArrowheads="1"/>
          </p:cNvSpPr>
          <p:nvPr>
            <p:ph type="sldNum" sz="quarter" idx="5"/>
          </p:nvPr>
        </p:nvSpPr>
        <p:spPr>
          <a:noFill/>
        </p:spPr>
        <p:txBody>
          <a:bodyPr/>
          <a:lstStyle/>
          <a:p>
            <a:fld id="{6AE48708-CE3A-41E3-BE41-59D2B73A110B}" type="slidenum">
              <a:rPr lang="en-US" smtClean="0"/>
              <a:pPr/>
              <a:t>29</a:t>
            </a:fld>
            <a:endParaRPr lang="en-US" smtClean="0"/>
          </a:p>
        </p:txBody>
      </p:sp>
      <p:sp>
        <p:nvSpPr>
          <p:cNvPr id="133126" name="Rectangle 2"/>
          <p:cNvSpPr>
            <a:spLocks noGrp="1" noRot="1" noChangeAspect="1" noChangeArrowheads="1" noTextEdit="1"/>
          </p:cNvSpPr>
          <p:nvPr>
            <p:ph type="sldImg"/>
          </p:nvPr>
        </p:nvSpPr>
        <p:spPr>
          <a:xfrm>
            <a:off x="1104900" y="696913"/>
            <a:ext cx="4648200" cy="3486150"/>
          </a:xfrm>
          <a:ln/>
        </p:spPr>
      </p:sp>
      <p:sp>
        <p:nvSpPr>
          <p:cNvPr id="133127" name="Rectangle 3"/>
          <p:cNvSpPr>
            <a:spLocks noGrp="1" noChangeArrowheads="1"/>
          </p:cNvSpPr>
          <p:nvPr>
            <p:ph type="body" idx="1"/>
          </p:nvPr>
        </p:nvSpPr>
        <p:spPr>
          <a:xfrm>
            <a:off x="685800" y="4416425"/>
            <a:ext cx="5486400" cy="4183063"/>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p:spPr>
        <p:txBody>
          <a:bodyPr/>
          <a:lstStyle/>
          <a:p>
            <a:r>
              <a:rPr lang="en-US" smtClean="0"/>
              <a:t>One Sky Center</a:t>
            </a:r>
          </a:p>
        </p:txBody>
      </p:sp>
      <p:sp>
        <p:nvSpPr>
          <p:cNvPr id="98307" name="Rectangle 3"/>
          <p:cNvSpPr>
            <a:spLocks noGrp="1" noChangeArrowheads="1"/>
          </p:cNvSpPr>
          <p:nvPr>
            <p:ph type="dt" sz="quarter" idx="1"/>
          </p:nvPr>
        </p:nvSpPr>
        <p:spPr>
          <a:noFill/>
        </p:spPr>
        <p:txBody>
          <a:bodyPr/>
          <a:lstStyle/>
          <a:p>
            <a:fld id="{B15E7391-22AC-4B4F-B79B-5615DB58233E}" type="datetime1">
              <a:rPr lang="en-US" smtClean="0"/>
              <a:pPr/>
              <a:t>3/29/2011</a:t>
            </a:fld>
            <a:endParaRPr lang="en-US" smtClean="0"/>
          </a:p>
        </p:txBody>
      </p:sp>
      <p:sp>
        <p:nvSpPr>
          <p:cNvPr id="98308" name="Rectangle 6"/>
          <p:cNvSpPr>
            <a:spLocks noGrp="1" noChangeArrowheads="1"/>
          </p:cNvSpPr>
          <p:nvPr>
            <p:ph type="ftr" sz="quarter" idx="4"/>
          </p:nvPr>
        </p:nvSpPr>
        <p:spPr>
          <a:noFill/>
        </p:spPr>
        <p:txBody>
          <a:bodyPr/>
          <a:lstStyle/>
          <a:p>
            <a:r>
              <a:rPr lang="en-US" smtClean="0"/>
              <a:t>R. Dale Walker, MD</a:t>
            </a:r>
          </a:p>
        </p:txBody>
      </p:sp>
      <p:sp>
        <p:nvSpPr>
          <p:cNvPr id="98309" name="Rectangle 7"/>
          <p:cNvSpPr>
            <a:spLocks noGrp="1" noChangeArrowheads="1"/>
          </p:cNvSpPr>
          <p:nvPr>
            <p:ph type="sldNum" sz="quarter" idx="5"/>
          </p:nvPr>
        </p:nvSpPr>
        <p:spPr>
          <a:noFill/>
        </p:spPr>
        <p:txBody>
          <a:bodyPr/>
          <a:lstStyle/>
          <a:p>
            <a:fld id="{EE0F6B70-14A3-4A71-9E2D-4AD1C4A1E6C2}" type="slidenum">
              <a:rPr lang="en-US" smtClean="0"/>
              <a:pPr/>
              <a:t>3</a:t>
            </a:fld>
            <a:endParaRPr lang="en-US" smtClean="0"/>
          </a:p>
        </p:txBody>
      </p:sp>
      <p:sp>
        <p:nvSpPr>
          <p:cNvPr id="98310" name="Rectangle 2"/>
          <p:cNvSpPr>
            <a:spLocks noGrp="1" noRot="1" noChangeAspect="1" noChangeArrowheads="1" noTextEdit="1"/>
          </p:cNvSpPr>
          <p:nvPr>
            <p:ph type="sldImg"/>
          </p:nvPr>
        </p:nvSpPr>
        <p:spPr>
          <a:ln/>
        </p:spPr>
      </p:sp>
      <p:sp>
        <p:nvSpPr>
          <p:cNvPr id="983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r>
              <a:rPr lang="en-US" smtClean="0"/>
              <a:t>Poverty exists if you can’t do what is reasonable to expect in society.</a:t>
            </a:r>
          </a:p>
          <a:p>
            <a:endParaRPr lang="en-US" smtClean="0"/>
          </a:p>
          <a:p>
            <a:r>
              <a:rPr lang="en-US" smtClean="0"/>
              <a:t>Nicholas Stern is Head of the Government Economic Service and Second Permanent Secretary to the Treasury of the United Kingdom. He served as Chief Economist and Senior Vice President at the World Bank from July 2000 to October 2003, and before that held academic positions at institutions including the London School of Economics, Oxford University, and MIT.</a:t>
            </a:r>
          </a:p>
          <a:p>
            <a:endParaRPr lang="en-US" smtClean="0"/>
          </a:p>
          <a:p>
            <a:r>
              <a:rPr lang="en-US" smtClean="0">
                <a:hlinkClick r:id="rId3" action="ppaction://hlinkfile"/>
              </a:rPr>
              <a:t>Growth and Empowerment</a:t>
            </a:r>
            <a:r>
              <a:rPr lang="en-US" smtClean="0"/>
              <a:t/>
            </a:r>
            <a:br>
              <a:rPr lang="en-US" smtClean="0"/>
            </a:br>
            <a:r>
              <a:rPr lang="en-US" b="1" smtClean="0"/>
              <a:t>Making Development Happen</a:t>
            </a:r>
            <a:r>
              <a:rPr lang="en-US" smtClean="0"/>
              <a:t/>
            </a:r>
            <a:br>
              <a:rPr lang="en-US" smtClean="0"/>
            </a:br>
            <a:r>
              <a:rPr lang="en-US" smtClean="0">
                <a:hlinkClick r:id="rId4" action="ppaction://hlinkfile"/>
              </a:rPr>
              <a:t>Nicholas Stern</a:t>
            </a:r>
            <a:r>
              <a:rPr lang="en-US" smtClean="0"/>
              <a:t>, </a:t>
            </a:r>
            <a:r>
              <a:rPr lang="en-US" smtClean="0">
                <a:hlinkClick r:id="rId5" action="ppaction://hlinkfile"/>
              </a:rPr>
              <a:t>Jean-Jacques Dethier</a:t>
            </a:r>
            <a:r>
              <a:rPr lang="en-US" smtClean="0"/>
              <a:t> and </a:t>
            </a:r>
            <a:r>
              <a:rPr lang="en-US" smtClean="0">
                <a:hlinkClick r:id="rId6" action="ppaction://hlinkfile"/>
              </a:rPr>
              <a:t>F. Halsey Rogers</a:t>
            </a:r>
            <a:r>
              <a:rPr lang="en-US" smtClean="0"/>
              <a:t/>
            </a:r>
            <a:br>
              <a:rPr lang="en-US" smtClean="0"/>
            </a:br>
            <a:r>
              <a:rPr lang="en-US" smtClean="0"/>
              <a:t>Paper / September 2006</a:t>
            </a:r>
            <a:br>
              <a:rPr lang="en-US" smtClean="0"/>
            </a:br>
            <a:r>
              <a:rPr lang="en-US" smtClean="0"/>
              <a:t>The former Chief Economist at the World Bank proposes a strategy for development based on two interrelated approaches: building an investment climate that encourages growth and empowering poor people to participate in that growth.</a:t>
            </a:r>
          </a:p>
          <a:p>
            <a:endParaRPr lang="en-US" smtClean="0"/>
          </a:p>
          <a:p>
            <a:r>
              <a:rPr lang="en-US" smtClean="0"/>
              <a:t>Sen's papers in the late 1960s and early 1970s helped develop the theory of </a:t>
            </a:r>
            <a:r>
              <a:rPr lang="en-US" smtClean="0">
                <a:hlinkClick r:id="rId7" action="ppaction://hlinkfile" tooltip="Social choice"/>
              </a:rPr>
              <a:t>social choice</a:t>
            </a:r>
            <a:r>
              <a:rPr lang="en-US" smtClean="0"/>
              <a:t>, which first came to prominence in the work by the American economist </a:t>
            </a:r>
            <a:r>
              <a:rPr lang="en-US" smtClean="0">
                <a:hlinkClick r:id="rId8" action="ppaction://hlinkfile" tooltip="Kenneth Arrow"/>
              </a:rPr>
              <a:t>Kenneth Arrow</a:t>
            </a:r>
            <a:r>
              <a:rPr lang="en-US" smtClean="0"/>
              <a:t>, who, while working at the </a:t>
            </a:r>
            <a:r>
              <a:rPr lang="en-US" smtClean="0">
                <a:hlinkClick r:id="rId9" action="ppaction://hlinkfile" tooltip="RAND"/>
              </a:rPr>
              <a:t>RAND Corporation</a:t>
            </a:r>
            <a:r>
              <a:rPr lang="en-US" smtClean="0"/>
              <a:t>, famously proved that all voting rules, be they </a:t>
            </a:r>
            <a:r>
              <a:rPr lang="en-US" smtClean="0">
                <a:hlinkClick r:id="rId10" action="ppaction://hlinkfile" tooltip="Majority voting"/>
              </a:rPr>
              <a:t>majority rule</a:t>
            </a:r>
            <a:r>
              <a:rPr lang="en-US" smtClean="0"/>
              <a:t> or </a:t>
            </a:r>
            <a:r>
              <a:rPr lang="en-US" smtClean="0">
                <a:hlinkClick r:id="rId11" action="ppaction://hlinkfile" tooltip="Supermajority"/>
              </a:rPr>
              <a:t>two thirds-majority</a:t>
            </a:r>
            <a:r>
              <a:rPr lang="en-US" smtClean="0"/>
              <a:t> or </a:t>
            </a:r>
            <a:r>
              <a:rPr lang="en-US" smtClean="0">
                <a:hlinkClick r:id="rId12" action="ppaction://hlinkfile" tooltip="Status quo"/>
              </a:rPr>
              <a:t>status quo</a:t>
            </a:r>
            <a:r>
              <a:rPr lang="en-US" smtClean="0"/>
              <a:t>, must inevitably conflict with some basic </a:t>
            </a:r>
            <a:r>
              <a:rPr lang="en-US" smtClean="0">
                <a:hlinkClick r:id="rId13" action="ppaction://hlinkfile" tooltip="Democratic"/>
              </a:rPr>
              <a:t>democratic</a:t>
            </a:r>
            <a:r>
              <a:rPr lang="en-US" smtClean="0"/>
              <a:t> norm. Sen's contribution to the literature was to show under what conditions </a:t>
            </a:r>
            <a:r>
              <a:rPr lang="en-US" smtClean="0">
                <a:hlinkClick r:id="rId14" action="ppaction://hlinkfile" tooltip="Arrow's impossibility theorem"/>
              </a:rPr>
              <a:t>Arrow's impossibility theorem</a:t>
            </a:r>
            <a:r>
              <a:rPr lang="en-US" smtClean="0"/>
              <a:t> would indeed come to pass as well as to extend and enrich the theory of social choice, informed by his interests in </a:t>
            </a:r>
            <a:r>
              <a:rPr lang="en-US" smtClean="0">
                <a:hlinkClick r:id="rId15" action="ppaction://hlinkfile" tooltip="History of economic thought"/>
              </a:rPr>
              <a:t>history of economic thought</a:t>
            </a:r>
            <a:r>
              <a:rPr lang="en-US" smtClean="0"/>
              <a:t> and </a:t>
            </a:r>
            <a:r>
              <a:rPr lang="en-US" smtClean="0">
                <a:hlinkClick r:id="rId16" action="ppaction://hlinkfile" tooltip="Philosophy"/>
              </a:rPr>
              <a:t>philosophy</a:t>
            </a:r>
            <a:r>
              <a:rPr lang="en-US" smtClean="0"/>
              <a:t>.</a:t>
            </a:r>
          </a:p>
          <a:p>
            <a:endParaRPr lang="en-US" smtClean="0"/>
          </a:p>
          <a:p>
            <a:r>
              <a:rPr lang="en-US" smtClean="0"/>
              <a:t>Welfare economics seeks to evaluate economic policies in terms of their effects on the well-being of the community. Sen, who devoted his career to such issues, was called the "conscience of his profession." His influential monograph </a:t>
            </a:r>
            <a:r>
              <a:rPr lang="en-US" i="1" smtClean="0"/>
              <a:t>Collective Choice and Social Welfare</a:t>
            </a:r>
            <a:r>
              <a:rPr lang="en-US" smtClean="0"/>
              <a:t> (1970), which addressed problems related to individual rights (including formulation of the </a:t>
            </a:r>
            <a:r>
              <a:rPr lang="en-US" smtClean="0">
                <a:hlinkClick r:id="rId17" action="ppaction://hlinkfile" tooltip="Liberal paradox"/>
              </a:rPr>
              <a:t>liberal paradox</a:t>
            </a:r>
            <a:r>
              <a:rPr lang="en-US" smtClean="0"/>
              <a:t>), justice and equity, majority rule, and the availability of information about individual conditions, inspired researchers to turn their attention to issues of basic welfare. Sen devised methods of measuring poverty that yielded useful information for improving economic conditions for the poor.</a:t>
            </a:r>
            <a:br>
              <a:rPr lang="en-US" smtClean="0"/>
            </a:br>
            <a:endParaRPr lang="en-US" smtClean="0"/>
          </a:p>
          <a:p>
            <a:endParaRPr lang="en-US" smtClean="0"/>
          </a:p>
        </p:txBody>
      </p:sp>
      <p:sp>
        <p:nvSpPr>
          <p:cNvPr id="134148" name="Header Placeholder 3"/>
          <p:cNvSpPr>
            <a:spLocks noGrp="1"/>
          </p:cNvSpPr>
          <p:nvPr>
            <p:ph type="hdr" sz="quarter"/>
          </p:nvPr>
        </p:nvSpPr>
        <p:spPr>
          <a:noFill/>
        </p:spPr>
        <p:txBody>
          <a:bodyPr/>
          <a:lstStyle/>
          <a:p>
            <a:r>
              <a:rPr lang="en-US" smtClean="0"/>
              <a:t>One Sky Center</a:t>
            </a:r>
          </a:p>
        </p:txBody>
      </p:sp>
      <p:sp>
        <p:nvSpPr>
          <p:cNvPr id="134149" name="Date Placeholder 4"/>
          <p:cNvSpPr>
            <a:spLocks noGrp="1"/>
          </p:cNvSpPr>
          <p:nvPr>
            <p:ph type="dt" sz="quarter" idx="1"/>
          </p:nvPr>
        </p:nvSpPr>
        <p:spPr>
          <a:noFill/>
        </p:spPr>
        <p:txBody>
          <a:bodyPr/>
          <a:lstStyle/>
          <a:p>
            <a:fld id="{48306E82-D814-4480-A787-DF7318CEABAD}" type="datetime1">
              <a:rPr lang="en-US" smtClean="0"/>
              <a:pPr/>
              <a:t>3/29/2011</a:t>
            </a:fld>
            <a:endParaRPr lang="en-US" smtClean="0"/>
          </a:p>
        </p:txBody>
      </p:sp>
      <p:sp>
        <p:nvSpPr>
          <p:cNvPr id="134150" name="Footer Placeholder 5"/>
          <p:cNvSpPr>
            <a:spLocks noGrp="1"/>
          </p:cNvSpPr>
          <p:nvPr>
            <p:ph type="ftr" sz="quarter" idx="4"/>
          </p:nvPr>
        </p:nvSpPr>
        <p:spPr>
          <a:noFill/>
        </p:spPr>
        <p:txBody>
          <a:bodyPr/>
          <a:lstStyle/>
          <a:p>
            <a:r>
              <a:rPr lang="en-US" smtClean="0"/>
              <a:t>R. Dale Walker, MD</a:t>
            </a:r>
          </a:p>
        </p:txBody>
      </p:sp>
      <p:sp>
        <p:nvSpPr>
          <p:cNvPr id="134151" name="Slide Number Placeholder 6"/>
          <p:cNvSpPr>
            <a:spLocks noGrp="1"/>
          </p:cNvSpPr>
          <p:nvPr>
            <p:ph type="sldNum" sz="quarter" idx="5"/>
          </p:nvPr>
        </p:nvSpPr>
        <p:spPr>
          <a:noFill/>
        </p:spPr>
        <p:txBody>
          <a:bodyPr/>
          <a:lstStyle/>
          <a:p>
            <a:fld id="{54CB08D5-24CA-4A2D-B32A-6E49DBA50D90}"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endParaRPr lang="en-US" smtClean="0"/>
          </a:p>
        </p:txBody>
      </p:sp>
      <p:sp>
        <p:nvSpPr>
          <p:cNvPr id="135172" name="Slide Number Placeholder 3"/>
          <p:cNvSpPr>
            <a:spLocks noGrp="1"/>
          </p:cNvSpPr>
          <p:nvPr>
            <p:ph type="sldNum" sz="quarter" idx="5"/>
          </p:nvPr>
        </p:nvSpPr>
        <p:spPr>
          <a:noFill/>
        </p:spPr>
        <p:txBody>
          <a:bodyPr/>
          <a:lstStyle/>
          <a:p>
            <a:fld id="{4158A7AE-C3EA-48A2-9583-3C0C391990A3}"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endParaRPr lang="en-US" smtClean="0"/>
          </a:p>
        </p:txBody>
      </p:sp>
      <p:sp>
        <p:nvSpPr>
          <p:cNvPr id="136196" name="Header Placeholder 3"/>
          <p:cNvSpPr>
            <a:spLocks noGrp="1"/>
          </p:cNvSpPr>
          <p:nvPr>
            <p:ph type="hdr" sz="quarter"/>
          </p:nvPr>
        </p:nvSpPr>
        <p:spPr>
          <a:noFill/>
        </p:spPr>
        <p:txBody>
          <a:bodyPr/>
          <a:lstStyle/>
          <a:p>
            <a:r>
              <a:rPr lang="en-US" smtClean="0"/>
              <a:t>One Sky Center</a:t>
            </a:r>
          </a:p>
        </p:txBody>
      </p:sp>
      <p:sp>
        <p:nvSpPr>
          <p:cNvPr id="136197" name="Date Placeholder 4"/>
          <p:cNvSpPr>
            <a:spLocks noGrp="1"/>
          </p:cNvSpPr>
          <p:nvPr>
            <p:ph type="dt" sz="quarter" idx="1"/>
          </p:nvPr>
        </p:nvSpPr>
        <p:spPr>
          <a:noFill/>
        </p:spPr>
        <p:txBody>
          <a:bodyPr/>
          <a:lstStyle/>
          <a:p>
            <a:fld id="{1F66AC2B-7A16-4126-9999-5192E96469C0}" type="datetime1">
              <a:rPr lang="en-US" smtClean="0"/>
              <a:pPr/>
              <a:t>3/29/2011</a:t>
            </a:fld>
            <a:endParaRPr lang="en-US" smtClean="0"/>
          </a:p>
        </p:txBody>
      </p:sp>
      <p:sp>
        <p:nvSpPr>
          <p:cNvPr id="136198" name="Footer Placeholder 5"/>
          <p:cNvSpPr>
            <a:spLocks noGrp="1"/>
          </p:cNvSpPr>
          <p:nvPr>
            <p:ph type="ftr" sz="quarter" idx="4"/>
          </p:nvPr>
        </p:nvSpPr>
        <p:spPr>
          <a:noFill/>
        </p:spPr>
        <p:txBody>
          <a:bodyPr/>
          <a:lstStyle/>
          <a:p>
            <a:r>
              <a:rPr lang="en-US" smtClean="0"/>
              <a:t>R. Dale Walker, MD</a:t>
            </a:r>
          </a:p>
        </p:txBody>
      </p:sp>
      <p:sp>
        <p:nvSpPr>
          <p:cNvPr id="136199" name="Slide Number Placeholder 6"/>
          <p:cNvSpPr>
            <a:spLocks noGrp="1"/>
          </p:cNvSpPr>
          <p:nvPr>
            <p:ph type="sldNum" sz="quarter" idx="5"/>
          </p:nvPr>
        </p:nvSpPr>
        <p:spPr>
          <a:noFill/>
        </p:spPr>
        <p:txBody>
          <a:bodyPr/>
          <a:lstStyle/>
          <a:p>
            <a:fld id="{B2D13C53-9A71-4D82-9D4C-2518F7FD36D2}"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endParaRPr lang="en-US" smtClean="0"/>
          </a:p>
        </p:txBody>
      </p:sp>
      <p:sp>
        <p:nvSpPr>
          <p:cNvPr id="137220" name="Header Placeholder 3"/>
          <p:cNvSpPr>
            <a:spLocks noGrp="1"/>
          </p:cNvSpPr>
          <p:nvPr>
            <p:ph type="hdr" sz="quarter"/>
          </p:nvPr>
        </p:nvSpPr>
        <p:spPr>
          <a:noFill/>
        </p:spPr>
        <p:txBody>
          <a:bodyPr/>
          <a:lstStyle/>
          <a:p>
            <a:r>
              <a:rPr lang="en-US" smtClean="0">
                <a:solidFill>
                  <a:srgbClr val="000000"/>
                </a:solidFill>
              </a:rPr>
              <a:t>One Sky Center</a:t>
            </a:r>
          </a:p>
        </p:txBody>
      </p:sp>
      <p:sp>
        <p:nvSpPr>
          <p:cNvPr id="137221" name="Date Placeholder 4"/>
          <p:cNvSpPr>
            <a:spLocks noGrp="1"/>
          </p:cNvSpPr>
          <p:nvPr>
            <p:ph type="dt" sz="quarter" idx="1"/>
          </p:nvPr>
        </p:nvSpPr>
        <p:spPr>
          <a:noFill/>
        </p:spPr>
        <p:txBody>
          <a:bodyPr/>
          <a:lstStyle/>
          <a:p>
            <a:fld id="{74032D7C-8E67-449F-9FF1-111F30500F3E}" type="datetime1">
              <a:rPr lang="en-US" smtClean="0">
                <a:solidFill>
                  <a:srgbClr val="000000"/>
                </a:solidFill>
              </a:rPr>
              <a:pPr/>
              <a:t>3/29/2011</a:t>
            </a:fld>
            <a:endParaRPr lang="en-US" smtClean="0">
              <a:solidFill>
                <a:srgbClr val="000000"/>
              </a:solidFill>
            </a:endParaRPr>
          </a:p>
        </p:txBody>
      </p:sp>
      <p:sp>
        <p:nvSpPr>
          <p:cNvPr id="137222" name="Footer Placeholder 5"/>
          <p:cNvSpPr>
            <a:spLocks noGrp="1"/>
          </p:cNvSpPr>
          <p:nvPr>
            <p:ph type="ftr" sz="quarter" idx="4"/>
          </p:nvPr>
        </p:nvSpPr>
        <p:spPr>
          <a:noFill/>
        </p:spPr>
        <p:txBody>
          <a:bodyPr/>
          <a:lstStyle/>
          <a:p>
            <a:r>
              <a:rPr lang="en-US" smtClean="0">
                <a:solidFill>
                  <a:srgbClr val="000000"/>
                </a:solidFill>
              </a:rPr>
              <a:t>R. Dale Walker, MD</a:t>
            </a:r>
          </a:p>
        </p:txBody>
      </p:sp>
      <p:sp>
        <p:nvSpPr>
          <p:cNvPr id="137223" name="Slide Number Placeholder 6"/>
          <p:cNvSpPr>
            <a:spLocks noGrp="1"/>
          </p:cNvSpPr>
          <p:nvPr>
            <p:ph type="sldNum" sz="quarter" idx="5"/>
          </p:nvPr>
        </p:nvSpPr>
        <p:spPr>
          <a:noFill/>
        </p:spPr>
        <p:txBody>
          <a:bodyPr/>
          <a:lstStyle/>
          <a:p>
            <a:fld id="{BDB611C3-FA82-49EB-BF81-B260750C3004}" type="slidenum">
              <a:rPr lang="en-US" smtClean="0">
                <a:solidFill>
                  <a:srgbClr val="000000"/>
                </a:solidFill>
              </a:rPr>
              <a:pPr/>
              <a:t>33</a:t>
            </a:fld>
            <a:endParaRPr lang="en-US" smtClean="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endParaRPr lang="en-US" smtClean="0"/>
          </a:p>
        </p:txBody>
      </p:sp>
      <p:sp>
        <p:nvSpPr>
          <p:cNvPr id="138244" name="Header Placeholder 3"/>
          <p:cNvSpPr>
            <a:spLocks noGrp="1"/>
          </p:cNvSpPr>
          <p:nvPr>
            <p:ph type="hdr" sz="quarter"/>
          </p:nvPr>
        </p:nvSpPr>
        <p:spPr>
          <a:noFill/>
        </p:spPr>
        <p:txBody>
          <a:bodyPr/>
          <a:lstStyle/>
          <a:p>
            <a:r>
              <a:rPr lang="en-US" smtClean="0"/>
              <a:t>One Sky Center</a:t>
            </a:r>
          </a:p>
        </p:txBody>
      </p:sp>
      <p:sp>
        <p:nvSpPr>
          <p:cNvPr id="138245" name="Date Placeholder 4"/>
          <p:cNvSpPr>
            <a:spLocks noGrp="1"/>
          </p:cNvSpPr>
          <p:nvPr>
            <p:ph type="dt" sz="quarter" idx="1"/>
          </p:nvPr>
        </p:nvSpPr>
        <p:spPr>
          <a:noFill/>
        </p:spPr>
        <p:txBody>
          <a:bodyPr/>
          <a:lstStyle/>
          <a:p>
            <a:fld id="{362AB2D4-3E62-490F-BDA8-BF08D7819A10}" type="datetime1">
              <a:rPr lang="en-US" smtClean="0"/>
              <a:pPr/>
              <a:t>3/29/2011</a:t>
            </a:fld>
            <a:endParaRPr lang="en-US" smtClean="0"/>
          </a:p>
        </p:txBody>
      </p:sp>
      <p:sp>
        <p:nvSpPr>
          <p:cNvPr id="138246" name="Footer Placeholder 5"/>
          <p:cNvSpPr>
            <a:spLocks noGrp="1"/>
          </p:cNvSpPr>
          <p:nvPr>
            <p:ph type="ftr" sz="quarter" idx="4"/>
          </p:nvPr>
        </p:nvSpPr>
        <p:spPr>
          <a:noFill/>
        </p:spPr>
        <p:txBody>
          <a:bodyPr/>
          <a:lstStyle/>
          <a:p>
            <a:r>
              <a:rPr lang="en-US" smtClean="0"/>
              <a:t>R. Dale Walker, MD</a:t>
            </a:r>
          </a:p>
        </p:txBody>
      </p:sp>
      <p:sp>
        <p:nvSpPr>
          <p:cNvPr id="138247" name="Slide Number Placeholder 6"/>
          <p:cNvSpPr>
            <a:spLocks noGrp="1"/>
          </p:cNvSpPr>
          <p:nvPr>
            <p:ph type="sldNum" sz="quarter" idx="5"/>
          </p:nvPr>
        </p:nvSpPr>
        <p:spPr>
          <a:noFill/>
        </p:spPr>
        <p:txBody>
          <a:bodyPr/>
          <a:lstStyle/>
          <a:p>
            <a:fld id="{4F93A5FC-2DA9-465E-914F-41C6CE8382D2}"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endParaRPr lang="en-US" smtClean="0"/>
          </a:p>
        </p:txBody>
      </p:sp>
      <p:sp>
        <p:nvSpPr>
          <p:cNvPr id="139268" name="Header Placeholder 3"/>
          <p:cNvSpPr>
            <a:spLocks noGrp="1"/>
          </p:cNvSpPr>
          <p:nvPr>
            <p:ph type="hdr" sz="quarter"/>
          </p:nvPr>
        </p:nvSpPr>
        <p:spPr>
          <a:noFill/>
        </p:spPr>
        <p:txBody>
          <a:bodyPr/>
          <a:lstStyle/>
          <a:p>
            <a:r>
              <a:rPr lang="en-US" smtClean="0"/>
              <a:t>One Sky Center</a:t>
            </a:r>
          </a:p>
        </p:txBody>
      </p:sp>
      <p:sp>
        <p:nvSpPr>
          <p:cNvPr id="139269" name="Date Placeholder 4"/>
          <p:cNvSpPr>
            <a:spLocks noGrp="1"/>
          </p:cNvSpPr>
          <p:nvPr>
            <p:ph type="dt" sz="quarter" idx="1"/>
          </p:nvPr>
        </p:nvSpPr>
        <p:spPr>
          <a:noFill/>
        </p:spPr>
        <p:txBody>
          <a:bodyPr/>
          <a:lstStyle/>
          <a:p>
            <a:fld id="{83BA3FB3-B158-4CC9-9C3B-B1E0B719D18F}" type="datetime1">
              <a:rPr lang="en-US" smtClean="0"/>
              <a:pPr/>
              <a:t>3/29/2011</a:t>
            </a:fld>
            <a:endParaRPr lang="en-US" smtClean="0"/>
          </a:p>
        </p:txBody>
      </p:sp>
      <p:sp>
        <p:nvSpPr>
          <p:cNvPr id="139270" name="Footer Placeholder 5"/>
          <p:cNvSpPr>
            <a:spLocks noGrp="1"/>
          </p:cNvSpPr>
          <p:nvPr>
            <p:ph type="ftr" sz="quarter" idx="4"/>
          </p:nvPr>
        </p:nvSpPr>
        <p:spPr>
          <a:noFill/>
        </p:spPr>
        <p:txBody>
          <a:bodyPr/>
          <a:lstStyle/>
          <a:p>
            <a:r>
              <a:rPr lang="en-US" smtClean="0"/>
              <a:t>R. Dale Walker, MD</a:t>
            </a:r>
          </a:p>
        </p:txBody>
      </p:sp>
      <p:sp>
        <p:nvSpPr>
          <p:cNvPr id="139271" name="Slide Number Placeholder 6"/>
          <p:cNvSpPr>
            <a:spLocks noGrp="1"/>
          </p:cNvSpPr>
          <p:nvPr>
            <p:ph type="sldNum" sz="quarter" idx="5"/>
          </p:nvPr>
        </p:nvSpPr>
        <p:spPr>
          <a:noFill/>
        </p:spPr>
        <p:txBody>
          <a:bodyPr/>
          <a:lstStyle/>
          <a:p>
            <a:fld id="{FF20D6A8-9F9D-4AEB-B043-72B06D473670}"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a:noFill/>
        </p:spPr>
        <p:txBody>
          <a:bodyPr/>
          <a:lstStyle/>
          <a:p>
            <a:r>
              <a:rPr lang="en-US" smtClean="0">
                <a:solidFill>
                  <a:srgbClr val="000000"/>
                </a:solidFill>
              </a:rPr>
              <a:t>One Sky Center</a:t>
            </a:r>
          </a:p>
        </p:txBody>
      </p:sp>
      <p:sp>
        <p:nvSpPr>
          <p:cNvPr id="140291" name="Rectangle 3"/>
          <p:cNvSpPr>
            <a:spLocks noGrp="1" noChangeArrowheads="1"/>
          </p:cNvSpPr>
          <p:nvPr>
            <p:ph type="dt" sz="quarter" idx="1"/>
          </p:nvPr>
        </p:nvSpPr>
        <p:spPr>
          <a:noFill/>
        </p:spPr>
        <p:txBody>
          <a:bodyPr/>
          <a:lstStyle/>
          <a:p>
            <a:fld id="{AF36272B-F2CB-4A89-BDA7-1ED758F95E16}" type="datetime1">
              <a:rPr lang="en-US" smtClean="0">
                <a:solidFill>
                  <a:srgbClr val="000000"/>
                </a:solidFill>
              </a:rPr>
              <a:pPr/>
              <a:t>3/29/2011</a:t>
            </a:fld>
            <a:endParaRPr lang="en-US" smtClean="0">
              <a:solidFill>
                <a:srgbClr val="000000"/>
              </a:solidFill>
            </a:endParaRPr>
          </a:p>
        </p:txBody>
      </p:sp>
      <p:sp>
        <p:nvSpPr>
          <p:cNvPr id="140292" name="Rectangle 6"/>
          <p:cNvSpPr>
            <a:spLocks noGrp="1" noChangeArrowheads="1"/>
          </p:cNvSpPr>
          <p:nvPr>
            <p:ph type="ftr" sz="quarter" idx="4"/>
          </p:nvPr>
        </p:nvSpPr>
        <p:spPr>
          <a:noFill/>
        </p:spPr>
        <p:txBody>
          <a:bodyPr/>
          <a:lstStyle/>
          <a:p>
            <a:r>
              <a:rPr lang="en-US" smtClean="0">
                <a:solidFill>
                  <a:srgbClr val="000000"/>
                </a:solidFill>
              </a:rPr>
              <a:t>R. Dale Walker, MD</a:t>
            </a:r>
          </a:p>
        </p:txBody>
      </p:sp>
      <p:sp>
        <p:nvSpPr>
          <p:cNvPr id="140293" name="Rectangle 7"/>
          <p:cNvSpPr>
            <a:spLocks noGrp="1" noChangeArrowheads="1"/>
          </p:cNvSpPr>
          <p:nvPr>
            <p:ph type="sldNum" sz="quarter" idx="5"/>
          </p:nvPr>
        </p:nvSpPr>
        <p:spPr>
          <a:noFill/>
        </p:spPr>
        <p:txBody>
          <a:bodyPr/>
          <a:lstStyle/>
          <a:p>
            <a:fld id="{F8D384FF-7A80-4352-AC28-049DB97C6AFC}" type="slidenum">
              <a:rPr lang="en-US" smtClean="0">
                <a:solidFill>
                  <a:srgbClr val="000000"/>
                </a:solidFill>
              </a:rPr>
              <a:pPr/>
              <a:t>36</a:t>
            </a:fld>
            <a:endParaRPr lang="en-US" smtClean="0">
              <a:solidFill>
                <a:srgbClr val="000000"/>
              </a:solidFill>
            </a:endParaRPr>
          </a:p>
        </p:txBody>
      </p:sp>
      <p:sp>
        <p:nvSpPr>
          <p:cNvPr id="140294" name="Rectangle 2"/>
          <p:cNvSpPr>
            <a:spLocks noGrp="1" noRot="1" noChangeAspect="1" noChangeArrowheads="1" noTextEdit="1"/>
          </p:cNvSpPr>
          <p:nvPr>
            <p:ph type="sldImg"/>
          </p:nvPr>
        </p:nvSpPr>
        <p:spPr>
          <a:ln/>
        </p:spPr>
      </p:sp>
      <p:sp>
        <p:nvSpPr>
          <p:cNvPr id="140295" name="Rectangle 3"/>
          <p:cNvSpPr>
            <a:spLocks noGrp="1" noChangeArrowheads="1"/>
          </p:cNvSpPr>
          <p:nvPr>
            <p:ph type="body" idx="1"/>
          </p:nvPr>
        </p:nvSpPr>
        <p:spPr>
          <a:noFill/>
          <a:ln/>
        </p:spPr>
        <p:txBody>
          <a:bodyPr/>
          <a:lstStyle/>
          <a:p>
            <a:pPr eaLnBrk="1" hangingPunct="1"/>
            <a:r>
              <a:rPr lang="en-US" smtClean="0"/>
              <a:t>An ideal intervention:</a:t>
            </a:r>
          </a:p>
          <a:p>
            <a:pPr eaLnBrk="1" hangingPunct="1"/>
            <a:endParaRPr lang="en-US" smtClean="0"/>
          </a:p>
          <a:p>
            <a:r>
              <a:rPr lang="en-US" b="1" smtClean="0"/>
              <a:t>Broadly based:</a:t>
            </a:r>
          </a:p>
          <a:p>
            <a:r>
              <a:rPr lang="en-US" smtClean="0"/>
              <a:t>        Includes individual, family, </a:t>
            </a:r>
          </a:p>
          <a:p>
            <a:r>
              <a:rPr lang="en-US" smtClean="0"/>
              <a:t>        community, tribe, and society     </a:t>
            </a:r>
          </a:p>
          <a:p>
            <a:r>
              <a:rPr lang="en-US" b="1" smtClean="0"/>
              <a:t>Comprehensive:</a:t>
            </a:r>
            <a:r>
              <a:rPr lang="en-US" smtClean="0"/>
              <a:t> </a:t>
            </a:r>
          </a:p>
          <a:p>
            <a:r>
              <a:rPr lang="en-US" smtClean="0"/>
              <a:t>        Prevention: Universal, Selective,</a:t>
            </a:r>
          </a:p>
          <a:p>
            <a:r>
              <a:rPr lang="en-US" smtClean="0"/>
              <a:t>                            Indicated</a:t>
            </a:r>
          </a:p>
          <a:p>
            <a:r>
              <a:rPr lang="en-US" smtClean="0"/>
              <a:t>        Treatment</a:t>
            </a:r>
          </a:p>
          <a:p>
            <a:r>
              <a:rPr lang="en-US" smtClean="0"/>
              <a:t>        Maintenance</a:t>
            </a:r>
          </a:p>
          <a:p>
            <a:r>
              <a:rPr lang="en-US" b="1" smtClean="0"/>
              <a:t>Addresses opportunity, empowerment, security, dignity</a:t>
            </a:r>
          </a:p>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endParaRPr lang="en-US" smtClean="0"/>
          </a:p>
        </p:txBody>
      </p:sp>
      <p:sp>
        <p:nvSpPr>
          <p:cNvPr id="141316" name="Header Placeholder 3"/>
          <p:cNvSpPr>
            <a:spLocks noGrp="1"/>
          </p:cNvSpPr>
          <p:nvPr>
            <p:ph type="hdr" sz="quarter"/>
          </p:nvPr>
        </p:nvSpPr>
        <p:spPr>
          <a:noFill/>
        </p:spPr>
        <p:txBody>
          <a:bodyPr/>
          <a:lstStyle/>
          <a:p>
            <a:r>
              <a:rPr lang="en-US" smtClean="0">
                <a:solidFill>
                  <a:srgbClr val="000000"/>
                </a:solidFill>
              </a:rPr>
              <a:t>One Sky Center</a:t>
            </a:r>
          </a:p>
        </p:txBody>
      </p:sp>
      <p:sp>
        <p:nvSpPr>
          <p:cNvPr id="141317" name="Date Placeholder 4"/>
          <p:cNvSpPr>
            <a:spLocks noGrp="1"/>
          </p:cNvSpPr>
          <p:nvPr>
            <p:ph type="dt" sz="quarter" idx="1"/>
          </p:nvPr>
        </p:nvSpPr>
        <p:spPr>
          <a:noFill/>
        </p:spPr>
        <p:txBody>
          <a:bodyPr/>
          <a:lstStyle/>
          <a:p>
            <a:fld id="{35FE5419-CE63-4F73-AA7A-37B7528024E9}" type="datetime1">
              <a:rPr lang="en-US" smtClean="0">
                <a:solidFill>
                  <a:srgbClr val="000000"/>
                </a:solidFill>
              </a:rPr>
              <a:pPr/>
              <a:t>3/29/2011</a:t>
            </a:fld>
            <a:endParaRPr lang="en-US" smtClean="0">
              <a:solidFill>
                <a:srgbClr val="000000"/>
              </a:solidFill>
            </a:endParaRPr>
          </a:p>
        </p:txBody>
      </p:sp>
      <p:sp>
        <p:nvSpPr>
          <p:cNvPr id="141318" name="Footer Placeholder 5"/>
          <p:cNvSpPr>
            <a:spLocks noGrp="1"/>
          </p:cNvSpPr>
          <p:nvPr>
            <p:ph type="ftr" sz="quarter" idx="4"/>
          </p:nvPr>
        </p:nvSpPr>
        <p:spPr>
          <a:noFill/>
        </p:spPr>
        <p:txBody>
          <a:bodyPr/>
          <a:lstStyle/>
          <a:p>
            <a:r>
              <a:rPr lang="en-US" smtClean="0">
                <a:solidFill>
                  <a:srgbClr val="000000"/>
                </a:solidFill>
              </a:rPr>
              <a:t>R. Dale Walker, MD</a:t>
            </a:r>
          </a:p>
        </p:txBody>
      </p:sp>
      <p:sp>
        <p:nvSpPr>
          <p:cNvPr id="141319" name="Slide Number Placeholder 6"/>
          <p:cNvSpPr>
            <a:spLocks noGrp="1"/>
          </p:cNvSpPr>
          <p:nvPr>
            <p:ph type="sldNum" sz="quarter" idx="5"/>
          </p:nvPr>
        </p:nvSpPr>
        <p:spPr>
          <a:noFill/>
        </p:spPr>
        <p:txBody>
          <a:bodyPr/>
          <a:lstStyle/>
          <a:p>
            <a:fld id="{412B7B72-48A3-4523-B7B6-8C5ACCCFF63F}" type="slidenum">
              <a:rPr lang="en-US" smtClean="0">
                <a:solidFill>
                  <a:srgbClr val="000000"/>
                </a:solidFill>
              </a:rPr>
              <a:pPr/>
              <a:t>37</a:t>
            </a:fld>
            <a:endParaRPr lang="en-US" smtClean="0">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r>
              <a:rPr lang="en-US" smtClean="0"/>
              <a:t>•</a:t>
            </a:r>
            <a:r>
              <a:rPr lang="en-US" i="1" smtClean="0"/>
              <a:t>Indigeneity encompasses the diversity of indigenous groups and cultures, and the similarities:</a:t>
            </a:r>
          </a:p>
          <a:p>
            <a:r>
              <a:rPr lang="en-US" smtClean="0"/>
              <a:t>–A longstanding and enduring relationship with the natural environment</a:t>
            </a:r>
          </a:p>
          <a:p>
            <a:r>
              <a:rPr lang="en-US" smtClean="0"/>
              <a:t>–A distinctive language</a:t>
            </a:r>
          </a:p>
          <a:p>
            <a:r>
              <a:rPr lang="en-US" smtClean="0"/>
              <a:t>–A world view that is derived from ecological associations </a:t>
            </a:r>
          </a:p>
          <a:p>
            <a:r>
              <a:rPr lang="en-US" smtClean="0"/>
              <a:t>–Experiences that threaten language, land, custom, and social organisation</a:t>
            </a:r>
          </a:p>
          <a:p>
            <a:r>
              <a:rPr lang="en-US" smtClean="0"/>
              <a:t>–A determination to survive and prosper as indigenous peoples –and as global citizens</a:t>
            </a:r>
          </a:p>
          <a:p>
            <a:r>
              <a:rPr lang="en-US" smtClean="0"/>
              <a:t>–An aspiration that indigenous families and communities should have optimal health and wellbeing</a:t>
            </a:r>
          </a:p>
          <a:p>
            <a:endParaRPr lang="en-US" smtClean="0"/>
          </a:p>
        </p:txBody>
      </p:sp>
      <p:sp>
        <p:nvSpPr>
          <p:cNvPr id="142340" name="Header Placeholder 3"/>
          <p:cNvSpPr>
            <a:spLocks noGrp="1"/>
          </p:cNvSpPr>
          <p:nvPr>
            <p:ph type="hdr" sz="quarter"/>
          </p:nvPr>
        </p:nvSpPr>
        <p:spPr>
          <a:noFill/>
        </p:spPr>
        <p:txBody>
          <a:bodyPr/>
          <a:lstStyle/>
          <a:p>
            <a:r>
              <a:rPr lang="en-US" smtClean="0"/>
              <a:t>One Sky Center</a:t>
            </a:r>
          </a:p>
        </p:txBody>
      </p:sp>
      <p:sp>
        <p:nvSpPr>
          <p:cNvPr id="142341" name="Date Placeholder 4"/>
          <p:cNvSpPr>
            <a:spLocks noGrp="1"/>
          </p:cNvSpPr>
          <p:nvPr>
            <p:ph type="dt" sz="quarter" idx="1"/>
          </p:nvPr>
        </p:nvSpPr>
        <p:spPr>
          <a:noFill/>
        </p:spPr>
        <p:txBody>
          <a:bodyPr/>
          <a:lstStyle/>
          <a:p>
            <a:fld id="{ABDBF4FE-EF01-4A90-BCE4-C07C843EEA7D}" type="datetime1">
              <a:rPr lang="en-US" smtClean="0"/>
              <a:pPr/>
              <a:t>3/29/2011</a:t>
            </a:fld>
            <a:endParaRPr lang="en-US" smtClean="0"/>
          </a:p>
        </p:txBody>
      </p:sp>
      <p:sp>
        <p:nvSpPr>
          <p:cNvPr id="142342" name="Footer Placeholder 5"/>
          <p:cNvSpPr>
            <a:spLocks noGrp="1"/>
          </p:cNvSpPr>
          <p:nvPr>
            <p:ph type="ftr" sz="quarter" idx="4"/>
          </p:nvPr>
        </p:nvSpPr>
        <p:spPr>
          <a:noFill/>
        </p:spPr>
        <p:txBody>
          <a:bodyPr/>
          <a:lstStyle/>
          <a:p>
            <a:r>
              <a:rPr lang="en-US" smtClean="0"/>
              <a:t>R. Dale Walker, MD</a:t>
            </a:r>
          </a:p>
        </p:txBody>
      </p:sp>
      <p:sp>
        <p:nvSpPr>
          <p:cNvPr id="142343" name="Slide Number Placeholder 6"/>
          <p:cNvSpPr>
            <a:spLocks noGrp="1"/>
          </p:cNvSpPr>
          <p:nvPr>
            <p:ph type="sldNum" sz="quarter" idx="5"/>
          </p:nvPr>
        </p:nvSpPr>
        <p:spPr>
          <a:noFill/>
        </p:spPr>
        <p:txBody>
          <a:bodyPr/>
          <a:lstStyle/>
          <a:p>
            <a:fld id="{1FFDE852-0BF5-4C77-9A6D-A0DBBD1E911C}"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smtClean="0"/>
          </a:p>
        </p:txBody>
      </p:sp>
      <p:sp>
        <p:nvSpPr>
          <p:cNvPr id="143364" name="Slide Number Placeholder 3"/>
          <p:cNvSpPr>
            <a:spLocks noGrp="1"/>
          </p:cNvSpPr>
          <p:nvPr>
            <p:ph type="sldNum" sz="quarter" idx="5"/>
          </p:nvPr>
        </p:nvSpPr>
        <p:spPr>
          <a:noFill/>
        </p:spPr>
        <p:txBody>
          <a:bodyPr/>
          <a:lstStyle/>
          <a:p>
            <a:fld id="{65B2061B-7BCE-4472-BBD7-BC18D8A5ECFD}" type="slidenum">
              <a:rPr lang="en-GB" smtClean="0">
                <a:solidFill>
                  <a:srgbClr val="000000"/>
                </a:solidFill>
              </a:rPr>
              <a:pPr/>
              <a:t>39</a:t>
            </a:fld>
            <a:endParaRPr lang="en-GB"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smtClean="0"/>
          </a:p>
        </p:txBody>
      </p:sp>
      <p:sp>
        <p:nvSpPr>
          <p:cNvPr id="99332" name="Header Placeholder 3"/>
          <p:cNvSpPr>
            <a:spLocks noGrp="1"/>
          </p:cNvSpPr>
          <p:nvPr>
            <p:ph type="hdr" sz="quarter"/>
          </p:nvPr>
        </p:nvSpPr>
        <p:spPr>
          <a:noFill/>
        </p:spPr>
        <p:txBody>
          <a:bodyPr/>
          <a:lstStyle/>
          <a:p>
            <a:r>
              <a:rPr lang="en-US" smtClean="0"/>
              <a:t>One Sky Center</a:t>
            </a:r>
          </a:p>
        </p:txBody>
      </p:sp>
      <p:sp>
        <p:nvSpPr>
          <p:cNvPr id="99333" name="Date Placeholder 4"/>
          <p:cNvSpPr>
            <a:spLocks noGrp="1"/>
          </p:cNvSpPr>
          <p:nvPr>
            <p:ph type="dt" sz="quarter" idx="1"/>
          </p:nvPr>
        </p:nvSpPr>
        <p:spPr>
          <a:noFill/>
        </p:spPr>
        <p:txBody>
          <a:bodyPr/>
          <a:lstStyle/>
          <a:p>
            <a:fld id="{E35214D5-D97B-4D65-B07F-DDC98E25E308}" type="datetime1">
              <a:rPr lang="en-US" smtClean="0"/>
              <a:pPr/>
              <a:t>3/29/2011</a:t>
            </a:fld>
            <a:endParaRPr lang="en-US" smtClean="0"/>
          </a:p>
        </p:txBody>
      </p:sp>
      <p:sp>
        <p:nvSpPr>
          <p:cNvPr id="99334" name="Footer Placeholder 5"/>
          <p:cNvSpPr>
            <a:spLocks noGrp="1"/>
          </p:cNvSpPr>
          <p:nvPr>
            <p:ph type="ftr" sz="quarter" idx="4"/>
          </p:nvPr>
        </p:nvSpPr>
        <p:spPr>
          <a:noFill/>
        </p:spPr>
        <p:txBody>
          <a:bodyPr/>
          <a:lstStyle/>
          <a:p>
            <a:r>
              <a:rPr lang="en-US" smtClean="0"/>
              <a:t>R. Dale Walker, MD</a:t>
            </a:r>
          </a:p>
        </p:txBody>
      </p:sp>
      <p:sp>
        <p:nvSpPr>
          <p:cNvPr id="99335" name="Slide Number Placeholder 6"/>
          <p:cNvSpPr>
            <a:spLocks noGrp="1"/>
          </p:cNvSpPr>
          <p:nvPr>
            <p:ph type="sldNum" sz="quarter" idx="5"/>
          </p:nvPr>
        </p:nvSpPr>
        <p:spPr>
          <a:noFill/>
        </p:spPr>
        <p:txBody>
          <a:bodyPr/>
          <a:lstStyle/>
          <a:p>
            <a:fld id="{193F9A76-087C-4C51-BB3B-D3DA29827058}"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a:noFill/>
        </p:spPr>
        <p:txBody>
          <a:bodyPr/>
          <a:lstStyle/>
          <a:p>
            <a:r>
              <a:rPr lang="en-US" smtClean="0">
                <a:solidFill>
                  <a:srgbClr val="000000"/>
                </a:solidFill>
              </a:rPr>
              <a:t>One Sky Center</a:t>
            </a:r>
          </a:p>
        </p:txBody>
      </p:sp>
      <p:sp>
        <p:nvSpPr>
          <p:cNvPr id="144387" name="Rectangle 3"/>
          <p:cNvSpPr>
            <a:spLocks noGrp="1" noChangeArrowheads="1"/>
          </p:cNvSpPr>
          <p:nvPr>
            <p:ph type="dt" sz="quarter" idx="1"/>
          </p:nvPr>
        </p:nvSpPr>
        <p:spPr>
          <a:noFill/>
        </p:spPr>
        <p:txBody>
          <a:bodyPr/>
          <a:lstStyle/>
          <a:p>
            <a:fld id="{386C6645-835D-4401-8779-3DC93416A5F6}" type="datetime1">
              <a:rPr lang="en-US" smtClean="0">
                <a:solidFill>
                  <a:srgbClr val="000000"/>
                </a:solidFill>
              </a:rPr>
              <a:pPr/>
              <a:t>3/29/2011</a:t>
            </a:fld>
            <a:endParaRPr lang="en-US" smtClean="0">
              <a:solidFill>
                <a:srgbClr val="000000"/>
              </a:solidFill>
            </a:endParaRPr>
          </a:p>
        </p:txBody>
      </p:sp>
      <p:sp>
        <p:nvSpPr>
          <p:cNvPr id="144388" name="Rectangle 6"/>
          <p:cNvSpPr>
            <a:spLocks noGrp="1" noChangeArrowheads="1"/>
          </p:cNvSpPr>
          <p:nvPr>
            <p:ph type="ftr" sz="quarter" idx="4"/>
          </p:nvPr>
        </p:nvSpPr>
        <p:spPr>
          <a:noFill/>
        </p:spPr>
        <p:txBody>
          <a:bodyPr/>
          <a:lstStyle/>
          <a:p>
            <a:r>
              <a:rPr lang="en-US" smtClean="0">
                <a:solidFill>
                  <a:srgbClr val="000000"/>
                </a:solidFill>
              </a:rPr>
              <a:t>R. Dale Walker, MD</a:t>
            </a:r>
          </a:p>
        </p:txBody>
      </p:sp>
      <p:sp>
        <p:nvSpPr>
          <p:cNvPr id="144389" name="Rectangle 7"/>
          <p:cNvSpPr>
            <a:spLocks noGrp="1" noChangeArrowheads="1"/>
          </p:cNvSpPr>
          <p:nvPr>
            <p:ph type="sldNum" sz="quarter" idx="5"/>
          </p:nvPr>
        </p:nvSpPr>
        <p:spPr>
          <a:noFill/>
        </p:spPr>
        <p:txBody>
          <a:bodyPr/>
          <a:lstStyle/>
          <a:p>
            <a:fld id="{D110D00C-4642-49CA-963F-55C079AED510}" type="slidenum">
              <a:rPr lang="en-US" smtClean="0">
                <a:solidFill>
                  <a:srgbClr val="000000"/>
                </a:solidFill>
              </a:rPr>
              <a:pPr/>
              <a:t>40</a:t>
            </a:fld>
            <a:endParaRPr lang="en-US" smtClean="0">
              <a:solidFill>
                <a:srgbClr val="000000"/>
              </a:solidFill>
            </a:endParaRPr>
          </a:p>
        </p:txBody>
      </p:sp>
      <p:sp>
        <p:nvSpPr>
          <p:cNvPr id="144390" name="Rectangle 2"/>
          <p:cNvSpPr>
            <a:spLocks noGrp="1" noRot="1" noChangeAspect="1" noChangeArrowheads="1" noTextEdit="1"/>
          </p:cNvSpPr>
          <p:nvPr>
            <p:ph type="sldImg"/>
          </p:nvPr>
        </p:nvSpPr>
        <p:spPr>
          <a:ln/>
        </p:spPr>
      </p:sp>
      <p:sp>
        <p:nvSpPr>
          <p:cNvPr id="1443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a:noFill/>
        </p:spPr>
        <p:txBody>
          <a:bodyPr/>
          <a:lstStyle/>
          <a:p>
            <a:r>
              <a:rPr lang="en-US" smtClean="0"/>
              <a:t>One Sky Center</a:t>
            </a:r>
          </a:p>
        </p:txBody>
      </p:sp>
      <p:sp>
        <p:nvSpPr>
          <p:cNvPr id="100355" name="Rectangle 3"/>
          <p:cNvSpPr>
            <a:spLocks noGrp="1" noChangeArrowheads="1"/>
          </p:cNvSpPr>
          <p:nvPr>
            <p:ph type="dt" sz="quarter" idx="1"/>
          </p:nvPr>
        </p:nvSpPr>
        <p:spPr>
          <a:noFill/>
        </p:spPr>
        <p:txBody>
          <a:bodyPr/>
          <a:lstStyle/>
          <a:p>
            <a:fld id="{1ADD0041-2E1F-4F20-9602-B5CCE9513572}" type="datetime1">
              <a:rPr lang="en-US" smtClean="0"/>
              <a:pPr/>
              <a:t>3/29/2011</a:t>
            </a:fld>
            <a:endParaRPr lang="en-US" smtClean="0"/>
          </a:p>
        </p:txBody>
      </p:sp>
      <p:sp>
        <p:nvSpPr>
          <p:cNvPr id="100356" name="Rectangle 6"/>
          <p:cNvSpPr>
            <a:spLocks noGrp="1" noChangeArrowheads="1"/>
          </p:cNvSpPr>
          <p:nvPr>
            <p:ph type="ftr" sz="quarter" idx="4"/>
          </p:nvPr>
        </p:nvSpPr>
        <p:spPr>
          <a:noFill/>
        </p:spPr>
        <p:txBody>
          <a:bodyPr/>
          <a:lstStyle/>
          <a:p>
            <a:r>
              <a:rPr lang="en-US" smtClean="0"/>
              <a:t>R. Dale Walker, MD</a:t>
            </a:r>
          </a:p>
        </p:txBody>
      </p:sp>
      <p:sp>
        <p:nvSpPr>
          <p:cNvPr id="100357" name="Rectangle 7"/>
          <p:cNvSpPr>
            <a:spLocks noGrp="1" noChangeArrowheads="1"/>
          </p:cNvSpPr>
          <p:nvPr>
            <p:ph type="sldNum" sz="quarter" idx="5"/>
          </p:nvPr>
        </p:nvSpPr>
        <p:spPr>
          <a:noFill/>
        </p:spPr>
        <p:txBody>
          <a:bodyPr/>
          <a:lstStyle/>
          <a:p>
            <a:fld id="{A5A6A223-61AA-43DD-823A-FB2844B748F6}" type="slidenum">
              <a:rPr lang="en-US" smtClean="0"/>
              <a:pPr/>
              <a:t>5</a:t>
            </a:fld>
            <a:endParaRPr lang="en-US" smtClean="0"/>
          </a:p>
        </p:txBody>
      </p:sp>
      <p:sp>
        <p:nvSpPr>
          <p:cNvPr id="100358" name="Rectangle 2"/>
          <p:cNvSpPr>
            <a:spLocks noGrp="1" noRot="1" noChangeAspect="1" noChangeArrowheads="1" noTextEdit="1"/>
          </p:cNvSpPr>
          <p:nvPr>
            <p:ph type="sldImg"/>
          </p:nvPr>
        </p:nvSpPr>
        <p:spPr>
          <a:ln/>
        </p:spPr>
      </p:sp>
      <p:sp>
        <p:nvSpPr>
          <p:cNvPr id="1003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smtClean="0"/>
          </a:p>
        </p:txBody>
      </p:sp>
      <p:sp>
        <p:nvSpPr>
          <p:cNvPr id="101380" name="Header Placeholder 3"/>
          <p:cNvSpPr>
            <a:spLocks noGrp="1"/>
          </p:cNvSpPr>
          <p:nvPr>
            <p:ph type="hdr" sz="quarter"/>
          </p:nvPr>
        </p:nvSpPr>
        <p:spPr>
          <a:noFill/>
        </p:spPr>
        <p:txBody>
          <a:bodyPr/>
          <a:lstStyle/>
          <a:p>
            <a:r>
              <a:rPr lang="en-US" smtClean="0"/>
              <a:t>One Sky Center</a:t>
            </a:r>
          </a:p>
        </p:txBody>
      </p:sp>
      <p:sp>
        <p:nvSpPr>
          <p:cNvPr id="101381" name="Date Placeholder 4"/>
          <p:cNvSpPr>
            <a:spLocks noGrp="1"/>
          </p:cNvSpPr>
          <p:nvPr>
            <p:ph type="dt" sz="quarter" idx="1"/>
          </p:nvPr>
        </p:nvSpPr>
        <p:spPr>
          <a:noFill/>
        </p:spPr>
        <p:txBody>
          <a:bodyPr/>
          <a:lstStyle/>
          <a:p>
            <a:fld id="{C29D4AD2-AAB8-4502-922F-B327FB0E4208}" type="datetime1">
              <a:rPr lang="en-US" smtClean="0"/>
              <a:pPr/>
              <a:t>3/29/2011</a:t>
            </a:fld>
            <a:endParaRPr lang="en-US" smtClean="0"/>
          </a:p>
        </p:txBody>
      </p:sp>
      <p:sp>
        <p:nvSpPr>
          <p:cNvPr id="101382" name="Footer Placeholder 5"/>
          <p:cNvSpPr>
            <a:spLocks noGrp="1"/>
          </p:cNvSpPr>
          <p:nvPr>
            <p:ph type="ftr" sz="quarter" idx="4"/>
          </p:nvPr>
        </p:nvSpPr>
        <p:spPr>
          <a:noFill/>
        </p:spPr>
        <p:txBody>
          <a:bodyPr/>
          <a:lstStyle/>
          <a:p>
            <a:r>
              <a:rPr lang="en-US" smtClean="0"/>
              <a:t>R. Dale Walker, MD</a:t>
            </a:r>
          </a:p>
        </p:txBody>
      </p:sp>
      <p:sp>
        <p:nvSpPr>
          <p:cNvPr id="101383" name="Slide Number Placeholder 6"/>
          <p:cNvSpPr>
            <a:spLocks noGrp="1"/>
          </p:cNvSpPr>
          <p:nvPr>
            <p:ph type="sldNum" sz="quarter" idx="5"/>
          </p:nvPr>
        </p:nvSpPr>
        <p:spPr>
          <a:noFill/>
        </p:spPr>
        <p:txBody>
          <a:bodyPr/>
          <a:lstStyle/>
          <a:p>
            <a:fld id="{5EF139DB-C2F1-4890-A81B-F924A2D52161}"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en-US" smtClean="0"/>
          </a:p>
        </p:txBody>
      </p:sp>
      <p:sp>
        <p:nvSpPr>
          <p:cNvPr id="102404" name="Header Placeholder 3"/>
          <p:cNvSpPr>
            <a:spLocks noGrp="1"/>
          </p:cNvSpPr>
          <p:nvPr>
            <p:ph type="hdr" sz="quarter"/>
          </p:nvPr>
        </p:nvSpPr>
        <p:spPr>
          <a:noFill/>
        </p:spPr>
        <p:txBody>
          <a:bodyPr/>
          <a:lstStyle/>
          <a:p>
            <a:r>
              <a:rPr lang="en-US" smtClean="0"/>
              <a:t>One Sky Center</a:t>
            </a:r>
          </a:p>
        </p:txBody>
      </p:sp>
      <p:sp>
        <p:nvSpPr>
          <p:cNvPr id="102405" name="Date Placeholder 4"/>
          <p:cNvSpPr>
            <a:spLocks noGrp="1"/>
          </p:cNvSpPr>
          <p:nvPr>
            <p:ph type="dt" sz="quarter" idx="1"/>
          </p:nvPr>
        </p:nvSpPr>
        <p:spPr>
          <a:noFill/>
        </p:spPr>
        <p:txBody>
          <a:bodyPr/>
          <a:lstStyle/>
          <a:p>
            <a:fld id="{33A2BB12-6741-4657-8CF4-35C7F127D8D0}" type="datetime1">
              <a:rPr lang="en-US" smtClean="0"/>
              <a:pPr/>
              <a:t>3/29/2011</a:t>
            </a:fld>
            <a:endParaRPr lang="en-US" smtClean="0"/>
          </a:p>
        </p:txBody>
      </p:sp>
      <p:sp>
        <p:nvSpPr>
          <p:cNvPr id="102406" name="Footer Placeholder 5"/>
          <p:cNvSpPr>
            <a:spLocks noGrp="1"/>
          </p:cNvSpPr>
          <p:nvPr>
            <p:ph type="ftr" sz="quarter" idx="4"/>
          </p:nvPr>
        </p:nvSpPr>
        <p:spPr>
          <a:noFill/>
        </p:spPr>
        <p:txBody>
          <a:bodyPr/>
          <a:lstStyle/>
          <a:p>
            <a:r>
              <a:rPr lang="en-US" smtClean="0"/>
              <a:t>R. Dale Walker, MD</a:t>
            </a:r>
          </a:p>
        </p:txBody>
      </p:sp>
      <p:sp>
        <p:nvSpPr>
          <p:cNvPr id="102407" name="Slide Number Placeholder 6"/>
          <p:cNvSpPr>
            <a:spLocks noGrp="1"/>
          </p:cNvSpPr>
          <p:nvPr>
            <p:ph type="sldNum" sz="quarter" idx="5"/>
          </p:nvPr>
        </p:nvSpPr>
        <p:spPr>
          <a:noFill/>
        </p:spPr>
        <p:txBody>
          <a:bodyPr/>
          <a:lstStyle/>
          <a:p>
            <a:fld id="{6ED7F694-1C40-401B-BECB-582D4B51B60E}"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a:noFill/>
        </p:spPr>
        <p:txBody>
          <a:bodyPr/>
          <a:lstStyle/>
          <a:p>
            <a:r>
              <a:rPr lang="en-US" smtClean="0">
                <a:solidFill>
                  <a:srgbClr val="000000"/>
                </a:solidFill>
              </a:rPr>
              <a:t>One Sky Center</a:t>
            </a:r>
          </a:p>
        </p:txBody>
      </p:sp>
      <p:sp>
        <p:nvSpPr>
          <p:cNvPr id="103427" name="Rectangle 3"/>
          <p:cNvSpPr>
            <a:spLocks noGrp="1" noChangeArrowheads="1"/>
          </p:cNvSpPr>
          <p:nvPr>
            <p:ph type="dt" sz="quarter" idx="1"/>
          </p:nvPr>
        </p:nvSpPr>
        <p:spPr>
          <a:noFill/>
        </p:spPr>
        <p:txBody>
          <a:bodyPr/>
          <a:lstStyle/>
          <a:p>
            <a:fld id="{715B4E5E-DEE3-48BC-BD99-77CAC90EECE5}" type="datetime1">
              <a:rPr lang="en-US" smtClean="0">
                <a:solidFill>
                  <a:srgbClr val="000000"/>
                </a:solidFill>
              </a:rPr>
              <a:pPr/>
              <a:t>3/29/2011</a:t>
            </a:fld>
            <a:endParaRPr lang="en-US" smtClean="0">
              <a:solidFill>
                <a:srgbClr val="000000"/>
              </a:solidFill>
            </a:endParaRPr>
          </a:p>
        </p:txBody>
      </p:sp>
      <p:sp>
        <p:nvSpPr>
          <p:cNvPr id="103428" name="Rectangle 6"/>
          <p:cNvSpPr>
            <a:spLocks noGrp="1" noChangeArrowheads="1"/>
          </p:cNvSpPr>
          <p:nvPr>
            <p:ph type="ftr" sz="quarter" idx="4"/>
          </p:nvPr>
        </p:nvSpPr>
        <p:spPr>
          <a:noFill/>
        </p:spPr>
        <p:txBody>
          <a:bodyPr/>
          <a:lstStyle/>
          <a:p>
            <a:r>
              <a:rPr lang="en-US" smtClean="0">
                <a:solidFill>
                  <a:srgbClr val="000000"/>
                </a:solidFill>
              </a:rPr>
              <a:t>R. Dale Walker, MD</a:t>
            </a:r>
          </a:p>
        </p:txBody>
      </p:sp>
      <p:sp>
        <p:nvSpPr>
          <p:cNvPr id="103429" name="Rectangle 7"/>
          <p:cNvSpPr>
            <a:spLocks noGrp="1" noChangeArrowheads="1"/>
          </p:cNvSpPr>
          <p:nvPr>
            <p:ph type="sldNum" sz="quarter" idx="5"/>
          </p:nvPr>
        </p:nvSpPr>
        <p:spPr>
          <a:noFill/>
        </p:spPr>
        <p:txBody>
          <a:bodyPr/>
          <a:lstStyle/>
          <a:p>
            <a:fld id="{B585DD69-1349-4C65-800C-24322110426D}" type="slidenum">
              <a:rPr lang="en-US" smtClean="0">
                <a:solidFill>
                  <a:srgbClr val="000000"/>
                </a:solidFill>
              </a:rPr>
              <a:pPr/>
              <a:t>8</a:t>
            </a:fld>
            <a:endParaRPr lang="en-US" smtClean="0">
              <a:solidFill>
                <a:srgbClr val="000000"/>
              </a:solidFill>
            </a:endParaRPr>
          </a:p>
        </p:txBody>
      </p:sp>
      <p:sp>
        <p:nvSpPr>
          <p:cNvPr id="103430" name="Rectangle 2"/>
          <p:cNvSpPr>
            <a:spLocks noGrp="1" noRot="1" noChangeAspect="1" noChangeArrowheads="1" noTextEdit="1"/>
          </p:cNvSpPr>
          <p:nvPr>
            <p:ph type="sldImg"/>
          </p:nvPr>
        </p:nvSpPr>
        <p:spPr>
          <a:ln/>
        </p:spPr>
      </p:sp>
      <p:sp>
        <p:nvSpPr>
          <p:cNvPr id="1034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a:noFill/>
        </p:spPr>
        <p:txBody>
          <a:bodyPr/>
          <a:lstStyle/>
          <a:p>
            <a:r>
              <a:rPr lang="en-US" smtClean="0"/>
              <a:t>One Sky Center</a:t>
            </a:r>
          </a:p>
        </p:txBody>
      </p:sp>
      <p:sp>
        <p:nvSpPr>
          <p:cNvPr id="104451" name="Rectangle 3"/>
          <p:cNvSpPr>
            <a:spLocks noGrp="1" noChangeArrowheads="1"/>
          </p:cNvSpPr>
          <p:nvPr>
            <p:ph type="dt" sz="quarter" idx="1"/>
          </p:nvPr>
        </p:nvSpPr>
        <p:spPr>
          <a:noFill/>
        </p:spPr>
        <p:txBody>
          <a:bodyPr/>
          <a:lstStyle/>
          <a:p>
            <a:fld id="{8F643048-38E3-4C3A-8712-08210EE5AEAB}" type="datetime1">
              <a:rPr lang="en-US" smtClean="0"/>
              <a:pPr/>
              <a:t>3/29/2011</a:t>
            </a:fld>
            <a:endParaRPr lang="en-US" smtClean="0"/>
          </a:p>
        </p:txBody>
      </p:sp>
      <p:sp>
        <p:nvSpPr>
          <p:cNvPr id="104452" name="Rectangle 6"/>
          <p:cNvSpPr>
            <a:spLocks noGrp="1" noChangeArrowheads="1"/>
          </p:cNvSpPr>
          <p:nvPr>
            <p:ph type="ftr" sz="quarter" idx="4"/>
          </p:nvPr>
        </p:nvSpPr>
        <p:spPr>
          <a:noFill/>
        </p:spPr>
        <p:txBody>
          <a:bodyPr/>
          <a:lstStyle/>
          <a:p>
            <a:r>
              <a:rPr lang="en-US" smtClean="0"/>
              <a:t>R. Dale Walker, MD</a:t>
            </a:r>
          </a:p>
        </p:txBody>
      </p:sp>
      <p:sp>
        <p:nvSpPr>
          <p:cNvPr id="104453" name="Rectangle 7"/>
          <p:cNvSpPr>
            <a:spLocks noGrp="1" noChangeArrowheads="1"/>
          </p:cNvSpPr>
          <p:nvPr>
            <p:ph type="sldNum" sz="quarter" idx="5"/>
          </p:nvPr>
        </p:nvSpPr>
        <p:spPr>
          <a:noFill/>
        </p:spPr>
        <p:txBody>
          <a:bodyPr/>
          <a:lstStyle/>
          <a:p>
            <a:fld id="{35D0FF21-EBA9-479C-89D8-EDC60BCF97B1}" type="slidenum">
              <a:rPr lang="en-US" smtClean="0"/>
              <a:pPr/>
              <a:t>9</a:t>
            </a:fld>
            <a:endParaRPr lang="en-US" smtClean="0"/>
          </a:p>
        </p:txBody>
      </p:sp>
      <p:sp>
        <p:nvSpPr>
          <p:cNvPr id="104454" name="Rectangle 2"/>
          <p:cNvSpPr>
            <a:spLocks noGrp="1" noRot="1" noChangeAspect="1" noChangeArrowheads="1" noTextEdit="1"/>
          </p:cNvSpPr>
          <p:nvPr>
            <p:ph type="sldImg"/>
          </p:nvPr>
        </p:nvSpPr>
        <p:spPr>
          <a:ln/>
        </p:spPr>
      </p:sp>
      <p:sp>
        <p:nvSpPr>
          <p:cNvPr id="1044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03F3F4EA-4EDE-41E9-B1D1-76D1E4DB7C3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A3BBB7DC-AFF0-429D-B08F-6092C7CEBE8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906BCAAF-E06D-409D-9B0D-CF7C7C13798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2133600"/>
            <a:ext cx="7772400" cy="39624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6980847B-3841-4026-8E3E-F97CC615F080}"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33600"/>
            <a:ext cx="7772400" cy="39624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42BD05E8-0460-4486-AC90-2C07858257DF}"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33600"/>
            <a:ext cx="38100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6" name="Rectangle 6"/>
          <p:cNvSpPr>
            <a:spLocks noGrp="1" noChangeArrowheads="1"/>
          </p:cNvSpPr>
          <p:nvPr>
            <p:ph type="sldNum" sz="quarter" idx="11"/>
          </p:nvPr>
        </p:nvSpPr>
        <p:spPr>
          <a:ln/>
        </p:spPr>
        <p:txBody>
          <a:bodyPr/>
          <a:lstStyle>
            <a:lvl1pPr>
              <a:defRPr/>
            </a:lvl1pPr>
          </a:lstStyle>
          <a:p>
            <a:pPr>
              <a:defRPr/>
            </a:pPr>
            <a:fld id="{2E0D3879-BAFB-4F4D-B280-FA7203E21ECD}"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3324DAE9-C6AD-49D2-BB51-634B84486AC6}"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FA6DA93C-8C9F-4E70-A466-50B5E8AEA422}"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E763EF3B-38E8-4F6D-8787-D5C65ABAFE40}"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6" name="Rectangle 6"/>
          <p:cNvSpPr>
            <a:spLocks noGrp="1" noChangeArrowheads="1"/>
          </p:cNvSpPr>
          <p:nvPr>
            <p:ph type="sldNum" sz="quarter" idx="11"/>
          </p:nvPr>
        </p:nvSpPr>
        <p:spPr>
          <a:ln/>
        </p:spPr>
        <p:txBody>
          <a:bodyPr/>
          <a:lstStyle>
            <a:lvl1pPr>
              <a:defRPr/>
            </a:lvl1pPr>
          </a:lstStyle>
          <a:p>
            <a:pPr>
              <a:defRPr/>
            </a:pPr>
            <a:fld id="{6609B48A-5546-4BEC-9845-DBCC28A99E17}"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8" name="Rectangle 6"/>
          <p:cNvSpPr>
            <a:spLocks noGrp="1" noChangeArrowheads="1"/>
          </p:cNvSpPr>
          <p:nvPr>
            <p:ph type="sldNum" sz="quarter" idx="11"/>
          </p:nvPr>
        </p:nvSpPr>
        <p:spPr>
          <a:ln/>
        </p:spPr>
        <p:txBody>
          <a:bodyPr/>
          <a:lstStyle>
            <a:lvl1pPr>
              <a:defRPr/>
            </a:lvl1pPr>
          </a:lstStyle>
          <a:p>
            <a:pPr>
              <a:defRPr/>
            </a:pPr>
            <a:fld id="{4CE5BC02-53FA-4420-BF31-48EA8160F6F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808C5894-D56B-46F1-BC70-92FAC65D31FD}"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4" name="Rectangle 6"/>
          <p:cNvSpPr>
            <a:spLocks noGrp="1" noChangeArrowheads="1"/>
          </p:cNvSpPr>
          <p:nvPr>
            <p:ph type="sldNum" sz="quarter" idx="11"/>
          </p:nvPr>
        </p:nvSpPr>
        <p:spPr>
          <a:ln/>
        </p:spPr>
        <p:txBody>
          <a:bodyPr/>
          <a:lstStyle>
            <a:lvl1pPr>
              <a:defRPr/>
            </a:lvl1pPr>
          </a:lstStyle>
          <a:p>
            <a:pPr>
              <a:defRPr/>
            </a:pPr>
            <a:fld id="{B6736AD0-B3D9-4642-AEAC-CA9234631017}"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3" name="Rectangle 6"/>
          <p:cNvSpPr>
            <a:spLocks noGrp="1" noChangeArrowheads="1"/>
          </p:cNvSpPr>
          <p:nvPr>
            <p:ph type="sldNum" sz="quarter" idx="11"/>
          </p:nvPr>
        </p:nvSpPr>
        <p:spPr>
          <a:ln/>
        </p:spPr>
        <p:txBody>
          <a:bodyPr/>
          <a:lstStyle>
            <a:lvl1pPr>
              <a:defRPr/>
            </a:lvl1pPr>
          </a:lstStyle>
          <a:p>
            <a:pPr>
              <a:defRPr/>
            </a:pPr>
            <a:fld id="{AFE06195-9AC0-4372-9AE2-6A0DF8F5A2AD}"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6" name="Rectangle 6"/>
          <p:cNvSpPr>
            <a:spLocks noGrp="1" noChangeArrowheads="1"/>
          </p:cNvSpPr>
          <p:nvPr>
            <p:ph type="sldNum" sz="quarter" idx="11"/>
          </p:nvPr>
        </p:nvSpPr>
        <p:spPr>
          <a:ln/>
        </p:spPr>
        <p:txBody>
          <a:bodyPr/>
          <a:lstStyle>
            <a:lvl1pPr>
              <a:defRPr/>
            </a:lvl1pPr>
          </a:lstStyle>
          <a:p>
            <a:pPr>
              <a:defRPr/>
            </a:pPr>
            <a:fld id="{AC55A76E-A90A-434E-9426-82970AA7E6DD}"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6" name="Rectangle 6"/>
          <p:cNvSpPr>
            <a:spLocks noGrp="1" noChangeArrowheads="1"/>
          </p:cNvSpPr>
          <p:nvPr>
            <p:ph type="sldNum" sz="quarter" idx="11"/>
          </p:nvPr>
        </p:nvSpPr>
        <p:spPr>
          <a:ln/>
        </p:spPr>
        <p:txBody>
          <a:bodyPr/>
          <a:lstStyle>
            <a:lvl1pPr>
              <a:defRPr/>
            </a:lvl1pPr>
          </a:lstStyle>
          <a:p>
            <a:pPr>
              <a:defRPr/>
            </a:pPr>
            <a:fld id="{92A25CD6-3369-49C6-AE15-040E2ED4E499}"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8E0A6A67-755D-41DF-89E2-23E3B78E4CCF}"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31B2CD1F-3E8C-4174-A206-B4D41193B713}"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2133600"/>
            <a:ext cx="7772400" cy="39624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A208C347-B01E-4CE7-84AD-519F8049B3F0}"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4" name="Rectangle 6"/>
          <p:cNvSpPr>
            <a:spLocks noGrp="1" noChangeArrowheads="1"/>
          </p:cNvSpPr>
          <p:nvPr>
            <p:ph type="sldNum" sz="quarter" idx="11"/>
          </p:nvPr>
        </p:nvSpPr>
        <p:spPr>
          <a:ln/>
        </p:spPr>
        <p:txBody>
          <a:bodyPr/>
          <a:lstStyle>
            <a:lvl1pPr>
              <a:defRPr/>
            </a:lvl1pPr>
          </a:lstStyle>
          <a:p>
            <a:pPr>
              <a:defRPr/>
            </a:pPr>
            <a:fld id="{AB48AC6E-3FA5-4776-B1DC-5875BDA4F80B}"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33600"/>
            <a:ext cx="38100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6" name="Rectangle 6"/>
          <p:cNvSpPr>
            <a:spLocks noGrp="1" noChangeArrowheads="1"/>
          </p:cNvSpPr>
          <p:nvPr>
            <p:ph type="sldNum" sz="quarter" idx="11"/>
          </p:nvPr>
        </p:nvSpPr>
        <p:spPr>
          <a:ln/>
        </p:spPr>
        <p:txBody>
          <a:bodyPr/>
          <a:lstStyle>
            <a:lvl1pPr>
              <a:defRPr/>
            </a:lvl1pPr>
          </a:lstStyle>
          <a:p>
            <a:pPr>
              <a:defRPr/>
            </a:pPr>
            <a:fld id="{F778042C-F4FE-4AF9-97B9-49746D211BA3}"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C0000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4"/>
          <p:cNvSpPr>
            <a:spLocks noGrp="1" noChangeArrowheads="1"/>
          </p:cNvSpPr>
          <p:nvPr>
            <p:ph type="dt" sz="half" idx="10"/>
          </p:nvPr>
        </p:nvSpPr>
        <p:spPr/>
        <p:txBody>
          <a:bodyPr/>
          <a:lstStyle>
            <a:lvl1pPr fontAlgn="base">
              <a:spcBef>
                <a:spcPct val="0"/>
              </a:spcBef>
              <a:spcAft>
                <a:spcPct val="0"/>
              </a:spcAft>
              <a:defRPr>
                <a:latin typeface="Times New Roman" pitchFamily="18" charset="0"/>
              </a:defRPr>
            </a:lvl1pPr>
          </a:lstStyle>
          <a:p>
            <a:pPr>
              <a:defRPr/>
            </a:pPr>
            <a:r>
              <a:rPr lang="en-US"/>
              <a:t>R. Dale Walker, M.D., 2003</a:t>
            </a:r>
          </a:p>
        </p:txBody>
      </p:sp>
      <p:sp>
        <p:nvSpPr>
          <p:cNvPr id="5" name="Rectangle 6"/>
          <p:cNvSpPr>
            <a:spLocks noGrp="1" noChangeArrowheads="1"/>
          </p:cNvSpPr>
          <p:nvPr>
            <p:ph type="sldNum" sz="quarter" idx="11"/>
          </p:nvPr>
        </p:nvSpPr>
        <p:spPr/>
        <p:txBody>
          <a:bodyPr/>
          <a:lstStyle>
            <a:lvl1pPr fontAlgn="base">
              <a:spcBef>
                <a:spcPct val="0"/>
              </a:spcBef>
              <a:spcAft>
                <a:spcPct val="0"/>
              </a:spcAft>
              <a:defRPr>
                <a:latin typeface="Times New Roman" pitchFamily="18" charset="0"/>
              </a:defRPr>
            </a:lvl1pPr>
          </a:lstStyle>
          <a:p>
            <a:pPr>
              <a:defRPr/>
            </a:pPr>
            <a:fld id="{EB466FA1-873B-41D7-A891-2CC5F00FD34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9D44C712-3563-4615-8EE0-A2BEDE7637B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base">
              <a:spcBef>
                <a:spcPct val="0"/>
              </a:spcBef>
              <a:spcAft>
                <a:spcPct val="0"/>
              </a:spcAft>
              <a:defRPr>
                <a:latin typeface="Times New Roman" pitchFamily="18" charset="0"/>
              </a:defRPr>
            </a:lvl1pPr>
          </a:lstStyle>
          <a:p>
            <a:pPr>
              <a:defRPr/>
            </a:pPr>
            <a:r>
              <a:rPr lang="en-US"/>
              <a:t>R. Dale Walker, M.D., 2003</a:t>
            </a:r>
          </a:p>
        </p:txBody>
      </p:sp>
      <p:sp>
        <p:nvSpPr>
          <p:cNvPr id="5" name="Rectangle 6"/>
          <p:cNvSpPr>
            <a:spLocks noGrp="1" noChangeArrowheads="1"/>
          </p:cNvSpPr>
          <p:nvPr>
            <p:ph type="sldNum" sz="quarter" idx="11"/>
          </p:nvPr>
        </p:nvSpPr>
        <p:spPr/>
        <p:txBody>
          <a:bodyPr/>
          <a:lstStyle>
            <a:lvl1pPr fontAlgn="base">
              <a:spcBef>
                <a:spcPct val="0"/>
              </a:spcBef>
              <a:spcAft>
                <a:spcPct val="0"/>
              </a:spcAft>
              <a:defRPr>
                <a:latin typeface="Times New Roman" pitchFamily="18" charset="0"/>
              </a:defRPr>
            </a:lvl1pPr>
          </a:lstStyle>
          <a:p>
            <a:pPr>
              <a:defRPr/>
            </a:pPr>
            <a:fld id="{B08EF280-EE34-4B03-9FCD-36CDFF33F6AA}"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base">
              <a:spcBef>
                <a:spcPct val="0"/>
              </a:spcBef>
              <a:spcAft>
                <a:spcPct val="0"/>
              </a:spcAft>
              <a:defRPr>
                <a:latin typeface="Times New Roman" pitchFamily="18" charset="0"/>
              </a:defRPr>
            </a:lvl1pPr>
          </a:lstStyle>
          <a:p>
            <a:pPr>
              <a:defRPr/>
            </a:pPr>
            <a:r>
              <a:rPr lang="en-US"/>
              <a:t>R. Dale Walker, M.D., 2003</a:t>
            </a:r>
          </a:p>
        </p:txBody>
      </p:sp>
      <p:sp>
        <p:nvSpPr>
          <p:cNvPr id="5" name="Rectangle 6"/>
          <p:cNvSpPr>
            <a:spLocks noGrp="1" noChangeArrowheads="1"/>
          </p:cNvSpPr>
          <p:nvPr>
            <p:ph type="sldNum" sz="quarter" idx="11"/>
          </p:nvPr>
        </p:nvSpPr>
        <p:spPr/>
        <p:txBody>
          <a:bodyPr/>
          <a:lstStyle>
            <a:lvl1pPr fontAlgn="base">
              <a:spcBef>
                <a:spcPct val="0"/>
              </a:spcBef>
              <a:spcAft>
                <a:spcPct val="0"/>
              </a:spcAft>
              <a:defRPr>
                <a:latin typeface="Times New Roman" pitchFamily="18" charset="0"/>
              </a:defRPr>
            </a:lvl1pPr>
          </a:lstStyle>
          <a:p>
            <a:pPr>
              <a:defRPr/>
            </a:pPr>
            <a:fld id="{068D14D7-A0DA-4DE3-9A8F-58100FF83A19}"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base">
              <a:spcBef>
                <a:spcPct val="0"/>
              </a:spcBef>
              <a:spcAft>
                <a:spcPct val="0"/>
              </a:spcAft>
              <a:defRPr>
                <a:latin typeface="Times New Roman" pitchFamily="18" charset="0"/>
              </a:defRPr>
            </a:lvl1pPr>
          </a:lstStyle>
          <a:p>
            <a:pPr>
              <a:defRPr/>
            </a:pPr>
            <a:r>
              <a:rPr lang="en-US"/>
              <a:t>R. Dale Walker, M.D., 2003</a:t>
            </a:r>
          </a:p>
        </p:txBody>
      </p:sp>
      <p:sp>
        <p:nvSpPr>
          <p:cNvPr id="6" name="Rectangle 6"/>
          <p:cNvSpPr>
            <a:spLocks noGrp="1" noChangeArrowheads="1"/>
          </p:cNvSpPr>
          <p:nvPr>
            <p:ph type="sldNum" sz="quarter" idx="11"/>
          </p:nvPr>
        </p:nvSpPr>
        <p:spPr/>
        <p:txBody>
          <a:bodyPr/>
          <a:lstStyle>
            <a:lvl1pPr fontAlgn="base">
              <a:spcBef>
                <a:spcPct val="0"/>
              </a:spcBef>
              <a:spcAft>
                <a:spcPct val="0"/>
              </a:spcAft>
              <a:defRPr>
                <a:latin typeface="Times New Roman" pitchFamily="18" charset="0"/>
              </a:defRPr>
            </a:lvl1pPr>
          </a:lstStyle>
          <a:p>
            <a:pPr>
              <a:defRPr/>
            </a:pPr>
            <a:fld id="{32E0188D-AA83-4F9F-9D8F-C991709CA247}"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base">
              <a:spcBef>
                <a:spcPct val="0"/>
              </a:spcBef>
              <a:spcAft>
                <a:spcPct val="0"/>
              </a:spcAft>
              <a:defRPr>
                <a:latin typeface="Times New Roman" pitchFamily="18" charset="0"/>
              </a:defRPr>
            </a:lvl1pPr>
          </a:lstStyle>
          <a:p>
            <a:pPr>
              <a:defRPr/>
            </a:pPr>
            <a:r>
              <a:rPr lang="en-US"/>
              <a:t>R. Dale Walker, M.D., 2003</a:t>
            </a:r>
          </a:p>
        </p:txBody>
      </p:sp>
      <p:sp>
        <p:nvSpPr>
          <p:cNvPr id="8" name="Rectangle 6"/>
          <p:cNvSpPr>
            <a:spLocks noGrp="1" noChangeArrowheads="1"/>
          </p:cNvSpPr>
          <p:nvPr>
            <p:ph type="sldNum" sz="quarter" idx="11"/>
          </p:nvPr>
        </p:nvSpPr>
        <p:spPr/>
        <p:txBody>
          <a:bodyPr/>
          <a:lstStyle>
            <a:lvl1pPr fontAlgn="base">
              <a:spcBef>
                <a:spcPct val="0"/>
              </a:spcBef>
              <a:spcAft>
                <a:spcPct val="0"/>
              </a:spcAft>
              <a:defRPr>
                <a:latin typeface="Times New Roman" pitchFamily="18" charset="0"/>
              </a:defRPr>
            </a:lvl1pPr>
          </a:lstStyle>
          <a:p>
            <a:pPr>
              <a:defRPr/>
            </a:pPr>
            <a:fld id="{24BC3369-14D9-4AF6-891D-84390CED06B0}"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base">
              <a:spcBef>
                <a:spcPct val="0"/>
              </a:spcBef>
              <a:spcAft>
                <a:spcPct val="0"/>
              </a:spcAft>
              <a:defRPr>
                <a:latin typeface="Times New Roman" pitchFamily="18" charset="0"/>
              </a:defRPr>
            </a:lvl1pPr>
          </a:lstStyle>
          <a:p>
            <a:pPr>
              <a:defRPr/>
            </a:pPr>
            <a:r>
              <a:rPr lang="en-US"/>
              <a:t>R. Dale Walker, M.D., 2003</a:t>
            </a:r>
          </a:p>
        </p:txBody>
      </p:sp>
      <p:sp>
        <p:nvSpPr>
          <p:cNvPr id="4" name="Rectangle 6"/>
          <p:cNvSpPr>
            <a:spLocks noGrp="1" noChangeArrowheads="1"/>
          </p:cNvSpPr>
          <p:nvPr>
            <p:ph type="sldNum" sz="quarter" idx="11"/>
          </p:nvPr>
        </p:nvSpPr>
        <p:spPr/>
        <p:txBody>
          <a:bodyPr/>
          <a:lstStyle>
            <a:lvl1pPr fontAlgn="base">
              <a:spcBef>
                <a:spcPct val="0"/>
              </a:spcBef>
              <a:spcAft>
                <a:spcPct val="0"/>
              </a:spcAft>
              <a:defRPr>
                <a:latin typeface="Times New Roman" pitchFamily="18" charset="0"/>
              </a:defRPr>
            </a:lvl1pPr>
          </a:lstStyle>
          <a:p>
            <a:pPr>
              <a:defRPr/>
            </a:pPr>
            <a:fld id="{CEC31A9C-453E-4127-B25C-CAC30EF7B35D}"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base">
              <a:spcBef>
                <a:spcPct val="0"/>
              </a:spcBef>
              <a:spcAft>
                <a:spcPct val="0"/>
              </a:spcAft>
              <a:defRPr>
                <a:latin typeface="Times New Roman" pitchFamily="18" charset="0"/>
              </a:defRPr>
            </a:lvl1pPr>
          </a:lstStyle>
          <a:p>
            <a:pPr>
              <a:defRPr/>
            </a:pPr>
            <a:r>
              <a:rPr lang="en-US"/>
              <a:t>R. Dale Walker, M.D., 2003</a:t>
            </a:r>
          </a:p>
        </p:txBody>
      </p:sp>
      <p:sp>
        <p:nvSpPr>
          <p:cNvPr id="3" name="Rectangle 6"/>
          <p:cNvSpPr>
            <a:spLocks noGrp="1" noChangeArrowheads="1"/>
          </p:cNvSpPr>
          <p:nvPr>
            <p:ph type="sldNum" sz="quarter" idx="11"/>
          </p:nvPr>
        </p:nvSpPr>
        <p:spPr/>
        <p:txBody>
          <a:bodyPr/>
          <a:lstStyle>
            <a:lvl1pPr fontAlgn="base">
              <a:spcBef>
                <a:spcPct val="0"/>
              </a:spcBef>
              <a:spcAft>
                <a:spcPct val="0"/>
              </a:spcAft>
              <a:defRPr>
                <a:latin typeface="Times New Roman" pitchFamily="18" charset="0"/>
              </a:defRPr>
            </a:lvl1pPr>
          </a:lstStyle>
          <a:p>
            <a:pPr>
              <a:defRPr/>
            </a:pPr>
            <a:fld id="{79516A0E-36BF-42EE-9CAA-BAE4410C8188}"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base">
              <a:spcBef>
                <a:spcPct val="0"/>
              </a:spcBef>
              <a:spcAft>
                <a:spcPct val="0"/>
              </a:spcAft>
              <a:defRPr>
                <a:latin typeface="Times New Roman" pitchFamily="18" charset="0"/>
              </a:defRPr>
            </a:lvl1pPr>
          </a:lstStyle>
          <a:p>
            <a:pPr>
              <a:defRPr/>
            </a:pPr>
            <a:r>
              <a:rPr lang="en-US"/>
              <a:t>R. Dale Walker, M.D., 2003</a:t>
            </a:r>
          </a:p>
        </p:txBody>
      </p:sp>
      <p:sp>
        <p:nvSpPr>
          <p:cNvPr id="6" name="Rectangle 6"/>
          <p:cNvSpPr>
            <a:spLocks noGrp="1" noChangeArrowheads="1"/>
          </p:cNvSpPr>
          <p:nvPr>
            <p:ph type="sldNum" sz="quarter" idx="11"/>
          </p:nvPr>
        </p:nvSpPr>
        <p:spPr/>
        <p:txBody>
          <a:bodyPr/>
          <a:lstStyle>
            <a:lvl1pPr fontAlgn="base">
              <a:spcBef>
                <a:spcPct val="0"/>
              </a:spcBef>
              <a:spcAft>
                <a:spcPct val="0"/>
              </a:spcAft>
              <a:defRPr>
                <a:latin typeface="Times New Roman" pitchFamily="18" charset="0"/>
              </a:defRPr>
            </a:lvl1pPr>
          </a:lstStyle>
          <a:p>
            <a:pPr>
              <a:defRPr/>
            </a:pPr>
            <a:fld id="{59501549-A007-4039-AFAF-7AC511B65F05}"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base">
              <a:spcBef>
                <a:spcPct val="0"/>
              </a:spcBef>
              <a:spcAft>
                <a:spcPct val="0"/>
              </a:spcAft>
              <a:defRPr>
                <a:latin typeface="Times New Roman" pitchFamily="18" charset="0"/>
              </a:defRPr>
            </a:lvl1pPr>
          </a:lstStyle>
          <a:p>
            <a:pPr>
              <a:defRPr/>
            </a:pPr>
            <a:r>
              <a:rPr lang="en-US"/>
              <a:t>R. Dale Walker, M.D., 2003</a:t>
            </a:r>
          </a:p>
        </p:txBody>
      </p:sp>
      <p:sp>
        <p:nvSpPr>
          <p:cNvPr id="6" name="Rectangle 6"/>
          <p:cNvSpPr>
            <a:spLocks noGrp="1" noChangeArrowheads="1"/>
          </p:cNvSpPr>
          <p:nvPr>
            <p:ph type="sldNum" sz="quarter" idx="11"/>
          </p:nvPr>
        </p:nvSpPr>
        <p:spPr/>
        <p:txBody>
          <a:bodyPr/>
          <a:lstStyle>
            <a:lvl1pPr fontAlgn="base">
              <a:spcBef>
                <a:spcPct val="0"/>
              </a:spcBef>
              <a:spcAft>
                <a:spcPct val="0"/>
              </a:spcAft>
              <a:defRPr>
                <a:latin typeface="Times New Roman" pitchFamily="18" charset="0"/>
              </a:defRPr>
            </a:lvl1pPr>
          </a:lstStyle>
          <a:p>
            <a:pPr>
              <a:defRPr/>
            </a:pPr>
            <a:fld id="{B0F566A5-E5CC-4D0B-8D87-3F593E79B09D}"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base">
              <a:spcBef>
                <a:spcPct val="0"/>
              </a:spcBef>
              <a:spcAft>
                <a:spcPct val="0"/>
              </a:spcAft>
              <a:defRPr>
                <a:latin typeface="Times New Roman" pitchFamily="18" charset="0"/>
              </a:defRPr>
            </a:lvl1pPr>
          </a:lstStyle>
          <a:p>
            <a:pPr>
              <a:defRPr/>
            </a:pPr>
            <a:r>
              <a:rPr lang="en-US"/>
              <a:t>R. Dale Walker, M.D., 2003</a:t>
            </a:r>
          </a:p>
        </p:txBody>
      </p:sp>
      <p:sp>
        <p:nvSpPr>
          <p:cNvPr id="5" name="Rectangle 6"/>
          <p:cNvSpPr>
            <a:spLocks noGrp="1" noChangeArrowheads="1"/>
          </p:cNvSpPr>
          <p:nvPr>
            <p:ph type="sldNum" sz="quarter" idx="11"/>
          </p:nvPr>
        </p:nvSpPr>
        <p:spPr/>
        <p:txBody>
          <a:bodyPr/>
          <a:lstStyle>
            <a:lvl1pPr fontAlgn="base">
              <a:spcBef>
                <a:spcPct val="0"/>
              </a:spcBef>
              <a:spcAft>
                <a:spcPct val="0"/>
              </a:spcAft>
              <a:defRPr>
                <a:latin typeface="Times New Roman" pitchFamily="18" charset="0"/>
              </a:defRPr>
            </a:lvl1pPr>
          </a:lstStyle>
          <a:p>
            <a:pPr>
              <a:defRPr/>
            </a:pPr>
            <a:fld id="{F06B1E9B-10E5-4C9D-89A5-2A9D7D2C5291}"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base">
              <a:spcBef>
                <a:spcPct val="0"/>
              </a:spcBef>
              <a:spcAft>
                <a:spcPct val="0"/>
              </a:spcAft>
              <a:defRPr>
                <a:latin typeface="Times New Roman" pitchFamily="18" charset="0"/>
              </a:defRPr>
            </a:lvl1pPr>
          </a:lstStyle>
          <a:p>
            <a:pPr>
              <a:defRPr/>
            </a:pPr>
            <a:r>
              <a:rPr lang="en-US"/>
              <a:t>R. Dale Walker, M.D., 2003</a:t>
            </a:r>
          </a:p>
        </p:txBody>
      </p:sp>
      <p:sp>
        <p:nvSpPr>
          <p:cNvPr id="5" name="Rectangle 6"/>
          <p:cNvSpPr>
            <a:spLocks noGrp="1" noChangeArrowheads="1"/>
          </p:cNvSpPr>
          <p:nvPr>
            <p:ph type="sldNum" sz="quarter" idx="11"/>
          </p:nvPr>
        </p:nvSpPr>
        <p:spPr/>
        <p:txBody>
          <a:bodyPr/>
          <a:lstStyle>
            <a:lvl1pPr fontAlgn="base">
              <a:spcBef>
                <a:spcPct val="0"/>
              </a:spcBef>
              <a:spcAft>
                <a:spcPct val="0"/>
              </a:spcAft>
              <a:defRPr>
                <a:latin typeface="Times New Roman" pitchFamily="18" charset="0"/>
              </a:defRPr>
            </a:lvl1pPr>
          </a:lstStyle>
          <a:p>
            <a:pPr>
              <a:defRPr/>
            </a:pPr>
            <a:fld id="{34FB81D8-7E84-4CE6-8CF8-45CE0B50B65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6" name="Rectangle 6"/>
          <p:cNvSpPr>
            <a:spLocks noGrp="1" noChangeArrowheads="1"/>
          </p:cNvSpPr>
          <p:nvPr>
            <p:ph type="sldNum" sz="quarter" idx="11"/>
          </p:nvPr>
        </p:nvSpPr>
        <p:spPr>
          <a:ln/>
        </p:spPr>
        <p:txBody>
          <a:bodyPr/>
          <a:lstStyle>
            <a:lvl1pPr>
              <a:defRPr/>
            </a:lvl1pPr>
          </a:lstStyle>
          <a:p>
            <a:pPr>
              <a:defRPr/>
            </a:pPr>
            <a:fld id="{1FCB7776-4A9C-4001-BB5F-701DDDA5EBEB}"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smtClean="0"/>
              <a:t>Click to edit Master title style</a:t>
            </a:r>
            <a:endParaRPr lang="en-US"/>
          </a:p>
        </p:txBody>
      </p:sp>
      <p:sp>
        <p:nvSpPr>
          <p:cNvPr id="3" name="Text Placeholder 2"/>
          <p:cNvSpPr>
            <a:spLocks noGrp="1"/>
          </p:cNvSpPr>
          <p:nvPr>
            <p:ph type="body" idx="1"/>
          </p:nvPr>
        </p:nvSpPr>
        <p:spPr/>
        <p:txBody>
          <a:bodyPr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6386"/>
          <p:cNvSpPr>
            <a:spLocks noGrp="1" noChangeArrowheads="1"/>
          </p:cNvSpPr>
          <p:nvPr>
            <p:ph type="dt" sz="half" idx="10"/>
          </p:nvPr>
        </p:nvSpPr>
        <p:spPr/>
        <p:txBody>
          <a:bodyPr/>
          <a:lstStyle>
            <a:lvl1pPr fontAlgn="base">
              <a:spcBef>
                <a:spcPct val="0"/>
              </a:spcBef>
              <a:spcAft>
                <a:spcPct val="0"/>
              </a:spcAft>
              <a:defRPr>
                <a:latin typeface="Times New Roman" pitchFamily="18" charset="0"/>
              </a:defRPr>
            </a:lvl1pPr>
          </a:lstStyle>
          <a:p>
            <a:pPr>
              <a:defRPr/>
            </a:pPr>
            <a:r>
              <a:rPr lang="en-US"/>
              <a:t>R. Dale Walker, M.D., 2003</a:t>
            </a:r>
          </a:p>
        </p:txBody>
      </p:sp>
      <p:sp>
        <p:nvSpPr>
          <p:cNvPr id="5" name="Rectangle 186387"/>
          <p:cNvSpPr>
            <a:spLocks noGrp="1" noChangeArrowheads="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solidFill>
                  <a:srgbClr val="000000"/>
                </a:solidFill>
                <a:latin typeface="Arial"/>
              </a:defRPr>
            </a:lvl1pPr>
          </a:lstStyle>
          <a:p>
            <a:pPr>
              <a:defRPr/>
            </a:pPr>
            <a:endParaRPr lang="en-US"/>
          </a:p>
        </p:txBody>
      </p:sp>
      <p:sp>
        <p:nvSpPr>
          <p:cNvPr id="6" name="Rectangle 5"/>
          <p:cNvSpPr>
            <a:spLocks noGrp="1" noChangeArrowheads="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BB0C1D84-BBEB-4EC2-A440-DFF863A0BE2D}"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EAA398DB-6703-479B-9719-E0EEBD541A8B}"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0C59B603-56FE-4250-95EB-0AEC08AE0F9C}"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4D65F20B-FE9C-4618-A6BF-91E8A15ADFD2}"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6" name="Rectangle 6"/>
          <p:cNvSpPr>
            <a:spLocks noGrp="1" noChangeArrowheads="1"/>
          </p:cNvSpPr>
          <p:nvPr>
            <p:ph type="sldNum" sz="quarter" idx="11"/>
          </p:nvPr>
        </p:nvSpPr>
        <p:spPr>
          <a:ln/>
        </p:spPr>
        <p:txBody>
          <a:bodyPr/>
          <a:lstStyle>
            <a:lvl1pPr>
              <a:defRPr/>
            </a:lvl1pPr>
          </a:lstStyle>
          <a:p>
            <a:pPr>
              <a:defRPr/>
            </a:pPr>
            <a:fld id="{4D1DEF3A-5AA2-481B-9F7F-6A49883C9EDF}"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8" name="Rectangle 6"/>
          <p:cNvSpPr>
            <a:spLocks noGrp="1" noChangeArrowheads="1"/>
          </p:cNvSpPr>
          <p:nvPr>
            <p:ph type="sldNum" sz="quarter" idx="11"/>
          </p:nvPr>
        </p:nvSpPr>
        <p:spPr>
          <a:ln/>
        </p:spPr>
        <p:txBody>
          <a:bodyPr/>
          <a:lstStyle>
            <a:lvl1pPr>
              <a:defRPr/>
            </a:lvl1pPr>
          </a:lstStyle>
          <a:p>
            <a:pPr>
              <a:defRPr/>
            </a:pPr>
            <a:fld id="{FC39FC82-915F-4B42-B72B-BED938D98EBD}"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4" name="Rectangle 6"/>
          <p:cNvSpPr>
            <a:spLocks noGrp="1" noChangeArrowheads="1"/>
          </p:cNvSpPr>
          <p:nvPr>
            <p:ph type="sldNum" sz="quarter" idx="11"/>
          </p:nvPr>
        </p:nvSpPr>
        <p:spPr>
          <a:ln/>
        </p:spPr>
        <p:txBody>
          <a:bodyPr/>
          <a:lstStyle>
            <a:lvl1pPr>
              <a:defRPr/>
            </a:lvl1pPr>
          </a:lstStyle>
          <a:p>
            <a:pPr>
              <a:defRPr/>
            </a:pPr>
            <a:fld id="{68FECC2D-CEB0-4AD0-B4A0-C2569D2038A0}"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3" name="Rectangle 6"/>
          <p:cNvSpPr>
            <a:spLocks noGrp="1" noChangeArrowheads="1"/>
          </p:cNvSpPr>
          <p:nvPr>
            <p:ph type="sldNum" sz="quarter" idx="11"/>
          </p:nvPr>
        </p:nvSpPr>
        <p:spPr>
          <a:ln/>
        </p:spPr>
        <p:txBody>
          <a:bodyPr/>
          <a:lstStyle>
            <a:lvl1pPr>
              <a:defRPr/>
            </a:lvl1pPr>
          </a:lstStyle>
          <a:p>
            <a:pPr>
              <a:defRPr/>
            </a:pPr>
            <a:fld id="{319FCE41-3E7F-43E2-A2D3-6D53BD151666}"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6" name="Rectangle 6"/>
          <p:cNvSpPr>
            <a:spLocks noGrp="1" noChangeArrowheads="1"/>
          </p:cNvSpPr>
          <p:nvPr>
            <p:ph type="sldNum" sz="quarter" idx="11"/>
          </p:nvPr>
        </p:nvSpPr>
        <p:spPr>
          <a:ln/>
        </p:spPr>
        <p:txBody>
          <a:bodyPr/>
          <a:lstStyle>
            <a:lvl1pPr>
              <a:defRPr/>
            </a:lvl1pPr>
          </a:lstStyle>
          <a:p>
            <a:pPr>
              <a:defRPr/>
            </a:pPr>
            <a:fld id="{7267AE11-0281-4F4B-A009-CA964A811610}"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6" name="Rectangle 6"/>
          <p:cNvSpPr>
            <a:spLocks noGrp="1" noChangeArrowheads="1"/>
          </p:cNvSpPr>
          <p:nvPr>
            <p:ph type="sldNum" sz="quarter" idx="11"/>
          </p:nvPr>
        </p:nvSpPr>
        <p:spPr>
          <a:ln/>
        </p:spPr>
        <p:txBody>
          <a:bodyPr/>
          <a:lstStyle>
            <a:lvl1pPr>
              <a:defRPr/>
            </a:lvl1pPr>
          </a:lstStyle>
          <a:p>
            <a:pPr>
              <a:defRPr/>
            </a:pPr>
            <a:fld id="{824D363A-9FC3-4544-9068-964B6B12A47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8" name="Rectangle 6"/>
          <p:cNvSpPr>
            <a:spLocks noGrp="1" noChangeArrowheads="1"/>
          </p:cNvSpPr>
          <p:nvPr>
            <p:ph type="sldNum" sz="quarter" idx="11"/>
          </p:nvPr>
        </p:nvSpPr>
        <p:spPr>
          <a:ln/>
        </p:spPr>
        <p:txBody>
          <a:bodyPr/>
          <a:lstStyle>
            <a:lvl1pPr>
              <a:defRPr/>
            </a:lvl1pPr>
          </a:lstStyle>
          <a:p>
            <a:pPr>
              <a:defRPr/>
            </a:pPr>
            <a:fld id="{CAE54140-8BC9-4136-BF41-1901B587A59B}"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041B27F9-36AF-4E09-8AAB-692A36B4E999}"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93C2FEA8-3BE7-43FF-8C3F-3038F347E8A1}"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2133600"/>
            <a:ext cx="7772400" cy="39624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710E7033-F50E-49EE-8A89-78E644CDA74B}"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33600"/>
            <a:ext cx="7772400" cy="39624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2A90BBF4-9DD4-4FA9-9A20-837B46AF9619}"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33600"/>
            <a:ext cx="38100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6" name="Rectangle 6"/>
          <p:cNvSpPr>
            <a:spLocks noGrp="1" noChangeArrowheads="1"/>
          </p:cNvSpPr>
          <p:nvPr>
            <p:ph type="sldNum" sz="quarter" idx="11"/>
          </p:nvPr>
        </p:nvSpPr>
        <p:spPr>
          <a:ln/>
        </p:spPr>
        <p:txBody>
          <a:bodyPr/>
          <a:lstStyle>
            <a:lvl1pPr>
              <a:defRPr/>
            </a:lvl1pPr>
          </a:lstStyle>
          <a:p>
            <a:pPr>
              <a:defRPr/>
            </a:pPr>
            <a:fld id="{FA94A1AD-BFAE-44B0-901A-A2E13917C3A4}"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r>
              <a:rPr lang="en-US"/>
              <a:t>R. Dale Walker, M.D., 2003</a:t>
            </a:r>
          </a:p>
        </p:txBody>
      </p:sp>
      <p:sp>
        <p:nvSpPr>
          <p:cNvPr id="5" name="Rectangle 6"/>
          <p:cNvSpPr>
            <a:spLocks noGrp="1" noChangeArrowheads="1"/>
          </p:cNvSpPr>
          <p:nvPr>
            <p:ph type="sldNum" sz="quarter" idx="11"/>
          </p:nvPr>
        </p:nvSpPr>
        <p:spPr/>
        <p:txBody>
          <a:bodyPr/>
          <a:lstStyle>
            <a:lvl1pPr>
              <a:defRPr>
                <a:latin typeface="Arial" charset="0"/>
              </a:defRPr>
            </a:lvl1pPr>
          </a:lstStyle>
          <a:p>
            <a:pPr>
              <a:defRPr/>
            </a:pPr>
            <a:fld id="{6838E907-1246-4A1E-9860-FDA2942C7A2D}"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r>
              <a:rPr lang="en-US"/>
              <a:t>R. Dale Walker, M.D., 2003</a:t>
            </a:r>
          </a:p>
        </p:txBody>
      </p:sp>
      <p:sp>
        <p:nvSpPr>
          <p:cNvPr id="5" name="Rectangle 6"/>
          <p:cNvSpPr>
            <a:spLocks noGrp="1" noChangeArrowheads="1"/>
          </p:cNvSpPr>
          <p:nvPr>
            <p:ph type="sldNum" sz="quarter" idx="11"/>
          </p:nvPr>
        </p:nvSpPr>
        <p:spPr/>
        <p:txBody>
          <a:bodyPr/>
          <a:lstStyle>
            <a:lvl1pPr>
              <a:defRPr>
                <a:latin typeface="Arial" charset="0"/>
              </a:defRPr>
            </a:lvl1pPr>
          </a:lstStyle>
          <a:p>
            <a:pPr>
              <a:defRPr/>
            </a:pPr>
            <a:fld id="{94943E7C-BB47-49A0-B159-9FE1EF6A4BCC}"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r>
              <a:rPr lang="en-US"/>
              <a:t>R. Dale Walker, M.D., 2003</a:t>
            </a:r>
          </a:p>
        </p:txBody>
      </p:sp>
      <p:sp>
        <p:nvSpPr>
          <p:cNvPr id="5" name="Rectangle 6"/>
          <p:cNvSpPr>
            <a:spLocks noGrp="1" noChangeArrowheads="1"/>
          </p:cNvSpPr>
          <p:nvPr>
            <p:ph type="sldNum" sz="quarter" idx="11"/>
          </p:nvPr>
        </p:nvSpPr>
        <p:spPr/>
        <p:txBody>
          <a:bodyPr/>
          <a:lstStyle>
            <a:lvl1pPr>
              <a:defRPr>
                <a:latin typeface="Arial" charset="0"/>
              </a:defRPr>
            </a:lvl1pPr>
          </a:lstStyle>
          <a:p>
            <a:pPr>
              <a:defRPr/>
            </a:pPr>
            <a:fld id="{02D9DFC5-23E6-4C41-BAD7-C3044F92D808}"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r>
              <a:rPr lang="en-US"/>
              <a:t>R. Dale Walker, M.D., 2003</a:t>
            </a:r>
          </a:p>
        </p:txBody>
      </p:sp>
      <p:sp>
        <p:nvSpPr>
          <p:cNvPr id="6" name="Rectangle 6"/>
          <p:cNvSpPr>
            <a:spLocks noGrp="1" noChangeArrowheads="1"/>
          </p:cNvSpPr>
          <p:nvPr>
            <p:ph type="sldNum" sz="quarter" idx="11"/>
          </p:nvPr>
        </p:nvSpPr>
        <p:spPr/>
        <p:txBody>
          <a:bodyPr/>
          <a:lstStyle>
            <a:lvl1pPr>
              <a:defRPr>
                <a:latin typeface="Arial" charset="0"/>
              </a:defRPr>
            </a:lvl1pPr>
          </a:lstStyle>
          <a:p>
            <a:pPr>
              <a:defRPr/>
            </a:pPr>
            <a:fld id="{E3069B54-A842-4CF1-BC73-DC925E92AC0F}"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Arial" charset="0"/>
              </a:defRPr>
            </a:lvl1pPr>
          </a:lstStyle>
          <a:p>
            <a:pPr>
              <a:defRPr/>
            </a:pPr>
            <a:r>
              <a:rPr lang="en-US"/>
              <a:t>R. Dale Walker, M.D., 2003</a:t>
            </a:r>
          </a:p>
        </p:txBody>
      </p:sp>
      <p:sp>
        <p:nvSpPr>
          <p:cNvPr id="8" name="Rectangle 6"/>
          <p:cNvSpPr>
            <a:spLocks noGrp="1" noChangeArrowheads="1"/>
          </p:cNvSpPr>
          <p:nvPr>
            <p:ph type="sldNum" sz="quarter" idx="11"/>
          </p:nvPr>
        </p:nvSpPr>
        <p:spPr/>
        <p:txBody>
          <a:bodyPr/>
          <a:lstStyle>
            <a:lvl1pPr>
              <a:defRPr>
                <a:latin typeface="Arial" charset="0"/>
              </a:defRPr>
            </a:lvl1pPr>
          </a:lstStyle>
          <a:p>
            <a:pPr>
              <a:defRPr/>
            </a:pPr>
            <a:fld id="{E02F3777-EBEB-476E-B08A-C2E70F41F8F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4" name="Rectangle 6"/>
          <p:cNvSpPr>
            <a:spLocks noGrp="1" noChangeArrowheads="1"/>
          </p:cNvSpPr>
          <p:nvPr>
            <p:ph type="sldNum" sz="quarter" idx="11"/>
          </p:nvPr>
        </p:nvSpPr>
        <p:spPr>
          <a:ln/>
        </p:spPr>
        <p:txBody>
          <a:bodyPr/>
          <a:lstStyle>
            <a:lvl1pPr>
              <a:defRPr/>
            </a:lvl1pPr>
          </a:lstStyle>
          <a:p>
            <a:pPr>
              <a:defRPr/>
            </a:pPr>
            <a:fld id="{1E93D23A-24F0-4F8C-862C-A301C4E662CD}"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Arial" charset="0"/>
              </a:defRPr>
            </a:lvl1pPr>
          </a:lstStyle>
          <a:p>
            <a:pPr>
              <a:defRPr/>
            </a:pPr>
            <a:r>
              <a:rPr lang="en-US"/>
              <a:t>R. Dale Walker, M.D., 2003</a:t>
            </a:r>
          </a:p>
        </p:txBody>
      </p:sp>
      <p:sp>
        <p:nvSpPr>
          <p:cNvPr id="4" name="Rectangle 6"/>
          <p:cNvSpPr>
            <a:spLocks noGrp="1" noChangeArrowheads="1"/>
          </p:cNvSpPr>
          <p:nvPr>
            <p:ph type="sldNum" sz="quarter" idx="11"/>
          </p:nvPr>
        </p:nvSpPr>
        <p:spPr/>
        <p:txBody>
          <a:bodyPr/>
          <a:lstStyle>
            <a:lvl1pPr>
              <a:defRPr>
                <a:latin typeface="Arial" charset="0"/>
              </a:defRPr>
            </a:lvl1pPr>
          </a:lstStyle>
          <a:p>
            <a:pPr>
              <a:defRPr/>
            </a:pPr>
            <a:fld id="{E8AE0882-1F85-4BC3-AE01-1FF89C00DD70}" type="slidenum">
              <a:rPr lang="en-US"/>
              <a:pPr>
                <a:defRPr/>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defRPr>
            </a:lvl1pPr>
          </a:lstStyle>
          <a:p>
            <a:pPr>
              <a:defRPr/>
            </a:pPr>
            <a:r>
              <a:rPr lang="en-US"/>
              <a:t>R. Dale Walker, M.D., 2003</a:t>
            </a:r>
          </a:p>
        </p:txBody>
      </p:sp>
      <p:sp>
        <p:nvSpPr>
          <p:cNvPr id="3" name="Rectangle 6"/>
          <p:cNvSpPr>
            <a:spLocks noGrp="1" noChangeArrowheads="1"/>
          </p:cNvSpPr>
          <p:nvPr>
            <p:ph type="sldNum" sz="quarter" idx="11"/>
          </p:nvPr>
        </p:nvSpPr>
        <p:spPr/>
        <p:txBody>
          <a:bodyPr/>
          <a:lstStyle>
            <a:lvl1pPr>
              <a:defRPr>
                <a:latin typeface="Arial" charset="0"/>
              </a:defRPr>
            </a:lvl1pPr>
          </a:lstStyle>
          <a:p>
            <a:pPr>
              <a:defRPr/>
            </a:pPr>
            <a:fld id="{708D8CA1-D8B7-49F3-B0AF-85103A3DFA16}" type="slidenum">
              <a:rPr lang="en-US"/>
              <a:pPr>
                <a:defRPr/>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r>
              <a:rPr lang="en-US"/>
              <a:t>R. Dale Walker, M.D., 2003</a:t>
            </a:r>
          </a:p>
        </p:txBody>
      </p:sp>
      <p:sp>
        <p:nvSpPr>
          <p:cNvPr id="6" name="Rectangle 6"/>
          <p:cNvSpPr>
            <a:spLocks noGrp="1" noChangeArrowheads="1"/>
          </p:cNvSpPr>
          <p:nvPr>
            <p:ph type="sldNum" sz="quarter" idx="11"/>
          </p:nvPr>
        </p:nvSpPr>
        <p:spPr/>
        <p:txBody>
          <a:bodyPr/>
          <a:lstStyle>
            <a:lvl1pPr>
              <a:defRPr>
                <a:latin typeface="Arial" charset="0"/>
              </a:defRPr>
            </a:lvl1pPr>
          </a:lstStyle>
          <a:p>
            <a:pPr>
              <a:defRPr/>
            </a:pPr>
            <a:fld id="{AFC924B8-12CC-4A6D-874B-DE9AB5B5EE06}" type="slidenum">
              <a:rPr lang="en-US"/>
              <a:pPr>
                <a:defRPr/>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r>
              <a:rPr lang="en-US"/>
              <a:t>R. Dale Walker, M.D., 2003</a:t>
            </a:r>
          </a:p>
        </p:txBody>
      </p:sp>
      <p:sp>
        <p:nvSpPr>
          <p:cNvPr id="6" name="Rectangle 6"/>
          <p:cNvSpPr>
            <a:spLocks noGrp="1" noChangeArrowheads="1"/>
          </p:cNvSpPr>
          <p:nvPr>
            <p:ph type="sldNum" sz="quarter" idx="11"/>
          </p:nvPr>
        </p:nvSpPr>
        <p:spPr/>
        <p:txBody>
          <a:bodyPr/>
          <a:lstStyle>
            <a:lvl1pPr>
              <a:defRPr>
                <a:latin typeface="Arial" charset="0"/>
              </a:defRPr>
            </a:lvl1pPr>
          </a:lstStyle>
          <a:p>
            <a:pPr>
              <a:defRPr/>
            </a:pPr>
            <a:fld id="{3DF7501A-4C10-4D75-927D-F0F549458EF8}" type="slidenum">
              <a:rPr lang="en-US"/>
              <a:pPr>
                <a:defRPr/>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r>
              <a:rPr lang="en-US"/>
              <a:t>R. Dale Walker, M.D., 2003</a:t>
            </a:r>
          </a:p>
        </p:txBody>
      </p:sp>
      <p:sp>
        <p:nvSpPr>
          <p:cNvPr id="5" name="Rectangle 6"/>
          <p:cNvSpPr>
            <a:spLocks noGrp="1" noChangeArrowheads="1"/>
          </p:cNvSpPr>
          <p:nvPr>
            <p:ph type="sldNum" sz="quarter" idx="11"/>
          </p:nvPr>
        </p:nvSpPr>
        <p:spPr/>
        <p:txBody>
          <a:bodyPr/>
          <a:lstStyle>
            <a:lvl1pPr>
              <a:defRPr>
                <a:latin typeface="Arial" charset="0"/>
              </a:defRPr>
            </a:lvl1pPr>
          </a:lstStyle>
          <a:p>
            <a:pPr>
              <a:defRPr/>
            </a:pPr>
            <a:fld id="{7CA36F22-47F0-471E-AF43-6B930A53BBB7}" type="slidenum">
              <a:rPr lang="en-US"/>
              <a:pPr>
                <a:defRPr/>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r>
              <a:rPr lang="en-US"/>
              <a:t>R. Dale Walker, M.D., 2003</a:t>
            </a:r>
          </a:p>
        </p:txBody>
      </p:sp>
      <p:sp>
        <p:nvSpPr>
          <p:cNvPr id="5" name="Rectangle 6"/>
          <p:cNvSpPr>
            <a:spLocks noGrp="1" noChangeArrowheads="1"/>
          </p:cNvSpPr>
          <p:nvPr>
            <p:ph type="sldNum" sz="quarter" idx="11"/>
          </p:nvPr>
        </p:nvSpPr>
        <p:spPr/>
        <p:txBody>
          <a:bodyPr/>
          <a:lstStyle>
            <a:lvl1pPr>
              <a:defRPr>
                <a:latin typeface="Arial" charset="0"/>
              </a:defRPr>
            </a:lvl1pPr>
          </a:lstStyle>
          <a:p>
            <a:pPr>
              <a:defRPr/>
            </a:pPr>
            <a:fld id="{5CCE3953-703B-4019-A0DE-EF516BD070B0}" type="slidenum">
              <a:rPr lang="en-US"/>
              <a:pPr>
                <a:defRPr/>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33600"/>
            <a:ext cx="77724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91000"/>
            <a:ext cx="77724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r>
              <a:rPr lang="en-US"/>
              <a:t>R. Dale Walker, M.D., 2003</a:t>
            </a:r>
          </a:p>
        </p:txBody>
      </p:sp>
      <p:sp>
        <p:nvSpPr>
          <p:cNvPr id="6" name="Rectangle 6"/>
          <p:cNvSpPr>
            <a:spLocks noGrp="1" noChangeArrowheads="1"/>
          </p:cNvSpPr>
          <p:nvPr>
            <p:ph type="sldNum" sz="quarter" idx="11"/>
          </p:nvPr>
        </p:nvSpPr>
        <p:spPr/>
        <p:txBody>
          <a:bodyPr/>
          <a:lstStyle>
            <a:lvl1pPr>
              <a:defRPr>
                <a:latin typeface="Arial" charset="0"/>
              </a:defRPr>
            </a:lvl1pPr>
          </a:lstStyle>
          <a:p>
            <a:pPr>
              <a:defRPr/>
            </a:pPr>
            <a:fld id="{D78E2BAF-051A-4940-B3B0-83F35D882651}" type="slidenum">
              <a:rPr lang="en-US"/>
              <a:pPr>
                <a:defRPr/>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solidFill>
                  <a:srgbClr val="FFFFFF"/>
                </a:solidFill>
                <a:latin typeface="Arial" pitchFamily="34" charset="0"/>
              </a:endParaRPr>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solidFill>
                  <a:srgbClr val="FFFFFF"/>
                </a:solidFill>
                <a:latin typeface="Arial" pitchFamily="34" charset="0"/>
              </a:endParaRPr>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solidFill>
                  <a:srgbClr val="FFFFFF"/>
                </a:solidFill>
                <a:latin typeface="Arial" pitchFamily="34" charset="0"/>
              </a:endParaRPr>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solidFill>
                  <a:srgbClr val="FFFFFF"/>
                </a:solidFill>
                <a:latin typeface="Arial" pitchFamily="34" charset="0"/>
              </a:endParaRPr>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solidFill>
                  <a:srgbClr val="FFFFFF"/>
                </a:solidFill>
                <a:latin typeface="Arial" pitchFamily="34" charset="0"/>
              </a:endParaRPr>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solidFill>
                  <a:srgbClr val="FFFFFF"/>
                </a:solidFill>
                <a:latin typeface="Arial" pitchFamily="34" charset="0"/>
              </a:endParaRPr>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solidFill>
                  <a:srgbClr val="FFFFFF"/>
                </a:solidFill>
                <a:latin typeface="Arial" pitchFamily="34" charset="0"/>
              </a:endParaRPr>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solidFill>
                  <a:srgbClr val="FFFFFF"/>
                </a:solidFill>
                <a:latin typeface="Arial" pitchFamily="34" charset="0"/>
              </a:endParaRPr>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solidFill>
                  <a:srgbClr val="FFFFFF"/>
                </a:solidFill>
                <a:latin typeface="Arial" pitchFamily="34" charset="0"/>
              </a:endParaRPr>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solidFill>
                  <a:srgbClr val="FFFFFF"/>
                </a:solidFill>
                <a:latin typeface="Arial" pitchFamily="34" charset="0"/>
              </a:endParaRPr>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solidFill>
                  <a:srgbClr val="FFFFFF"/>
                </a:solidFill>
                <a:latin typeface="Arial" pitchFamily="34" charset="0"/>
              </a:endParaRPr>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solidFill>
                  <a:srgbClr val="FFFFFF"/>
                </a:solidFill>
                <a:latin typeface="Arial" pitchFamily="34" charset="0"/>
              </a:endParaRPr>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solidFill>
                  <a:srgbClr val="FFFFFF"/>
                </a:solidFill>
                <a:latin typeface="Arial" pitchFamily="34" charset="0"/>
              </a:endParaRPr>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solidFill>
                  <a:srgbClr val="FFFFFF"/>
                </a:solidFill>
                <a:latin typeface="Arial" pitchFamily="34" charset="0"/>
              </a:endParaRPr>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solidFill>
                  <a:srgbClr val="FFFFFF"/>
                </a:solidFill>
                <a:latin typeface="Arial" pitchFamily="34" charset="0"/>
              </a:endParaRPr>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solidFill>
                  <a:srgbClr val="FFFFFF"/>
                </a:solidFill>
                <a:latin typeface="Arial" pitchFamily="34" charset="0"/>
              </a:endParaRPr>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solidFill>
                  <a:srgbClr val="FFFFFF"/>
                </a:solidFill>
                <a:latin typeface="Arial" pitchFamily="34" charset="0"/>
              </a:endParaRPr>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solidFill>
                  <a:srgbClr val="FFFFFF"/>
                </a:solidFill>
                <a:latin typeface="Arial" pitchFamily="34" charset="0"/>
              </a:endParaRPr>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solidFill>
                  <a:srgbClr val="FFFFFF"/>
                </a:solidFill>
                <a:latin typeface="Arial" pitchFamily="34" charset="0"/>
              </a:endParaRPr>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solidFill>
                  <a:srgbClr val="FFFFFF"/>
                </a:solidFill>
                <a:latin typeface="Arial" pitchFamily="34" charset="0"/>
              </a:endParaRPr>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solidFill>
                  <a:srgbClr val="FFFFFF"/>
                </a:solidFill>
                <a:latin typeface="Arial" pitchFamily="34" charset="0"/>
              </a:endParaRPr>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solidFill>
                  <a:srgbClr val="FFFFFF"/>
                </a:solidFill>
                <a:latin typeface="Arial" pitchFamily="34" charset="0"/>
              </a:endParaRPr>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solidFill>
                    <a:srgbClr val="FFFFFF"/>
                  </a:solidFill>
                  <a:latin typeface="Arial" pitchFamily="34" charset="0"/>
                </a:endParaRPr>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solidFill>
                    <a:srgbClr val="FFFFFF"/>
                  </a:solidFill>
                  <a:latin typeface="Arial" pitchFamily="34" charset="0"/>
                </a:endParaRPr>
              </a:p>
            </p:txBody>
          </p:sp>
        </p:grpSp>
      </p:grpSp>
      <p:sp>
        <p:nvSpPr>
          <p:cNvPr id="5162" name="Rectangle 42"/>
          <p:cNvSpPr>
            <a:spLocks noGrp="1" noChangeArrowheads="1"/>
          </p:cNvSpPr>
          <p:nvPr>
            <p:ph type="ctrTitle" sz="quarter"/>
          </p:nvPr>
        </p:nvSpPr>
        <p:spPr>
          <a:xfrm>
            <a:off x="457200" y="1600200"/>
            <a:ext cx="8229600" cy="1828800"/>
          </a:xfrm>
        </p:spPr>
        <p:txBody>
          <a:bodyPr/>
          <a:lstStyle>
            <a:lvl1pPr>
              <a:defRPr sz="4800"/>
            </a:lvl1pPr>
          </a:lstStyle>
          <a:p>
            <a:r>
              <a:rPr lang="en-GB"/>
              <a:t>Click to edit Master title style</a:t>
            </a:r>
          </a:p>
        </p:txBody>
      </p:sp>
      <p:sp>
        <p:nvSpPr>
          <p:cNvPr id="516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GB"/>
              <a:t>Click to edit Master subtitle style</a:t>
            </a:r>
          </a:p>
        </p:txBody>
      </p:sp>
      <p:sp>
        <p:nvSpPr>
          <p:cNvPr id="44" name="Rectangle 44"/>
          <p:cNvSpPr>
            <a:spLocks noGrp="1" noChangeArrowheads="1"/>
          </p:cNvSpPr>
          <p:nvPr>
            <p:ph type="dt" sz="quarter" idx="10"/>
          </p:nvPr>
        </p:nvSpPr>
        <p:spPr/>
        <p:txBody>
          <a:bodyPr/>
          <a:lstStyle>
            <a:lvl1pPr>
              <a:defRPr>
                <a:latin typeface="Times New Roman" pitchFamily="18" charset="0"/>
              </a:defRPr>
            </a:lvl1pPr>
          </a:lstStyle>
          <a:p>
            <a:pPr>
              <a:defRPr/>
            </a:pPr>
            <a:endParaRPr lang="en-GB"/>
          </a:p>
        </p:txBody>
      </p:sp>
      <p:sp>
        <p:nvSpPr>
          <p:cNvPr id="45" name="Rectangle 45"/>
          <p:cNvSpPr>
            <a:spLocks noGrp="1" noChangeArrowheads="1"/>
          </p:cNvSpPr>
          <p:nvPr>
            <p:ph type="ftr" sz="quarter" idx="11"/>
          </p:nvPr>
        </p:nvSpPr>
        <p:spPr/>
        <p:txBody>
          <a:bodyPr/>
          <a:lstStyle>
            <a:lvl1pPr>
              <a:defRPr>
                <a:latin typeface="Times New Roman" pitchFamily="18" charset="0"/>
              </a:defRPr>
            </a:lvl1pPr>
          </a:lstStyle>
          <a:p>
            <a:pPr>
              <a:defRPr/>
            </a:pPr>
            <a:endParaRPr lang="en-GB"/>
          </a:p>
        </p:txBody>
      </p:sp>
      <p:sp>
        <p:nvSpPr>
          <p:cNvPr id="46" name="Rectangle 46"/>
          <p:cNvSpPr>
            <a:spLocks noGrp="1" noChangeArrowheads="1"/>
          </p:cNvSpPr>
          <p:nvPr>
            <p:ph type="sldNum" sz="quarter" idx="12"/>
          </p:nvPr>
        </p:nvSpPr>
        <p:spPr/>
        <p:txBody>
          <a:bodyPr/>
          <a:lstStyle>
            <a:lvl1pPr>
              <a:defRPr>
                <a:latin typeface="Times New Roman" pitchFamily="18" charset="0"/>
              </a:defRPr>
            </a:lvl1pPr>
          </a:lstStyle>
          <a:p>
            <a:pPr>
              <a:defRPr/>
            </a:pPr>
            <a:fld id="{93B452A3-8C1B-436D-A958-F94CD186344A}" type="slidenum">
              <a:rPr lang="en-GB"/>
              <a:pPr>
                <a:defRPr/>
              </a:pPr>
              <a:t>‹#›</a:t>
            </a:fld>
            <a:endParaRPr lang="en-GB"/>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4EF89226-3170-4201-8424-69340A15D772}" type="slidenum">
              <a:rPr lang="en-GB"/>
              <a:pPr>
                <a:defRPr/>
              </a:pPr>
              <a:t>‹#›</a:t>
            </a:fld>
            <a:endParaRPr lang="en-GB"/>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6E266AF7-AE87-4D2E-A5CC-5B5E56C3850D}"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3" name="Rectangle 6"/>
          <p:cNvSpPr>
            <a:spLocks noGrp="1" noChangeArrowheads="1"/>
          </p:cNvSpPr>
          <p:nvPr>
            <p:ph type="sldNum" sz="quarter" idx="11"/>
          </p:nvPr>
        </p:nvSpPr>
        <p:spPr>
          <a:ln/>
        </p:spPr>
        <p:txBody>
          <a:bodyPr/>
          <a:lstStyle>
            <a:lvl1pPr>
              <a:defRPr/>
            </a:lvl1pPr>
          </a:lstStyle>
          <a:p>
            <a:pPr>
              <a:defRPr/>
            </a:pPr>
            <a:fld id="{79596E3C-2115-4803-BBDA-87B91A3BB789}"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atin typeface="Times New Roman" pitchFamily="18" charset="0"/>
              </a:defRPr>
            </a:lvl1pPr>
          </a:lstStyle>
          <a:p>
            <a:pPr>
              <a:defRPr/>
            </a:pPr>
            <a:fld id="{8D38BC88-4477-470A-BEDF-DEE60A32475A}" type="slidenum">
              <a:rPr lang="en-GB"/>
              <a:pPr>
                <a:defRPr/>
              </a:pPr>
              <a:t>‹#›</a:t>
            </a:fld>
            <a:endParaRPr lang="en-GB"/>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8" name="Footer Placeholder 7"/>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9" name="Slide Number Placeholder 8"/>
          <p:cNvSpPr>
            <a:spLocks noGrp="1"/>
          </p:cNvSpPr>
          <p:nvPr>
            <p:ph type="sldNum" sz="quarter" idx="12"/>
          </p:nvPr>
        </p:nvSpPr>
        <p:spPr/>
        <p:txBody>
          <a:bodyPr/>
          <a:lstStyle>
            <a:lvl1pPr>
              <a:defRPr>
                <a:latin typeface="Times New Roman" pitchFamily="18" charset="0"/>
              </a:defRPr>
            </a:lvl1pPr>
          </a:lstStyle>
          <a:p>
            <a:pPr>
              <a:defRPr/>
            </a:pPr>
            <a:fld id="{3FF1548F-53D1-40B4-96EC-71AA41020A76}" type="slidenum">
              <a:rPr lang="en-GB"/>
              <a:pPr>
                <a:defRPr/>
              </a:pPr>
              <a:t>‹#›</a:t>
            </a:fld>
            <a:endParaRPr lang="en-GB"/>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4" name="Footer Placeholder 3"/>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5" name="Slide Number Placeholder 4"/>
          <p:cNvSpPr>
            <a:spLocks noGrp="1"/>
          </p:cNvSpPr>
          <p:nvPr>
            <p:ph type="sldNum" sz="quarter" idx="12"/>
          </p:nvPr>
        </p:nvSpPr>
        <p:spPr/>
        <p:txBody>
          <a:bodyPr/>
          <a:lstStyle>
            <a:lvl1pPr>
              <a:defRPr>
                <a:latin typeface="Times New Roman" pitchFamily="18" charset="0"/>
              </a:defRPr>
            </a:lvl1pPr>
          </a:lstStyle>
          <a:p>
            <a:pPr>
              <a:defRPr/>
            </a:pPr>
            <a:fld id="{DB3DBE46-C999-40D3-A2C5-8E8EDDF0AD49}" type="slidenum">
              <a:rPr lang="en-GB"/>
              <a:pPr>
                <a:defRPr/>
              </a:pPr>
              <a:t>‹#›</a:t>
            </a:fld>
            <a:endParaRPr lang="en-GB"/>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3" name="Footer Placeholder 2"/>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4" name="Slide Number Placeholder 3"/>
          <p:cNvSpPr>
            <a:spLocks noGrp="1"/>
          </p:cNvSpPr>
          <p:nvPr>
            <p:ph type="sldNum" sz="quarter" idx="12"/>
          </p:nvPr>
        </p:nvSpPr>
        <p:spPr/>
        <p:txBody>
          <a:bodyPr/>
          <a:lstStyle>
            <a:lvl1pPr>
              <a:defRPr>
                <a:latin typeface="Times New Roman" pitchFamily="18" charset="0"/>
              </a:defRPr>
            </a:lvl1pPr>
          </a:lstStyle>
          <a:p>
            <a:pPr>
              <a:defRPr/>
            </a:pPr>
            <a:fld id="{F52F994D-6049-40AA-BA14-C9E4D363552A}" type="slidenum">
              <a:rPr lang="en-GB"/>
              <a:pPr>
                <a:defRPr/>
              </a:pPr>
              <a:t>‹#›</a:t>
            </a:fld>
            <a:endParaRPr lang="en-GB"/>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atin typeface="Times New Roman" pitchFamily="18" charset="0"/>
              </a:defRPr>
            </a:lvl1pPr>
          </a:lstStyle>
          <a:p>
            <a:pPr>
              <a:defRPr/>
            </a:pPr>
            <a:fld id="{C991EF20-0DC2-4088-BA8D-A17E7BA3247B}" type="slidenum">
              <a:rPr lang="en-GB"/>
              <a:pPr>
                <a:defRPr/>
              </a:pPr>
              <a:t>‹#›</a:t>
            </a:fld>
            <a:endParaRPr lang="en-GB"/>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atin typeface="Times New Roman" pitchFamily="18" charset="0"/>
              </a:defRPr>
            </a:lvl1pPr>
          </a:lstStyle>
          <a:p>
            <a:pPr>
              <a:defRPr/>
            </a:pPr>
            <a:fld id="{5CD48DA4-F91F-4217-9D73-A40D3F017B97}" type="slidenum">
              <a:rPr lang="en-GB"/>
              <a:pPr>
                <a:defRPr/>
              </a:pPr>
              <a:t>‹#›</a:t>
            </a:fld>
            <a:endParaRPr lang="en-GB"/>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A6FCFBA5-B005-4C63-AEBC-30361699AF35}" type="slidenum">
              <a:rPr lang="en-GB"/>
              <a:pPr>
                <a:defRPr/>
              </a:pPr>
              <a:t>‹#›</a:t>
            </a:fld>
            <a:endParaRPr lang="en-GB"/>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05E5714E-A342-4419-BE6B-A5B0B45A0422}" type="slidenum">
              <a:rPr lang="en-GB"/>
              <a:pPr>
                <a:defRPr/>
              </a:pPr>
              <a:t>‹#›</a:t>
            </a:fld>
            <a:endParaRPr lang="en-GB"/>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30725"/>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FF233950-5DF6-4A52-BF19-A40C4D3BB0E1}" type="slidenum">
              <a:rPr lang="en-GB"/>
              <a:pPr>
                <a:defRPr/>
              </a:pPr>
              <a:t>‹#›</a:t>
            </a:fld>
            <a:endParaRPr lang="en-GB"/>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AE5850A3-F494-455C-ADE4-1CB22548C8C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6" name="Rectangle 6"/>
          <p:cNvSpPr>
            <a:spLocks noGrp="1" noChangeArrowheads="1"/>
          </p:cNvSpPr>
          <p:nvPr>
            <p:ph type="sldNum" sz="quarter" idx="11"/>
          </p:nvPr>
        </p:nvSpPr>
        <p:spPr>
          <a:ln/>
        </p:spPr>
        <p:txBody>
          <a:bodyPr/>
          <a:lstStyle>
            <a:lvl1pPr>
              <a:defRPr/>
            </a:lvl1pPr>
          </a:lstStyle>
          <a:p>
            <a:pPr>
              <a:defRPr/>
            </a:pPr>
            <a:fld id="{25329E4D-4FD6-4DFA-9B89-3DE7EFD63560}"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4DEC5086-948C-41BE-B0EE-E7285F14E87E}" type="slidenum">
              <a:rPr lang="en-US"/>
              <a:pPr>
                <a:defRPr/>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4ECE69E9-5A8B-459F-95CE-25DE22A118DF}" type="slidenum">
              <a:rPr lang="en-US"/>
              <a:pPr>
                <a:defRPr/>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6" name="Rectangle 6"/>
          <p:cNvSpPr>
            <a:spLocks noGrp="1" noChangeArrowheads="1"/>
          </p:cNvSpPr>
          <p:nvPr>
            <p:ph type="sldNum" sz="quarter" idx="11"/>
          </p:nvPr>
        </p:nvSpPr>
        <p:spPr>
          <a:ln/>
        </p:spPr>
        <p:txBody>
          <a:bodyPr/>
          <a:lstStyle>
            <a:lvl1pPr>
              <a:defRPr/>
            </a:lvl1pPr>
          </a:lstStyle>
          <a:p>
            <a:pPr>
              <a:defRPr/>
            </a:pPr>
            <a:fld id="{5F14CF96-B0D1-41B8-97D9-EA6A2D3D7B86}" type="slidenum">
              <a:rPr lang="en-US"/>
              <a:pPr>
                <a:defRPr/>
              </a:pPr>
              <a:t>‹#›</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8" name="Rectangle 6"/>
          <p:cNvSpPr>
            <a:spLocks noGrp="1" noChangeArrowheads="1"/>
          </p:cNvSpPr>
          <p:nvPr>
            <p:ph type="sldNum" sz="quarter" idx="11"/>
          </p:nvPr>
        </p:nvSpPr>
        <p:spPr>
          <a:ln/>
        </p:spPr>
        <p:txBody>
          <a:bodyPr/>
          <a:lstStyle>
            <a:lvl1pPr>
              <a:defRPr/>
            </a:lvl1pPr>
          </a:lstStyle>
          <a:p>
            <a:pPr>
              <a:defRPr/>
            </a:pPr>
            <a:fld id="{AF00D0AB-AF98-4940-A608-28894540EE85}" type="slidenum">
              <a:rPr lang="en-US"/>
              <a:pPr>
                <a:defRPr/>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4" name="Rectangle 6"/>
          <p:cNvSpPr>
            <a:spLocks noGrp="1" noChangeArrowheads="1"/>
          </p:cNvSpPr>
          <p:nvPr>
            <p:ph type="sldNum" sz="quarter" idx="11"/>
          </p:nvPr>
        </p:nvSpPr>
        <p:spPr>
          <a:ln/>
        </p:spPr>
        <p:txBody>
          <a:bodyPr/>
          <a:lstStyle>
            <a:lvl1pPr>
              <a:defRPr/>
            </a:lvl1pPr>
          </a:lstStyle>
          <a:p>
            <a:pPr>
              <a:defRPr/>
            </a:pPr>
            <a:fld id="{43E1307E-5A1C-47CC-AE07-382173A05532}" type="slidenum">
              <a:rPr lang="en-US"/>
              <a:pPr>
                <a:defRPr/>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3" name="Rectangle 6"/>
          <p:cNvSpPr>
            <a:spLocks noGrp="1" noChangeArrowheads="1"/>
          </p:cNvSpPr>
          <p:nvPr>
            <p:ph type="sldNum" sz="quarter" idx="11"/>
          </p:nvPr>
        </p:nvSpPr>
        <p:spPr>
          <a:ln/>
        </p:spPr>
        <p:txBody>
          <a:bodyPr/>
          <a:lstStyle>
            <a:lvl1pPr>
              <a:defRPr/>
            </a:lvl1pPr>
          </a:lstStyle>
          <a:p>
            <a:pPr>
              <a:defRPr/>
            </a:pPr>
            <a:fld id="{33233D0C-35BA-4352-B321-B4FEE9CEDC9C}" type="slidenum">
              <a:rPr lang="en-US"/>
              <a:pPr>
                <a:defRPr/>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6" name="Rectangle 6"/>
          <p:cNvSpPr>
            <a:spLocks noGrp="1" noChangeArrowheads="1"/>
          </p:cNvSpPr>
          <p:nvPr>
            <p:ph type="sldNum" sz="quarter" idx="11"/>
          </p:nvPr>
        </p:nvSpPr>
        <p:spPr>
          <a:ln/>
        </p:spPr>
        <p:txBody>
          <a:bodyPr/>
          <a:lstStyle>
            <a:lvl1pPr>
              <a:defRPr/>
            </a:lvl1pPr>
          </a:lstStyle>
          <a:p>
            <a:pPr>
              <a:defRPr/>
            </a:pPr>
            <a:fld id="{CEBF3E95-109C-4B43-8ED5-9229B90706E9}" type="slidenum">
              <a:rPr lang="en-US"/>
              <a:pPr>
                <a:defRPr/>
              </a:pPr>
              <a:t>‹#›</a:t>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6" name="Rectangle 6"/>
          <p:cNvSpPr>
            <a:spLocks noGrp="1" noChangeArrowheads="1"/>
          </p:cNvSpPr>
          <p:nvPr>
            <p:ph type="sldNum" sz="quarter" idx="11"/>
          </p:nvPr>
        </p:nvSpPr>
        <p:spPr>
          <a:ln/>
        </p:spPr>
        <p:txBody>
          <a:bodyPr/>
          <a:lstStyle>
            <a:lvl1pPr>
              <a:defRPr/>
            </a:lvl1pPr>
          </a:lstStyle>
          <a:p>
            <a:pPr>
              <a:defRPr/>
            </a:pPr>
            <a:fld id="{620F7B6E-FAE5-4A5D-B0A7-21D4A66D0A55}" type="slidenum">
              <a:rPr lang="en-US"/>
              <a:pPr>
                <a:defRPr/>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45AE6915-170A-47F8-AFBE-7EBCD24EEC26}" type="slidenum">
              <a:rPr lang="en-US"/>
              <a:pPr>
                <a:defRPr/>
              </a:pPr>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C1196DDA-4D53-43E9-9D43-3CDF315DE56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6" name="Rectangle 6"/>
          <p:cNvSpPr>
            <a:spLocks noGrp="1" noChangeArrowheads="1"/>
          </p:cNvSpPr>
          <p:nvPr>
            <p:ph type="sldNum" sz="quarter" idx="11"/>
          </p:nvPr>
        </p:nvSpPr>
        <p:spPr>
          <a:ln/>
        </p:spPr>
        <p:txBody>
          <a:bodyPr/>
          <a:lstStyle>
            <a:lvl1pPr>
              <a:defRPr/>
            </a:lvl1pPr>
          </a:lstStyle>
          <a:p>
            <a:pPr>
              <a:defRPr/>
            </a:pPr>
            <a:fld id="{C12EE2A7-15A0-4BD5-A26A-6E259AF9DE2A}"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685800" y="2133600"/>
            <a:ext cx="7772400" cy="39624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6908390B-1F94-46EA-BC87-A76B0B50F4DA}" type="slidenum">
              <a:rPr lang="en-US"/>
              <a:pPr>
                <a:defRPr/>
              </a:pPr>
              <a:t>‹#›</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33600"/>
            <a:ext cx="7772400" cy="39624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0C1F07E7-A3BF-4DB7-9A28-9A4B1B9F06F3}" type="slidenum">
              <a:rPr lang="en-US"/>
              <a:pPr>
                <a:defRPr/>
              </a:pPr>
              <a:t>‹#›</a:t>
            </a:fld>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33600"/>
            <a:ext cx="38100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6" name="Rectangle 6"/>
          <p:cNvSpPr>
            <a:spLocks noGrp="1" noChangeArrowheads="1"/>
          </p:cNvSpPr>
          <p:nvPr>
            <p:ph type="sldNum" sz="quarter" idx="11"/>
          </p:nvPr>
        </p:nvSpPr>
        <p:spPr>
          <a:ln/>
        </p:spPr>
        <p:txBody>
          <a:bodyPr/>
          <a:lstStyle>
            <a:lvl1pPr>
              <a:defRPr/>
            </a:lvl1pPr>
          </a:lstStyle>
          <a:p>
            <a:pPr>
              <a:defRPr/>
            </a:pPr>
            <a:fld id="{0AE7BE4B-5EF9-4212-8476-86190BCAD1E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image" Target="../media/image1.jpe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4.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5.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6.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6" Type="http://schemas.openxmlformats.org/officeDocument/2006/relationships/image" Target="../media/image4.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3.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6" Type="http://schemas.openxmlformats.org/officeDocument/2006/relationships/image" Target="../media/image1.jpeg"/><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theme" Target="../theme/theme7.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685800" y="21336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pPr>
              <a:defRPr/>
            </a:pPr>
            <a:r>
              <a:rPr lang="en-US"/>
              <a:t>R. Dale Walker, M.D., 2003</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defRPr>
            </a:lvl1pPr>
          </a:lstStyle>
          <a:p>
            <a:pPr>
              <a:defRPr/>
            </a:pPr>
            <a:fld id="{F0FD1E02-7BB6-4988-9FBA-2DB1A5CA4A9C}" type="slidenum">
              <a:rPr lang="en-US"/>
              <a:pPr>
                <a:defRPr/>
              </a:pPr>
              <a:t>‹#›</a:t>
            </a:fld>
            <a:endParaRPr lang="en-US" dirty="0"/>
          </a:p>
        </p:txBody>
      </p:sp>
      <p:sp>
        <p:nvSpPr>
          <p:cNvPr id="1033" name="Rectangle 9"/>
          <p:cNvSpPr>
            <a:spLocks noChangeArrowheads="1"/>
          </p:cNvSpPr>
          <p:nvPr/>
        </p:nvSpPr>
        <p:spPr bwMode="auto">
          <a:xfrm>
            <a:off x="2514600" y="609600"/>
            <a:ext cx="4495800" cy="5791200"/>
          </a:xfrm>
          <a:prstGeom prst="rect">
            <a:avLst/>
          </a:prstGeom>
          <a:noFill/>
          <a:ln w="9525">
            <a:noFill/>
            <a:miter lim="800000"/>
            <a:headEnd/>
            <a:tailEnd/>
          </a:ln>
          <a:effectLst/>
        </p:spPr>
        <p:txBody>
          <a:bodyPr wrap="none"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91106" r:id="rId1"/>
    <p:sldLayoutId id="2147491107" r:id="rId2"/>
    <p:sldLayoutId id="2147491108" r:id="rId3"/>
    <p:sldLayoutId id="2147491109" r:id="rId4"/>
    <p:sldLayoutId id="2147491110" r:id="rId5"/>
    <p:sldLayoutId id="2147491111" r:id="rId6"/>
    <p:sldLayoutId id="2147491112" r:id="rId7"/>
    <p:sldLayoutId id="2147491113" r:id="rId8"/>
    <p:sldLayoutId id="2147491114" r:id="rId9"/>
    <p:sldLayoutId id="2147491115" r:id="rId10"/>
    <p:sldLayoutId id="2147491116" r:id="rId11"/>
    <p:sldLayoutId id="2147491117" r:id="rId12"/>
    <p:sldLayoutId id="2147491118" r:id="rId13"/>
    <p:sldLayoutId id="2147491119" r:id="rId14"/>
  </p:sldLayoutIdLst>
  <p:hf hdr="0" ftr="0" dt="0"/>
  <p:txStyles>
    <p:titleStyle>
      <a:lvl1pPr algn="ctr" rtl="0" eaLnBrk="0" fontAlgn="base" hangingPunct="0">
        <a:spcBef>
          <a:spcPct val="0"/>
        </a:spcBef>
        <a:spcAft>
          <a:spcPct val="0"/>
        </a:spcAft>
        <a:defRPr sz="4400">
          <a:solidFill>
            <a:srgbClr val="FF0000"/>
          </a:solidFill>
          <a:latin typeface="+mj-lt"/>
          <a:ea typeface="+mj-ea"/>
          <a:cs typeface="+mj-cs"/>
        </a:defRPr>
      </a:lvl1pPr>
      <a:lvl2pPr algn="ctr" rtl="0" eaLnBrk="0" fontAlgn="base" hangingPunct="0">
        <a:spcBef>
          <a:spcPct val="0"/>
        </a:spcBef>
        <a:spcAft>
          <a:spcPct val="0"/>
        </a:spcAft>
        <a:defRPr sz="4400">
          <a:solidFill>
            <a:srgbClr val="FF0000"/>
          </a:solidFill>
          <a:latin typeface="Papyrus" pitchFamily="66" charset="0"/>
        </a:defRPr>
      </a:lvl2pPr>
      <a:lvl3pPr algn="ctr" rtl="0" eaLnBrk="0" fontAlgn="base" hangingPunct="0">
        <a:spcBef>
          <a:spcPct val="0"/>
        </a:spcBef>
        <a:spcAft>
          <a:spcPct val="0"/>
        </a:spcAft>
        <a:defRPr sz="4400">
          <a:solidFill>
            <a:srgbClr val="FF0000"/>
          </a:solidFill>
          <a:latin typeface="Papyrus" pitchFamily="66" charset="0"/>
        </a:defRPr>
      </a:lvl3pPr>
      <a:lvl4pPr algn="ctr" rtl="0" eaLnBrk="0" fontAlgn="base" hangingPunct="0">
        <a:spcBef>
          <a:spcPct val="0"/>
        </a:spcBef>
        <a:spcAft>
          <a:spcPct val="0"/>
        </a:spcAft>
        <a:defRPr sz="4400">
          <a:solidFill>
            <a:srgbClr val="FF0000"/>
          </a:solidFill>
          <a:latin typeface="Papyrus" pitchFamily="66" charset="0"/>
        </a:defRPr>
      </a:lvl4pPr>
      <a:lvl5pPr algn="ctr" rtl="0" eaLnBrk="0" fontAlgn="base" hangingPunct="0">
        <a:spcBef>
          <a:spcPct val="0"/>
        </a:spcBef>
        <a:spcAft>
          <a:spcPct val="0"/>
        </a:spcAft>
        <a:defRPr sz="4400">
          <a:solidFill>
            <a:srgbClr val="FF0000"/>
          </a:solidFill>
          <a:latin typeface="Papyrus" pitchFamily="66" charset="0"/>
        </a:defRPr>
      </a:lvl5pPr>
      <a:lvl6pPr marL="457200" algn="ctr" rtl="0" fontAlgn="base">
        <a:spcBef>
          <a:spcPct val="0"/>
        </a:spcBef>
        <a:spcAft>
          <a:spcPct val="0"/>
        </a:spcAft>
        <a:defRPr sz="4400">
          <a:solidFill>
            <a:srgbClr val="FF0000"/>
          </a:solidFill>
          <a:latin typeface="Papyrus" pitchFamily="66" charset="0"/>
        </a:defRPr>
      </a:lvl6pPr>
      <a:lvl7pPr marL="914400" algn="ctr" rtl="0" fontAlgn="base">
        <a:spcBef>
          <a:spcPct val="0"/>
        </a:spcBef>
        <a:spcAft>
          <a:spcPct val="0"/>
        </a:spcAft>
        <a:defRPr sz="4400">
          <a:solidFill>
            <a:srgbClr val="FF0000"/>
          </a:solidFill>
          <a:latin typeface="Papyrus" pitchFamily="66" charset="0"/>
        </a:defRPr>
      </a:lvl7pPr>
      <a:lvl8pPr marL="1371600" algn="ctr" rtl="0" fontAlgn="base">
        <a:spcBef>
          <a:spcPct val="0"/>
        </a:spcBef>
        <a:spcAft>
          <a:spcPct val="0"/>
        </a:spcAft>
        <a:defRPr sz="4400">
          <a:solidFill>
            <a:srgbClr val="FF0000"/>
          </a:solidFill>
          <a:latin typeface="Papyrus" pitchFamily="66" charset="0"/>
        </a:defRPr>
      </a:lvl8pPr>
      <a:lvl9pPr marL="1828800" algn="ctr" rtl="0" fontAlgn="base">
        <a:spcBef>
          <a:spcPct val="0"/>
        </a:spcBef>
        <a:spcAft>
          <a:spcPct val="0"/>
        </a:spcAft>
        <a:defRPr sz="4400">
          <a:solidFill>
            <a:srgbClr val="FF0000"/>
          </a:solidFill>
          <a:latin typeface="Papyrus" pitchFamily="66"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685800" y="21336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rgbClr val="FFFFFF"/>
                </a:solidFill>
              </a:defRPr>
            </a:lvl1pPr>
          </a:lstStyle>
          <a:p>
            <a:pPr>
              <a:defRPr/>
            </a:pPr>
            <a:r>
              <a:rPr lang="en-US"/>
              <a:t>R. Dale Walker, M.D., 2003</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FFFFFF"/>
                </a:solidFill>
              </a:defRPr>
            </a:lvl1pPr>
          </a:lstStyle>
          <a:p>
            <a:pPr>
              <a:defRPr/>
            </a:pPr>
            <a:fld id="{81A6CCE2-1145-4AAD-9BD2-5822FA002449}" type="slidenum">
              <a:rPr lang="en-US"/>
              <a:pPr>
                <a:defRPr/>
              </a:pPr>
              <a:t>‹#›</a:t>
            </a:fld>
            <a:endParaRPr lang="en-US" dirty="0"/>
          </a:p>
        </p:txBody>
      </p:sp>
      <p:sp>
        <p:nvSpPr>
          <p:cNvPr id="1033" name="Rectangle 9"/>
          <p:cNvSpPr>
            <a:spLocks noChangeArrowheads="1"/>
          </p:cNvSpPr>
          <p:nvPr/>
        </p:nvSpPr>
        <p:spPr bwMode="auto">
          <a:xfrm>
            <a:off x="2514600" y="609600"/>
            <a:ext cx="4495800" cy="5791200"/>
          </a:xfrm>
          <a:prstGeom prst="rect">
            <a:avLst/>
          </a:prstGeom>
          <a:noFill/>
          <a:ln w="9525">
            <a:noFill/>
            <a:miter lim="800000"/>
            <a:headEnd/>
            <a:tailEnd/>
          </a:ln>
          <a:effectLst/>
        </p:spPr>
        <p:txBody>
          <a:bodyPr wrap="none" anchor="ctr"/>
          <a:lstStyle/>
          <a:p>
            <a:pPr algn="ctr">
              <a:defRPr/>
            </a:pPr>
            <a:endParaRPr lang="en-US" sz="420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91120" r:id="rId1"/>
    <p:sldLayoutId id="2147491121" r:id="rId2"/>
    <p:sldLayoutId id="2147491122" r:id="rId3"/>
    <p:sldLayoutId id="2147491123" r:id="rId4"/>
    <p:sldLayoutId id="2147491124" r:id="rId5"/>
    <p:sldLayoutId id="2147491125" r:id="rId6"/>
    <p:sldLayoutId id="2147491126" r:id="rId7"/>
    <p:sldLayoutId id="2147491127" r:id="rId8"/>
    <p:sldLayoutId id="2147491128" r:id="rId9"/>
    <p:sldLayoutId id="2147491129" r:id="rId10"/>
    <p:sldLayoutId id="2147491130" r:id="rId11"/>
    <p:sldLayoutId id="2147491131" r:id="rId12"/>
    <p:sldLayoutId id="2147491132" r:id="rId13"/>
    <p:sldLayoutId id="2147491133"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4200" b="1">
          <a:solidFill>
            <a:srgbClr val="FF0000"/>
          </a:solidFill>
          <a:latin typeface="+mj-lt"/>
          <a:ea typeface="+mj-ea"/>
          <a:cs typeface="+mj-cs"/>
        </a:defRPr>
      </a:lvl1pPr>
      <a:lvl2pPr algn="ctr" rtl="0" eaLnBrk="0" fontAlgn="base" hangingPunct="0">
        <a:spcBef>
          <a:spcPct val="0"/>
        </a:spcBef>
        <a:spcAft>
          <a:spcPct val="0"/>
        </a:spcAft>
        <a:defRPr sz="4200" b="1">
          <a:solidFill>
            <a:srgbClr val="FF0000"/>
          </a:solidFill>
          <a:latin typeface="Papyrus" pitchFamily="66" charset="0"/>
        </a:defRPr>
      </a:lvl2pPr>
      <a:lvl3pPr algn="ctr" rtl="0" eaLnBrk="0" fontAlgn="base" hangingPunct="0">
        <a:spcBef>
          <a:spcPct val="0"/>
        </a:spcBef>
        <a:spcAft>
          <a:spcPct val="0"/>
        </a:spcAft>
        <a:defRPr sz="4200" b="1">
          <a:solidFill>
            <a:srgbClr val="FF0000"/>
          </a:solidFill>
          <a:latin typeface="Papyrus" pitchFamily="66" charset="0"/>
        </a:defRPr>
      </a:lvl3pPr>
      <a:lvl4pPr algn="ctr" rtl="0" eaLnBrk="0" fontAlgn="base" hangingPunct="0">
        <a:spcBef>
          <a:spcPct val="0"/>
        </a:spcBef>
        <a:spcAft>
          <a:spcPct val="0"/>
        </a:spcAft>
        <a:defRPr sz="4200" b="1">
          <a:solidFill>
            <a:srgbClr val="FF0000"/>
          </a:solidFill>
          <a:latin typeface="Papyrus" pitchFamily="66" charset="0"/>
        </a:defRPr>
      </a:lvl4pPr>
      <a:lvl5pPr algn="ctr" rtl="0" eaLnBrk="0" fontAlgn="base" hangingPunct="0">
        <a:spcBef>
          <a:spcPct val="0"/>
        </a:spcBef>
        <a:spcAft>
          <a:spcPct val="0"/>
        </a:spcAft>
        <a:defRPr sz="4200" b="1">
          <a:solidFill>
            <a:srgbClr val="FF0000"/>
          </a:solidFill>
          <a:latin typeface="Papyrus" pitchFamily="66" charset="0"/>
        </a:defRPr>
      </a:lvl5pPr>
      <a:lvl6pPr marL="457200" algn="ctr" rtl="0" fontAlgn="base">
        <a:spcBef>
          <a:spcPct val="0"/>
        </a:spcBef>
        <a:spcAft>
          <a:spcPct val="0"/>
        </a:spcAft>
        <a:defRPr sz="4200" b="1">
          <a:solidFill>
            <a:srgbClr val="FF0000"/>
          </a:solidFill>
          <a:latin typeface="Papyrus" pitchFamily="66" charset="0"/>
        </a:defRPr>
      </a:lvl6pPr>
      <a:lvl7pPr marL="914400" algn="ctr" rtl="0" fontAlgn="base">
        <a:spcBef>
          <a:spcPct val="0"/>
        </a:spcBef>
        <a:spcAft>
          <a:spcPct val="0"/>
        </a:spcAft>
        <a:defRPr sz="4200" b="1">
          <a:solidFill>
            <a:srgbClr val="FF0000"/>
          </a:solidFill>
          <a:latin typeface="Papyrus" pitchFamily="66" charset="0"/>
        </a:defRPr>
      </a:lvl7pPr>
      <a:lvl8pPr marL="1371600" algn="ctr" rtl="0" fontAlgn="base">
        <a:spcBef>
          <a:spcPct val="0"/>
        </a:spcBef>
        <a:spcAft>
          <a:spcPct val="0"/>
        </a:spcAft>
        <a:defRPr sz="4200" b="1">
          <a:solidFill>
            <a:srgbClr val="FF0000"/>
          </a:solidFill>
          <a:latin typeface="Papyrus" pitchFamily="66" charset="0"/>
        </a:defRPr>
      </a:lvl8pPr>
      <a:lvl9pPr marL="1828800" algn="ctr" rtl="0" fontAlgn="base">
        <a:spcBef>
          <a:spcPct val="0"/>
        </a:spcBef>
        <a:spcAft>
          <a:spcPct val="0"/>
        </a:spcAft>
        <a:defRPr sz="4200" b="1">
          <a:solidFill>
            <a:srgbClr val="FF0000"/>
          </a:solidFill>
          <a:latin typeface="Papyrus" pitchFamily="66"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685800" y="21336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200">
                <a:solidFill>
                  <a:srgbClr val="FFFFFF"/>
                </a:solidFill>
                <a:latin typeface="Arial"/>
              </a:defRPr>
            </a:lvl1pPr>
          </a:lstStyle>
          <a:p>
            <a:pPr>
              <a:defRPr/>
            </a:pPr>
            <a:r>
              <a:rPr lang="en-US"/>
              <a:t>R. Dale Walker, M.D., 2003</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200">
                <a:solidFill>
                  <a:srgbClr val="FFFFFF"/>
                </a:solidFill>
                <a:latin typeface="Arial"/>
              </a:defRPr>
            </a:lvl1pPr>
          </a:lstStyle>
          <a:p>
            <a:pPr>
              <a:defRPr/>
            </a:pPr>
            <a:fld id="{ABC76855-71D4-4309-924D-69273AAA3DF9}" type="slidenum">
              <a:rPr lang="en-US"/>
              <a:pPr>
                <a:defRPr/>
              </a:pPr>
              <a:t>‹#›</a:t>
            </a:fld>
            <a:endParaRPr lang="en-US" dirty="0"/>
          </a:p>
        </p:txBody>
      </p:sp>
      <p:sp>
        <p:nvSpPr>
          <p:cNvPr id="1033" name="Rectangle 9"/>
          <p:cNvSpPr>
            <a:spLocks noChangeArrowheads="1"/>
          </p:cNvSpPr>
          <p:nvPr/>
        </p:nvSpPr>
        <p:spPr bwMode="auto">
          <a:xfrm>
            <a:off x="2514600" y="609600"/>
            <a:ext cx="4495800" cy="5791200"/>
          </a:xfrm>
          <a:prstGeom prst="rect">
            <a:avLst/>
          </a:prstGeom>
          <a:noFill/>
          <a:ln w="9525">
            <a:noFill/>
            <a:miter lim="800000"/>
            <a:headEnd/>
            <a:tailEnd/>
          </a:ln>
          <a:effectLst/>
        </p:spPr>
        <p:txBody>
          <a:bodyPr wrap="none" anchor="ctr"/>
          <a:lstStyle/>
          <a:p>
            <a:pPr fontAlgn="auto">
              <a:spcBef>
                <a:spcPts val="0"/>
              </a:spcBef>
              <a:spcAft>
                <a:spcPts val="0"/>
              </a:spcAft>
              <a:defRPr/>
            </a:pPr>
            <a:endParaRPr lang="en-US"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91162" r:id="rId1"/>
    <p:sldLayoutId id="2147491163" r:id="rId2"/>
    <p:sldLayoutId id="2147491164" r:id="rId3"/>
    <p:sldLayoutId id="2147491165" r:id="rId4"/>
    <p:sldLayoutId id="2147491166" r:id="rId5"/>
    <p:sldLayoutId id="2147491167" r:id="rId6"/>
    <p:sldLayoutId id="2147491168" r:id="rId7"/>
    <p:sldLayoutId id="2147491169" r:id="rId8"/>
    <p:sldLayoutId id="2147491170" r:id="rId9"/>
    <p:sldLayoutId id="2147491171" r:id="rId10"/>
    <p:sldLayoutId id="2147491172" r:id="rId11"/>
    <p:sldLayoutId id="2147491173" r:id="rId12"/>
  </p:sldLayoutIdLst>
  <p:hf hdr="0" ftr="0" dt="0"/>
  <p:txStyles>
    <p:titleStyle>
      <a:lvl1pPr algn="ctr" rtl="0" eaLnBrk="0" fontAlgn="base" hangingPunct="0">
        <a:spcBef>
          <a:spcPct val="0"/>
        </a:spcBef>
        <a:spcAft>
          <a:spcPct val="0"/>
        </a:spcAft>
        <a:defRPr sz="4400">
          <a:solidFill>
            <a:srgbClr val="FF3300"/>
          </a:solidFill>
          <a:latin typeface="+mj-lt"/>
          <a:ea typeface="+mj-ea"/>
          <a:cs typeface="+mj-cs"/>
        </a:defRPr>
      </a:lvl1pPr>
      <a:lvl2pPr algn="ctr" rtl="0" eaLnBrk="0" fontAlgn="base" hangingPunct="0">
        <a:spcBef>
          <a:spcPct val="0"/>
        </a:spcBef>
        <a:spcAft>
          <a:spcPct val="0"/>
        </a:spcAft>
        <a:defRPr sz="4400">
          <a:solidFill>
            <a:srgbClr val="FF3300"/>
          </a:solidFill>
          <a:latin typeface="Papyrus" pitchFamily="66" charset="0"/>
        </a:defRPr>
      </a:lvl2pPr>
      <a:lvl3pPr algn="ctr" rtl="0" eaLnBrk="0" fontAlgn="base" hangingPunct="0">
        <a:spcBef>
          <a:spcPct val="0"/>
        </a:spcBef>
        <a:spcAft>
          <a:spcPct val="0"/>
        </a:spcAft>
        <a:defRPr sz="4400">
          <a:solidFill>
            <a:srgbClr val="FF3300"/>
          </a:solidFill>
          <a:latin typeface="Papyrus" pitchFamily="66" charset="0"/>
        </a:defRPr>
      </a:lvl3pPr>
      <a:lvl4pPr algn="ctr" rtl="0" eaLnBrk="0" fontAlgn="base" hangingPunct="0">
        <a:spcBef>
          <a:spcPct val="0"/>
        </a:spcBef>
        <a:spcAft>
          <a:spcPct val="0"/>
        </a:spcAft>
        <a:defRPr sz="4400">
          <a:solidFill>
            <a:srgbClr val="FF3300"/>
          </a:solidFill>
          <a:latin typeface="Papyrus" pitchFamily="66" charset="0"/>
        </a:defRPr>
      </a:lvl4pPr>
      <a:lvl5pPr algn="ctr" rtl="0" eaLnBrk="0" fontAlgn="base" hangingPunct="0">
        <a:spcBef>
          <a:spcPct val="0"/>
        </a:spcBef>
        <a:spcAft>
          <a:spcPct val="0"/>
        </a:spcAft>
        <a:defRPr sz="4400">
          <a:solidFill>
            <a:srgbClr val="FF3300"/>
          </a:solidFill>
          <a:latin typeface="Papyrus" pitchFamily="66" charset="0"/>
        </a:defRPr>
      </a:lvl5pPr>
      <a:lvl6pPr marL="457200" algn="ctr" rtl="0" eaLnBrk="1" fontAlgn="base" hangingPunct="1">
        <a:spcBef>
          <a:spcPct val="0"/>
        </a:spcBef>
        <a:spcAft>
          <a:spcPct val="0"/>
        </a:spcAft>
        <a:defRPr sz="4400">
          <a:solidFill>
            <a:srgbClr val="FF3300"/>
          </a:solidFill>
          <a:latin typeface="Papyrus" pitchFamily="66" charset="0"/>
        </a:defRPr>
      </a:lvl6pPr>
      <a:lvl7pPr marL="914400" algn="ctr" rtl="0" eaLnBrk="1" fontAlgn="base" hangingPunct="1">
        <a:spcBef>
          <a:spcPct val="0"/>
        </a:spcBef>
        <a:spcAft>
          <a:spcPct val="0"/>
        </a:spcAft>
        <a:defRPr sz="4400">
          <a:solidFill>
            <a:srgbClr val="FF3300"/>
          </a:solidFill>
          <a:latin typeface="Papyrus" pitchFamily="66" charset="0"/>
        </a:defRPr>
      </a:lvl7pPr>
      <a:lvl8pPr marL="1371600" algn="ctr" rtl="0" eaLnBrk="1" fontAlgn="base" hangingPunct="1">
        <a:spcBef>
          <a:spcPct val="0"/>
        </a:spcBef>
        <a:spcAft>
          <a:spcPct val="0"/>
        </a:spcAft>
        <a:defRPr sz="4400">
          <a:solidFill>
            <a:srgbClr val="FF3300"/>
          </a:solidFill>
          <a:latin typeface="Papyrus" pitchFamily="66" charset="0"/>
        </a:defRPr>
      </a:lvl8pPr>
      <a:lvl9pPr marL="1828800" algn="ctr" rtl="0" eaLnBrk="1" fontAlgn="base" hangingPunct="1">
        <a:spcBef>
          <a:spcPct val="0"/>
        </a:spcBef>
        <a:spcAft>
          <a:spcPct val="0"/>
        </a:spcAft>
        <a:defRPr sz="4400">
          <a:solidFill>
            <a:srgbClr val="FF3300"/>
          </a:solidFill>
          <a:latin typeface="Papyrus" pitchFamily="66"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685800" y="21336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FFFFFF"/>
                </a:solidFill>
              </a:defRPr>
            </a:lvl1pPr>
          </a:lstStyle>
          <a:p>
            <a:pPr>
              <a:defRPr/>
            </a:pPr>
            <a:r>
              <a:rPr lang="en-US"/>
              <a:t>R. Dale Walker, M.D., 2003</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FFFFFF"/>
                </a:solidFill>
              </a:defRPr>
            </a:lvl1pPr>
          </a:lstStyle>
          <a:p>
            <a:pPr>
              <a:defRPr/>
            </a:pPr>
            <a:fld id="{3AC0ABAD-7FF8-4FB4-9950-A8BF11672E7B}" type="slidenum">
              <a:rPr lang="en-US"/>
              <a:pPr>
                <a:defRPr/>
              </a:pPr>
              <a:t>‹#›</a:t>
            </a:fld>
            <a:endParaRPr lang="en-US" dirty="0"/>
          </a:p>
        </p:txBody>
      </p:sp>
      <p:sp>
        <p:nvSpPr>
          <p:cNvPr id="1033" name="Rectangle 9"/>
          <p:cNvSpPr>
            <a:spLocks noChangeArrowheads="1"/>
          </p:cNvSpPr>
          <p:nvPr/>
        </p:nvSpPr>
        <p:spPr bwMode="auto">
          <a:xfrm>
            <a:off x="2514600" y="609600"/>
            <a:ext cx="4495800" cy="5791200"/>
          </a:xfrm>
          <a:prstGeom prst="rect">
            <a:avLst/>
          </a:prstGeom>
          <a:noFill/>
          <a:ln w="9525">
            <a:noFill/>
            <a:miter lim="800000"/>
            <a:headEnd/>
            <a:tailEnd/>
          </a:ln>
          <a:effectLst/>
        </p:spPr>
        <p:txBody>
          <a:bodyPr wrap="none" anchor="ctr"/>
          <a:lstStyle/>
          <a:p>
            <a:pPr>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91134" r:id="rId1"/>
    <p:sldLayoutId id="2147491135" r:id="rId2"/>
    <p:sldLayoutId id="2147491136" r:id="rId3"/>
    <p:sldLayoutId id="2147491137" r:id="rId4"/>
    <p:sldLayoutId id="2147491138" r:id="rId5"/>
    <p:sldLayoutId id="2147491139" r:id="rId6"/>
    <p:sldLayoutId id="2147491140" r:id="rId7"/>
    <p:sldLayoutId id="2147491141" r:id="rId8"/>
    <p:sldLayoutId id="2147491142" r:id="rId9"/>
    <p:sldLayoutId id="2147491143" r:id="rId10"/>
    <p:sldLayoutId id="2147491144" r:id="rId11"/>
    <p:sldLayoutId id="2147491145" r:id="rId12"/>
    <p:sldLayoutId id="2147491146" r:id="rId13"/>
    <p:sldLayoutId id="2147491147" r:id="rId14"/>
  </p:sldLayoutIdLst>
  <p:hf hdr="0" ftr="0" dt="0"/>
  <p:txStyles>
    <p:titleStyle>
      <a:lvl1pPr algn="ctr" rtl="0" eaLnBrk="0" fontAlgn="base" hangingPunct="0">
        <a:spcBef>
          <a:spcPct val="0"/>
        </a:spcBef>
        <a:spcAft>
          <a:spcPct val="0"/>
        </a:spcAft>
        <a:defRPr sz="4400">
          <a:solidFill>
            <a:srgbClr val="FF0000"/>
          </a:solidFill>
          <a:latin typeface="+mj-lt"/>
          <a:ea typeface="+mj-ea"/>
          <a:cs typeface="+mj-cs"/>
        </a:defRPr>
      </a:lvl1pPr>
      <a:lvl2pPr algn="ctr" rtl="0" eaLnBrk="0" fontAlgn="base" hangingPunct="0">
        <a:spcBef>
          <a:spcPct val="0"/>
        </a:spcBef>
        <a:spcAft>
          <a:spcPct val="0"/>
        </a:spcAft>
        <a:defRPr sz="4400">
          <a:solidFill>
            <a:srgbClr val="FF0000"/>
          </a:solidFill>
          <a:latin typeface="Papyrus" pitchFamily="66" charset="0"/>
        </a:defRPr>
      </a:lvl2pPr>
      <a:lvl3pPr algn="ctr" rtl="0" eaLnBrk="0" fontAlgn="base" hangingPunct="0">
        <a:spcBef>
          <a:spcPct val="0"/>
        </a:spcBef>
        <a:spcAft>
          <a:spcPct val="0"/>
        </a:spcAft>
        <a:defRPr sz="4400">
          <a:solidFill>
            <a:srgbClr val="FF0000"/>
          </a:solidFill>
          <a:latin typeface="Papyrus" pitchFamily="66" charset="0"/>
        </a:defRPr>
      </a:lvl3pPr>
      <a:lvl4pPr algn="ctr" rtl="0" eaLnBrk="0" fontAlgn="base" hangingPunct="0">
        <a:spcBef>
          <a:spcPct val="0"/>
        </a:spcBef>
        <a:spcAft>
          <a:spcPct val="0"/>
        </a:spcAft>
        <a:defRPr sz="4400">
          <a:solidFill>
            <a:srgbClr val="FF0000"/>
          </a:solidFill>
          <a:latin typeface="Papyrus" pitchFamily="66" charset="0"/>
        </a:defRPr>
      </a:lvl4pPr>
      <a:lvl5pPr algn="ctr" rtl="0" eaLnBrk="0" fontAlgn="base" hangingPunct="0">
        <a:spcBef>
          <a:spcPct val="0"/>
        </a:spcBef>
        <a:spcAft>
          <a:spcPct val="0"/>
        </a:spcAft>
        <a:defRPr sz="4400">
          <a:solidFill>
            <a:srgbClr val="FF0000"/>
          </a:solidFill>
          <a:latin typeface="Papyrus" pitchFamily="66" charset="0"/>
        </a:defRPr>
      </a:lvl5pPr>
      <a:lvl6pPr marL="457200" algn="ctr" rtl="0" fontAlgn="base">
        <a:spcBef>
          <a:spcPct val="0"/>
        </a:spcBef>
        <a:spcAft>
          <a:spcPct val="0"/>
        </a:spcAft>
        <a:defRPr sz="4400">
          <a:solidFill>
            <a:srgbClr val="FF0000"/>
          </a:solidFill>
          <a:latin typeface="Papyrus" pitchFamily="66" charset="0"/>
        </a:defRPr>
      </a:lvl6pPr>
      <a:lvl7pPr marL="914400" algn="ctr" rtl="0" fontAlgn="base">
        <a:spcBef>
          <a:spcPct val="0"/>
        </a:spcBef>
        <a:spcAft>
          <a:spcPct val="0"/>
        </a:spcAft>
        <a:defRPr sz="4400">
          <a:solidFill>
            <a:srgbClr val="FF0000"/>
          </a:solidFill>
          <a:latin typeface="Papyrus" pitchFamily="66" charset="0"/>
        </a:defRPr>
      </a:lvl7pPr>
      <a:lvl8pPr marL="1371600" algn="ctr" rtl="0" fontAlgn="base">
        <a:spcBef>
          <a:spcPct val="0"/>
        </a:spcBef>
        <a:spcAft>
          <a:spcPct val="0"/>
        </a:spcAft>
        <a:defRPr sz="4400">
          <a:solidFill>
            <a:srgbClr val="FF0000"/>
          </a:solidFill>
          <a:latin typeface="Papyrus" pitchFamily="66" charset="0"/>
        </a:defRPr>
      </a:lvl8pPr>
      <a:lvl9pPr marL="1828800" algn="ctr" rtl="0" fontAlgn="base">
        <a:spcBef>
          <a:spcPct val="0"/>
        </a:spcBef>
        <a:spcAft>
          <a:spcPct val="0"/>
        </a:spcAft>
        <a:defRPr sz="4400">
          <a:solidFill>
            <a:srgbClr val="FF0000"/>
          </a:solidFill>
          <a:latin typeface="Papyrus" pitchFamily="66"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685800" y="21336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rgbClr val="FFFFFF"/>
                </a:solidFill>
                <a:latin typeface="Times New Roman" pitchFamily="18" charset="0"/>
              </a:defRPr>
            </a:lvl1pPr>
          </a:lstStyle>
          <a:p>
            <a:pPr>
              <a:defRPr/>
            </a:pPr>
            <a:r>
              <a:rPr lang="en-US"/>
              <a:t>R. Dale Walker, M.D., 2003</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rgbClr val="FFFFFF"/>
                </a:solidFill>
                <a:latin typeface="Times New Roman" pitchFamily="18" charset="0"/>
              </a:defRPr>
            </a:lvl1pPr>
          </a:lstStyle>
          <a:p>
            <a:pPr>
              <a:defRPr/>
            </a:pPr>
            <a:fld id="{8579E9E6-0D42-436E-8178-A3616D2CAE70}" type="slidenum">
              <a:rPr lang="en-US"/>
              <a:pPr>
                <a:defRPr/>
              </a:pPr>
              <a:t>‹#›</a:t>
            </a:fld>
            <a:endParaRPr lang="en-US" dirty="0"/>
          </a:p>
        </p:txBody>
      </p:sp>
      <p:sp>
        <p:nvSpPr>
          <p:cNvPr id="1033" name="Rectangle 9"/>
          <p:cNvSpPr>
            <a:spLocks noChangeArrowheads="1"/>
          </p:cNvSpPr>
          <p:nvPr/>
        </p:nvSpPr>
        <p:spPr bwMode="auto">
          <a:xfrm>
            <a:off x="2514600" y="609600"/>
            <a:ext cx="4495800" cy="5791200"/>
          </a:xfrm>
          <a:prstGeom prst="rect">
            <a:avLst/>
          </a:prstGeom>
          <a:noFill/>
          <a:ln w="9525">
            <a:noFill/>
            <a:miter lim="800000"/>
            <a:headEnd/>
            <a:tailEnd/>
          </a:ln>
          <a:effectLst/>
        </p:spPr>
        <p:txBody>
          <a:bodyPr wrap="none" anchor="ctr"/>
          <a:lstStyle/>
          <a:p>
            <a:pPr>
              <a:defRPr/>
            </a:pPr>
            <a:endParaRPr lang="en-US" sz="3200" b="1"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91174" r:id="rId1"/>
    <p:sldLayoutId id="2147491175" r:id="rId2"/>
    <p:sldLayoutId id="2147491176" r:id="rId3"/>
    <p:sldLayoutId id="2147491177" r:id="rId4"/>
    <p:sldLayoutId id="2147491178" r:id="rId5"/>
    <p:sldLayoutId id="2147491179" r:id="rId6"/>
    <p:sldLayoutId id="2147491180" r:id="rId7"/>
    <p:sldLayoutId id="2147491181" r:id="rId8"/>
    <p:sldLayoutId id="2147491182" r:id="rId9"/>
    <p:sldLayoutId id="2147491183" r:id="rId10"/>
    <p:sldLayoutId id="2147491184" r:id="rId11"/>
    <p:sldLayoutId id="2147491185" r:id="rId12"/>
  </p:sldLayoutIdLst>
  <p:hf hdr="0" ftr="0" dt="0"/>
  <p:txStyles>
    <p:titleStyle>
      <a:lvl1pPr algn="ctr" rtl="0" eaLnBrk="0" fontAlgn="base" hangingPunct="0">
        <a:spcBef>
          <a:spcPct val="0"/>
        </a:spcBef>
        <a:spcAft>
          <a:spcPct val="0"/>
        </a:spcAft>
        <a:defRPr sz="4400">
          <a:solidFill>
            <a:srgbClr val="FF0000"/>
          </a:solidFill>
          <a:latin typeface="+mj-lt"/>
          <a:ea typeface="+mj-ea"/>
          <a:cs typeface="+mj-cs"/>
        </a:defRPr>
      </a:lvl1pPr>
      <a:lvl2pPr algn="ctr" rtl="0" eaLnBrk="0" fontAlgn="base" hangingPunct="0">
        <a:spcBef>
          <a:spcPct val="0"/>
        </a:spcBef>
        <a:spcAft>
          <a:spcPct val="0"/>
        </a:spcAft>
        <a:defRPr sz="4400">
          <a:solidFill>
            <a:srgbClr val="FF0000"/>
          </a:solidFill>
          <a:latin typeface="Georgia" pitchFamily="18" charset="0"/>
        </a:defRPr>
      </a:lvl2pPr>
      <a:lvl3pPr algn="ctr" rtl="0" eaLnBrk="0" fontAlgn="base" hangingPunct="0">
        <a:spcBef>
          <a:spcPct val="0"/>
        </a:spcBef>
        <a:spcAft>
          <a:spcPct val="0"/>
        </a:spcAft>
        <a:defRPr sz="4400">
          <a:solidFill>
            <a:srgbClr val="FF0000"/>
          </a:solidFill>
          <a:latin typeface="Georgia" pitchFamily="18" charset="0"/>
        </a:defRPr>
      </a:lvl3pPr>
      <a:lvl4pPr algn="ctr" rtl="0" eaLnBrk="0" fontAlgn="base" hangingPunct="0">
        <a:spcBef>
          <a:spcPct val="0"/>
        </a:spcBef>
        <a:spcAft>
          <a:spcPct val="0"/>
        </a:spcAft>
        <a:defRPr sz="4400">
          <a:solidFill>
            <a:srgbClr val="FF0000"/>
          </a:solidFill>
          <a:latin typeface="Georgia" pitchFamily="18" charset="0"/>
        </a:defRPr>
      </a:lvl4pPr>
      <a:lvl5pPr algn="ctr" rtl="0" eaLnBrk="0" fontAlgn="base" hangingPunct="0">
        <a:spcBef>
          <a:spcPct val="0"/>
        </a:spcBef>
        <a:spcAft>
          <a:spcPct val="0"/>
        </a:spcAft>
        <a:defRPr sz="4400">
          <a:solidFill>
            <a:srgbClr val="FF0000"/>
          </a:solidFill>
          <a:latin typeface="Georgia" pitchFamily="18" charset="0"/>
        </a:defRPr>
      </a:lvl5pPr>
      <a:lvl6pPr marL="457200" algn="ctr" rtl="0" fontAlgn="base">
        <a:spcBef>
          <a:spcPct val="0"/>
        </a:spcBef>
        <a:spcAft>
          <a:spcPct val="0"/>
        </a:spcAft>
        <a:defRPr sz="4400">
          <a:solidFill>
            <a:srgbClr val="FF0000"/>
          </a:solidFill>
          <a:latin typeface="Georgia" pitchFamily="18" charset="0"/>
        </a:defRPr>
      </a:lvl6pPr>
      <a:lvl7pPr marL="914400" algn="ctr" rtl="0" fontAlgn="base">
        <a:spcBef>
          <a:spcPct val="0"/>
        </a:spcBef>
        <a:spcAft>
          <a:spcPct val="0"/>
        </a:spcAft>
        <a:defRPr sz="4400">
          <a:solidFill>
            <a:srgbClr val="FF0000"/>
          </a:solidFill>
          <a:latin typeface="Georgia" pitchFamily="18" charset="0"/>
        </a:defRPr>
      </a:lvl7pPr>
      <a:lvl8pPr marL="1371600" algn="ctr" rtl="0" fontAlgn="base">
        <a:spcBef>
          <a:spcPct val="0"/>
        </a:spcBef>
        <a:spcAft>
          <a:spcPct val="0"/>
        </a:spcAft>
        <a:defRPr sz="4400">
          <a:solidFill>
            <a:srgbClr val="FF0000"/>
          </a:solidFill>
          <a:latin typeface="Georgia" pitchFamily="18" charset="0"/>
        </a:defRPr>
      </a:lvl8pPr>
      <a:lvl9pPr marL="1828800" algn="ctr" rtl="0" fontAlgn="base">
        <a:spcBef>
          <a:spcPct val="0"/>
        </a:spcBef>
        <a:spcAft>
          <a:spcPct val="0"/>
        </a:spcAft>
        <a:defRPr sz="4400">
          <a:solidFill>
            <a:srgbClr val="FF0000"/>
          </a:solidFill>
          <a:latin typeface="Georgia" pitchFamily="18"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2290" name="Group 2"/>
          <p:cNvGrpSpPr>
            <a:grpSpLocks/>
          </p:cNvGrpSpPr>
          <p:nvPr/>
        </p:nvGrpSpPr>
        <p:grpSpPr bwMode="auto">
          <a:xfrm>
            <a:off x="0" y="0"/>
            <a:ext cx="9144000" cy="6856413"/>
            <a:chOff x="0" y="0"/>
            <a:chExt cx="5760" cy="4319"/>
          </a:xfrm>
        </p:grpSpPr>
        <p:sp>
          <p:nvSpPr>
            <p:cNvPr id="409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solidFill>
                  <a:srgbClr val="FFFFFF"/>
                </a:solidFill>
                <a:latin typeface="Arial" pitchFamily="34" charset="0"/>
              </a:endParaRPr>
            </a:p>
          </p:txBody>
        </p:sp>
        <p:sp>
          <p:nvSpPr>
            <p:cNvPr id="410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410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solidFill>
                  <a:srgbClr val="FFFFFF"/>
                </a:solidFill>
                <a:latin typeface="Arial" pitchFamily="34" charset="0"/>
              </a:endParaRPr>
            </a:p>
          </p:txBody>
        </p:sp>
        <p:sp>
          <p:nvSpPr>
            <p:cNvPr id="4102"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solidFill>
                  <a:srgbClr val="FFFFFF"/>
                </a:solidFill>
                <a:latin typeface="Arial" pitchFamily="34" charset="0"/>
              </a:endParaRPr>
            </a:p>
          </p:txBody>
        </p:sp>
        <p:sp>
          <p:nvSpPr>
            <p:cNvPr id="410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solidFill>
                  <a:srgbClr val="FFFFFF"/>
                </a:solidFill>
                <a:latin typeface="Arial" pitchFamily="34" charset="0"/>
              </a:endParaRPr>
            </a:p>
          </p:txBody>
        </p:sp>
        <p:sp>
          <p:nvSpPr>
            <p:cNvPr id="4104"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solidFill>
                  <a:srgbClr val="FFFFFF"/>
                </a:solidFill>
                <a:latin typeface="Arial" pitchFamily="34" charset="0"/>
              </a:endParaRPr>
            </a:p>
          </p:txBody>
        </p:sp>
        <p:sp>
          <p:nvSpPr>
            <p:cNvPr id="4105"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solidFill>
                  <a:srgbClr val="FFFFFF"/>
                </a:solidFill>
                <a:latin typeface="Arial" pitchFamily="34" charset="0"/>
              </a:endParaRPr>
            </a:p>
          </p:txBody>
        </p:sp>
        <p:sp>
          <p:nvSpPr>
            <p:cNvPr id="410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solidFill>
                  <a:srgbClr val="FFFFFF"/>
                </a:solidFill>
                <a:latin typeface="Arial" pitchFamily="34" charset="0"/>
              </a:endParaRPr>
            </a:p>
          </p:txBody>
        </p:sp>
        <p:sp>
          <p:nvSpPr>
            <p:cNvPr id="4107"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solidFill>
                  <a:srgbClr val="FFFFFF"/>
                </a:solidFill>
                <a:latin typeface="Arial" pitchFamily="34" charset="0"/>
              </a:endParaRPr>
            </a:p>
          </p:txBody>
        </p:sp>
        <p:sp>
          <p:nvSpPr>
            <p:cNvPr id="410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solidFill>
                  <a:srgbClr val="FFFFFF"/>
                </a:solidFill>
                <a:latin typeface="Arial" pitchFamily="34" charset="0"/>
              </a:endParaRPr>
            </a:p>
          </p:txBody>
        </p:sp>
        <p:sp>
          <p:nvSpPr>
            <p:cNvPr id="4109"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solidFill>
                  <a:srgbClr val="FFFFFF"/>
                </a:solidFill>
                <a:latin typeface="Arial" pitchFamily="34" charset="0"/>
              </a:endParaRPr>
            </a:p>
          </p:txBody>
        </p:sp>
        <p:sp>
          <p:nvSpPr>
            <p:cNvPr id="411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4111"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solidFill>
                  <a:srgbClr val="FFFFFF"/>
                </a:solidFill>
                <a:latin typeface="Arial" pitchFamily="34" charset="0"/>
              </a:endParaRPr>
            </a:p>
          </p:txBody>
        </p:sp>
        <p:sp>
          <p:nvSpPr>
            <p:cNvPr id="411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solidFill>
                  <a:srgbClr val="FFFFFF"/>
                </a:solidFill>
                <a:latin typeface="Arial" pitchFamily="34" charset="0"/>
              </a:endParaRPr>
            </a:p>
          </p:txBody>
        </p:sp>
        <p:sp>
          <p:nvSpPr>
            <p:cNvPr id="411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411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4115"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solidFill>
                  <a:srgbClr val="FFFFFF"/>
                </a:solidFill>
                <a:latin typeface="Arial" pitchFamily="34" charset="0"/>
              </a:endParaRPr>
            </a:p>
          </p:txBody>
        </p:sp>
        <p:sp>
          <p:nvSpPr>
            <p:cNvPr id="411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4117"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solidFill>
                  <a:srgbClr val="FFFFFF"/>
                </a:solidFill>
                <a:latin typeface="Arial" pitchFamily="34" charset="0"/>
              </a:endParaRPr>
            </a:p>
          </p:txBody>
        </p:sp>
        <p:sp>
          <p:nvSpPr>
            <p:cNvPr id="411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411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solidFill>
                  <a:srgbClr val="FFFFFF"/>
                </a:solidFill>
                <a:latin typeface="Arial" pitchFamily="34" charset="0"/>
              </a:endParaRPr>
            </a:p>
          </p:txBody>
        </p:sp>
        <p:sp>
          <p:nvSpPr>
            <p:cNvPr id="412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4121"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solidFill>
                  <a:srgbClr val="FFFFFF"/>
                </a:solidFill>
                <a:latin typeface="Arial" pitchFamily="34" charset="0"/>
              </a:endParaRPr>
            </a:p>
          </p:txBody>
        </p:sp>
        <p:sp>
          <p:nvSpPr>
            <p:cNvPr id="412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solidFill>
                  <a:srgbClr val="FFFFFF"/>
                </a:solidFill>
                <a:latin typeface="Arial" pitchFamily="34" charset="0"/>
              </a:endParaRPr>
            </a:p>
          </p:txBody>
        </p:sp>
        <p:sp>
          <p:nvSpPr>
            <p:cNvPr id="412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solidFill>
                  <a:srgbClr val="FFFFFF"/>
                </a:solidFill>
                <a:latin typeface="Arial" pitchFamily="34" charset="0"/>
              </a:endParaRPr>
            </a:p>
          </p:txBody>
        </p:sp>
        <p:sp>
          <p:nvSpPr>
            <p:cNvPr id="4124"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solidFill>
                  <a:srgbClr val="FFFFFF"/>
                </a:solidFill>
                <a:latin typeface="Arial" pitchFamily="34" charset="0"/>
              </a:endParaRPr>
            </a:p>
          </p:txBody>
        </p:sp>
        <p:sp>
          <p:nvSpPr>
            <p:cNvPr id="412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4126"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solidFill>
                  <a:srgbClr val="FFFFFF"/>
                </a:solidFill>
                <a:latin typeface="Arial" pitchFamily="34" charset="0"/>
              </a:endParaRPr>
            </a:p>
          </p:txBody>
        </p:sp>
        <p:sp>
          <p:nvSpPr>
            <p:cNvPr id="412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412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solidFill>
                  <a:srgbClr val="FFFFFF"/>
                </a:solidFill>
                <a:latin typeface="Arial" pitchFamily="34" charset="0"/>
              </a:endParaRPr>
            </a:p>
          </p:txBody>
        </p:sp>
        <p:sp>
          <p:nvSpPr>
            <p:cNvPr id="412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413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413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solidFill>
                  <a:srgbClr val="FFFFFF"/>
                </a:solidFill>
                <a:latin typeface="Arial" pitchFamily="34" charset="0"/>
              </a:endParaRPr>
            </a:p>
          </p:txBody>
        </p:sp>
        <p:sp>
          <p:nvSpPr>
            <p:cNvPr id="413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413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413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grpSp>
          <p:nvGrpSpPr>
            <p:cNvPr id="12332" name="Group 39"/>
            <p:cNvGrpSpPr>
              <a:grpSpLocks/>
            </p:cNvGrpSpPr>
            <p:nvPr userDrawn="1"/>
          </p:nvGrpSpPr>
          <p:grpSpPr bwMode="auto">
            <a:xfrm>
              <a:off x="0" y="1632"/>
              <a:ext cx="5758" cy="1858"/>
              <a:chOff x="0" y="1632"/>
              <a:chExt cx="5758" cy="1858"/>
            </a:xfrm>
          </p:grpSpPr>
          <p:sp>
            <p:nvSpPr>
              <p:cNvPr id="413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solidFill>
                    <a:srgbClr val="FFFFFF"/>
                  </a:solidFill>
                  <a:latin typeface="Arial" pitchFamily="34" charset="0"/>
                </a:endParaRPr>
              </a:p>
            </p:txBody>
          </p:sp>
          <p:sp>
            <p:nvSpPr>
              <p:cNvPr id="413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solidFill>
                    <a:srgbClr val="FFFFFF"/>
                  </a:solidFill>
                  <a:latin typeface="Arial" pitchFamily="34" charset="0"/>
                </a:endParaRPr>
              </a:p>
            </p:txBody>
          </p:sp>
        </p:grpSp>
      </p:grpSp>
      <p:sp>
        <p:nvSpPr>
          <p:cNvPr id="4138"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13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40"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FFFFFF"/>
                </a:solidFill>
                <a:effectLst>
                  <a:outerShdw blurRad="38100" dist="38100" dir="2700000" algn="tl">
                    <a:srgbClr val="000000"/>
                  </a:outerShdw>
                </a:effectLst>
                <a:latin typeface="Arial" pitchFamily="34" charset="0"/>
              </a:defRPr>
            </a:lvl1pPr>
          </a:lstStyle>
          <a:p>
            <a:pPr>
              <a:defRPr/>
            </a:pPr>
            <a:endParaRPr lang="en-GB"/>
          </a:p>
        </p:txBody>
      </p:sp>
      <p:sp>
        <p:nvSpPr>
          <p:cNvPr id="4141"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FFFFFF"/>
                </a:solidFill>
                <a:effectLst>
                  <a:outerShdw blurRad="38100" dist="38100" dir="2700000" algn="tl">
                    <a:srgbClr val="000000"/>
                  </a:outerShdw>
                </a:effectLst>
                <a:latin typeface="Arial" pitchFamily="34" charset="0"/>
              </a:defRPr>
            </a:lvl1pPr>
          </a:lstStyle>
          <a:p>
            <a:pPr>
              <a:defRPr/>
            </a:pPr>
            <a:endParaRPr lang="en-GB"/>
          </a:p>
        </p:txBody>
      </p:sp>
      <p:sp>
        <p:nvSpPr>
          <p:cNvPr id="4142"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FFFFFF"/>
                </a:solidFill>
                <a:effectLst>
                  <a:outerShdw blurRad="38100" dist="38100" dir="2700000" algn="tl">
                    <a:srgbClr val="000000"/>
                  </a:outerShdw>
                </a:effectLst>
                <a:latin typeface="Arial" pitchFamily="34" charset="0"/>
              </a:defRPr>
            </a:lvl1pPr>
          </a:lstStyle>
          <a:p>
            <a:pPr>
              <a:defRPr/>
            </a:pPr>
            <a:fld id="{ED642823-ADA2-4504-9B97-6E1B105677A3}"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91186" r:id="rId1"/>
    <p:sldLayoutId id="2147491187" r:id="rId2"/>
    <p:sldLayoutId id="2147491188" r:id="rId3"/>
    <p:sldLayoutId id="2147491189" r:id="rId4"/>
    <p:sldLayoutId id="2147491190" r:id="rId5"/>
    <p:sldLayoutId id="2147491191" r:id="rId6"/>
    <p:sldLayoutId id="2147491192" r:id="rId7"/>
    <p:sldLayoutId id="2147491193" r:id="rId8"/>
    <p:sldLayoutId id="2147491194" r:id="rId9"/>
    <p:sldLayoutId id="2147491195" r:id="rId10"/>
    <p:sldLayoutId id="2147491196" r:id="rId11"/>
    <p:sldLayoutId id="2147491197"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5"/>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685800" y="21336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FFFFFF"/>
                </a:solidFill>
              </a:defRPr>
            </a:lvl1pPr>
          </a:lstStyle>
          <a:p>
            <a:pPr>
              <a:defRPr/>
            </a:pPr>
            <a:r>
              <a:rPr lang="en-US"/>
              <a:t>R. Dale Walker, M.D., 2003</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FFFFFF"/>
                </a:solidFill>
              </a:defRPr>
            </a:lvl1pPr>
          </a:lstStyle>
          <a:p>
            <a:pPr>
              <a:defRPr/>
            </a:pPr>
            <a:fld id="{541C7183-98B7-4C7A-BAAB-6E78FDF988DD}" type="slidenum">
              <a:rPr lang="en-US"/>
              <a:pPr>
                <a:defRPr/>
              </a:pPr>
              <a:t>‹#›</a:t>
            </a:fld>
            <a:endParaRPr lang="en-US" dirty="0"/>
          </a:p>
        </p:txBody>
      </p:sp>
      <p:sp>
        <p:nvSpPr>
          <p:cNvPr id="1033" name="Rectangle 9"/>
          <p:cNvSpPr>
            <a:spLocks noChangeArrowheads="1"/>
          </p:cNvSpPr>
          <p:nvPr/>
        </p:nvSpPr>
        <p:spPr bwMode="auto">
          <a:xfrm>
            <a:off x="2514600" y="609600"/>
            <a:ext cx="4495800" cy="5791200"/>
          </a:xfrm>
          <a:prstGeom prst="rect">
            <a:avLst/>
          </a:prstGeom>
          <a:noFill/>
          <a:ln w="9525">
            <a:noFill/>
            <a:miter lim="800000"/>
            <a:headEnd/>
            <a:tailEnd/>
          </a:ln>
          <a:effectLst/>
        </p:spPr>
        <p:txBody>
          <a:bodyPr wrap="none" anchor="ctr"/>
          <a:lstStyle/>
          <a:p>
            <a:pPr>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91148" r:id="rId1"/>
    <p:sldLayoutId id="2147491149" r:id="rId2"/>
    <p:sldLayoutId id="2147491150" r:id="rId3"/>
    <p:sldLayoutId id="2147491151" r:id="rId4"/>
    <p:sldLayoutId id="2147491152" r:id="rId5"/>
    <p:sldLayoutId id="2147491153" r:id="rId6"/>
    <p:sldLayoutId id="2147491154" r:id="rId7"/>
    <p:sldLayoutId id="2147491155" r:id="rId8"/>
    <p:sldLayoutId id="2147491156" r:id="rId9"/>
    <p:sldLayoutId id="2147491157" r:id="rId10"/>
    <p:sldLayoutId id="2147491158" r:id="rId11"/>
    <p:sldLayoutId id="2147491159" r:id="rId12"/>
    <p:sldLayoutId id="2147491160" r:id="rId13"/>
    <p:sldLayoutId id="2147491161" r:id="rId14"/>
  </p:sldLayoutIdLst>
  <p:hf hdr="0" ftr="0" dt="0"/>
  <p:txStyles>
    <p:titleStyle>
      <a:lvl1pPr algn="ctr" rtl="0" eaLnBrk="0" fontAlgn="base" hangingPunct="0">
        <a:spcBef>
          <a:spcPct val="0"/>
        </a:spcBef>
        <a:spcAft>
          <a:spcPct val="0"/>
        </a:spcAft>
        <a:defRPr sz="4400">
          <a:solidFill>
            <a:srgbClr val="FF0000"/>
          </a:solidFill>
          <a:latin typeface="+mj-lt"/>
          <a:ea typeface="+mj-ea"/>
          <a:cs typeface="+mj-cs"/>
        </a:defRPr>
      </a:lvl1pPr>
      <a:lvl2pPr algn="ctr" rtl="0" eaLnBrk="0" fontAlgn="base" hangingPunct="0">
        <a:spcBef>
          <a:spcPct val="0"/>
        </a:spcBef>
        <a:spcAft>
          <a:spcPct val="0"/>
        </a:spcAft>
        <a:defRPr sz="4400">
          <a:solidFill>
            <a:srgbClr val="FF0000"/>
          </a:solidFill>
          <a:latin typeface="Papyrus" pitchFamily="66" charset="0"/>
        </a:defRPr>
      </a:lvl2pPr>
      <a:lvl3pPr algn="ctr" rtl="0" eaLnBrk="0" fontAlgn="base" hangingPunct="0">
        <a:spcBef>
          <a:spcPct val="0"/>
        </a:spcBef>
        <a:spcAft>
          <a:spcPct val="0"/>
        </a:spcAft>
        <a:defRPr sz="4400">
          <a:solidFill>
            <a:srgbClr val="FF0000"/>
          </a:solidFill>
          <a:latin typeface="Papyrus" pitchFamily="66" charset="0"/>
        </a:defRPr>
      </a:lvl3pPr>
      <a:lvl4pPr algn="ctr" rtl="0" eaLnBrk="0" fontAlgn="base" hangingPunct="0">
        <a:spcBef>
          <a:spcPct val="0"/>
        </a:spcBef>
        <a:spcAft>
          <a:spcPct val="0"/>
        </a:spcAft>
        <a:defRPr sz="4400">
          <a:solidFill>
            <a:srgbClr val="FF0000"/>
          </a:solidFill>
          <a:latin typeface="Papyrus" pitchFamily="66" charset="0"/>
        </a:defRPr>
      </a:lvl4pPr>
      <a:lvl5pPr algn="ctr" rtl="0" eaLnBrk="0" fontAlgn="base" hangingPunct="0">
        <a:spcBef>
          <a:spcPct val="0"/>
        </a:spcBef>
        <a:spcAft>
          <a:spcPct val="0"/>
        </a:spcAft>
        <a:defRPr sz="4400">
          <a:solidFill>
            <a:srgbClr val="FF0000"/>
          </a:solidFill>
          <a:latin typeface="Papyrus" pitchFamily="66" charset="0"/>
        </a:defRPr>
      </a:lvl5pPr>
      <a:lvl6pPr marL="457200" algn="ctr" rtl="0" fontAlgn="base">
        <a:spcBef>
          <a:spcPct val="0"/>
        </a:spcBef>
        <a:spcAft>
          <a:spcPct val="0"/>
        </a:spcAft>
        <a:defRPr sz="4400">
          <a:solidFill>
            <a:srgbClr val="FF0000"/>
          </a:solidFill>
          <a:latin typeface="Papyrus" pitchFamily="66" charset="0"/>
        </a:defRPr>
      </a:lvl6pPr>
      <a:lvl7pPr marL="914400" algn="ctr" rtl="0" fontAlgn="base">
        <a:spcBef>
          <a:spcPct val="0"/>
        </a:spcBef>
        <a:spcAft>
          <a:spcPct val="0"/>
        </a:spcAft>
        <a:defRPr sz="4400">
          <a:solidFill>
            <a:srgbClr val="FF0000"/>
          </a:solidFill>
          <a:latin typeface="Papyrus" pitchFamily="66" charset="0"/>
        </a:defRPr>
      </a:lvl7pPr>
      <a:lvl8pPr marL="1371600" algn="ctr" rtl="0" fontAlgn="base">
        <a:spcBef>
          <a:spcPct val="0"/>
        </a:spcBef>
        <a:spcAft>
          <a:spcPct val="0"/>
        </a:spcAft>
        <a:defRPr sz="4400">
          <a:solidFill>
            <a:srgbClr val="FF0000"/>
          </a:solidFill>
          <a:latin typeface="Papyrus" pitchFamily="66" charset="0"/>
        </a:defRPr>
      </a:lvl8pPr>
      <a:lvl9pPr marL="1828800" algn="ctr" rtl="0" fontAlgn="base">
        <a:spcBef>
          <a:spcPct val="0"/>
        </a:spcBef>
        <a:spcAft>
          <a:spcPct val="0"/>
        </a:spcAft>
        <a:defRPr sz="4400">
          <a:solidFill>
            <a:srgbClr val="FF0000"/>
          </a:solidFill>
          <a:latin typeface="Papyrus" pitchFamily="66"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5.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4.xml"/></Relationships>
</file>

<file path=ppt/slides/_rels/slide30.xml.rels><?xml version="1.0" encoding="UTF-8" standalone="yes"?>
<Relationships xmlns="http://schemas.openxmlformats.org/package/2006/relationships"><Relationship Id="rId3" Type="http://schemas.openxmlformats.org/officeDocument/2006/relationships/hyperlink" Target="http://www.thelancet.co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7.xml"/><Relationship Id="rId1" Type="http://schemas.openxmlformats.org/officeDocument/2006/relationships/vmlDrawing" Target="../drawings/vmlDrawing3.vml"/><Relationship Id="rId4" Type="http://schemas.openxmlformats.org/officeDocument/2006/relationships/oleObject" Target="../embeddings/Microsoft_Office_Excel_97-2003_Worksheet2.xls"/></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42.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45.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90.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7.xml"/><Relationship Id="rId1" Type="http://schemas.openxmlformats.org/officeDocument/2006/relationships/vmlDrawing" Target="../drawings/vmlDrawing4.vml"/><Relationship Id="rId5" Type="http://schemas.openxmlformats.org/officeDocument/2006/relationships/image" Target="../media/image8.png"/><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Documents and Settings\walkerrd\Desktop\IMG_0457_edited-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4515" name="Title 2"/>
          <p:cNvSpPr>
            <a:spLocks noGrp="1"/>
          </p:cNvSpPr>
          <p:nvPr>
            <p:ph type="title"/>
          </p:nvPr>
        </p:nvSpPr>
        <p:spPr>
          <a:xfrm>
            <a:off x="1524000" y="228600"/>
            <a:ext cx="7620000" cy="1981200"/>
          </a:xfrm>
        </p:spPr>
        <p:txBody>
          <a:bodyPr/>
          <a:lstStyle/>
          <a:p>
            <a:pPr>
              <a:defRPr/>
            </a:pPr>
            <a:r>
              <a:rPr lang="en-US" sz="4800" dirty="0" smtClean="0">
                <a:solidFill>
                  <a:schemeClr val="accent3"/>
                </a:solidFill>
              </a:rPr>
              <a:t>Understanding Native Health Equity:  A Social </a:t>
            </a:r>
            <a:br>
              <a:rPr lang="en-US" sz="4800" dirty="0" smtClean="0">
                <a:solidFill>
                  <a:schemeClr val="accent3"/>
                </a:solidFill>
              </a:rPr>
            </a:br>
            <a:r>
              <a:rPr lang="en-US" sz="4800" dirty="0" smtClean="0">
                <a:solidFill>
                  <a:schemeClr val="accent3"/>
                </a:solidFill>
              </a:rPr>
              <a:t>Determinants Approach </a:t>
            </a:r>
          </a:p>
        </p:txBody>
      </p:sp>
      <p:sp>
        <p:nvSpPr>
          <p:cNvPr id="4" name="Content Placeholder 3"/>
          <p:cNvSpPr>
            <a:spLocks noGrp="1"/>
          </p:cNvSpPr>
          <p:nvPr>
            <p:ph idx="1"/>
          </p:nvPr>
        </p:nvSpPr>
        <p:spPr>
          <a:xfrm>
            <a:off x="0" y="4114800"/>
            <a:ext cx="9144000" cy="2438400"/>
          </a:xfrm>
        </p:spPr>
        <p:txBody>
          <a:bodyPr/>
          <a:lstStyle/>
          <a:p>
            <a:pPr marL="0" indent="0" algn="ctr" eaLnBrk="1" hangingPunct="1">
              <a:lnSpc>
                <a:spcPct val="80000"/>
              </a:lnSpc>
              <a:spcBef>
                <a:spcPct val="0"/>
              </a:spcBef>
              <a:buFontTx/>
              <a:buNone/>
              <a:defRPr/>
            </a:pPr>
            <a:r>
              <a:rPr lang="en-US" sz="4400" dirty="0" smtClean="0">
                <a:solidFill>
                  <a:srgbClr val="FF0000"/>
                </a:solidFill>
                <a:latin typeface="+mj-lt"/>
              </a:rPr>
              <a:t>One Sky Center</a:t>
            </a:r>
          </a:p>
          <a:p>
            <a:pPr marL="0" indent="0" algn="ctr" eaLnBrk="1" hangingPunct="1">
              <a:lnSpc>
                <a:spcPct val="80000"/>
              </a:lnSpc>
              <a:spcBef>
                <a:spcPct val="0"/>
              </a:spcBef>
              <a:buFontTx/>
              <a:buNone/>
              <a:defRPr/>
            </a:pPr>
            <a:endParaRPr lang="en-US" sz="4000" dirty="0" smtClean="0">
              <a:solidFill>
                <a:srgbClr val="FF0000"/>
              </a:solidFill>
              <a:latin typeface="+mj-lt"/>
            </a:endParaRPr>
          </a:p>
          <a:p>
            <a:pPr algn="ctr">
              <a:buFontTx/>
              <a:buNone/>
              <a:defRPr/>
            </a:pPr>
            <a:r>
              <a:rPr lang="en-US" sz="2400" dirty="0" smtClean="0"/>
              <a:t>Oregon Health and Science University</a:t>
            </a:r>
          </a:p>
          <a:p>
            <a:pPr marL="0" indent="0" algn="ctr" eaLnBrk="1" hangingPunct="1">
              <a:lnSpc>
                <a:spcPct val="80000"/>
              </a:lnSpc>
              <a:spcBef>
                <a:spcPct val="0"/>
              </a:spcBef>
              <a:buFontTx/>
              <a:buNone/>
              <a:defRPr/>
            </a:pPr>
            <a:r>
              <a:rPr lang="en-US" sz="2400" dirty="0" smtClean="0"/>
              <a:t>R Dale Walker, MD  Patricia Silk Walker, PhD  Michelle Singer</a:t>
            </a:r>
          </a:p>
          <a:p>
            <a:pPr marL="0" indent="0" algn="ctr" eaLnBrk="1" hangingPunct="1">
              <a:lnSpc>
                <a:spcPct val="80000"/>
              </a:lnSpc>
              <a:spcBef>
                <a:spcPct val="0"/>
              </a:spcBef>
              <a:buFontTx/>
              <a:buNone/>
              <a:defRPr/>
            </a:pPr>
            <a:r>
              <a:rPr lang="en-US" sz="2400" dirty="0" smtClean="0"/>
              <a:t> Health Equity Leadership Institute New York, New York</a:t>
            </a:r>
          </a:p>
          <a:p>
            <a:pPr marL="0" indent="0" algn="ctr" eaLnBrk="1" hangingPunct="1">
              <a:lnSpc>
                <a:spcPct val="80000"/>
              </a:lnSpc>
              <a:spcBef>
                <a:spcPct val="0"/>
              </a:spcBef>
              <a:buFontTx/>
              <a:buNone/>
              <a:defRPr/>
            </a:pPr>
            <a:r>
              <a:rPr lang="en-US" sz="2400" dirty="0" smtClean="0"/>
              <a:t>April 2, 2011</a:t>
            </a:r>
          </a:p>
          <a:p>
            <a:pPr>
              <a:defRPr/>
            </a:pPr>
            <a:endParaRPr lang="en-US" dirty="0"/>
          </a:p>
        </p:txBody>
      </p:sp>
      <p:pic>
        <p:nvPicPr>
          <p:cNvPr id="51205" name="Picture 11" descr="diamondborder"/>
          <p:cNvPicPr>
            <a:picLocks noChangeAspect="1" noChangeArrowheads="1"/>
          </p:cNvPicPr>
          <p:nvPr/>
        </p:nvPicPr>
        <p:blipFill>
          <a:blip r:embed="rId4" cstate="print"/>
          <a:srcRect/>
          <a:stretch>
            <a:fillRect/>
          </a:stretch>
        </p:blipFill>
        <p:spPr bwMode="auto">
          <a:xfrm>
            <a:off x="2057400" y="4876800"/>
            <a:ext cx="5029200" cy="152400"/>
          </a:xfrm>
          <a:prstGeom prst="rect">
            <a:avLst/>
          </a:prstGeom>
          <a:noFill/>
          <a:ln w="9525">
            <a:noFill/>
            <a:miter lim="800000"/>
            <a:headEnd/>
            <a:tailEnd/>
          </a:ln>
        </p:spPr>
      </p:pic>
      <p:pic>
        <p:nvPicPr>
          <p:cNvPr id="51206" name="Picture 5" descr="kids long"/>
          <p:cNvPicPr>
            <a:picLocks noChangeAspect="1" noChangeArrowheads="1"/>
          </p:cNvPicPr>
          <p:nvPr/>
        </p:nvPicPr>
        <p:blipFill>
          <a:blip r:embed="rId5" cstate="print"/>
          <a:srcRect/>
          <a:stretch>
            <a:fillRect/>
          </a:stretch>
        </p:blipFill>
        <p:spPr bwMode="auto">
          <a:xfrm>
            <a:off x="1676400" y="2438400"/>
            <a:ext cx="5829300" cy="1438275"/>
          </a:xfrm>
          <a:prstGeom prst="rect">
            <a:avLst/>
          </a:prstGeom>
          <a:noFill/>
          <a:ln w="57150">
            <a:solidFill>
              <a:srgbClr val="C00000"/>
            </a:solidFill>
            <a:miter lim="800000"/>
            <a:headEnd/>
            <a:tailEnd/>
          </a:ln>
        </p:spPr>
      </p:pic>
      <p:pic>
        <p:nvPicPr>
          <p:cNvPr id="51207" name="Picture 15" descr="OneSkyCenterLogoblackbkrd"/>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0" y="0"/>
            <a:ext cx="1752600" cy="1735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Slide Number Placeholder 2"/>
          <p:cNvSpPr>
            <a:spLocks noGrp="1"/>
          </p:cNvSpPr>
          <p:nvPr>
            <p:ph type="sldNum" sz="quarter" idx="11"/>
          </p:nvPr>
        </p:nvSpPr>
        <p:spPr>
          <a:noFill/>
        </p:spPr>
        <p:txBody>
          <a:bodyPr/>
          <a:lstStyle/>
          <a:p>
            <a:fld id="{EFA2E691-85D5-48F4-BE51-0B61E71D9FF0}" type="slidenum">
              <a:rPr lang="en-US" smtClean="0"/>
              <a:pPr/>
              <a:t>10</a:t>
            </a:fld>
            <a:endParaRPr lang="en-US" smtClean="0"/>
          </a:p>
        </p:txBody>
      </p:sp>
      <p:pic>
        <p:nvPicPr>
          <p:cNvPr id="61443" name="Picture 2" descr="americanindian"/>
          <p:cNvPicPr>
            <a:picLocks noChangeAspect="1" noChangeArrowheads="1"/>
          </p:cNvPicPr>
          <p:nvPr/>
        </p:nvPicPr>
        <p:blipFill>
          <a:blip r:embed="rId3" cstate="print"/>
          <a:srcRect/>
          <a:stretch>
            <a:fillRect/>
          </a:stretch>
        </p:blipFill>
        <p:spPr bwMode="auto">
          <a:xfrm>
            <a:off x="0" y="0"/>
            <a:ext cx="9144000" cy="68818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1"/>
          <p:cNvSpPr>
            <a:spLocks noGrp="1"/>
          </p:cNvSpPr>
          <p:nvPr>
            <p:ph type="sldNum" sz="quarter" idx="11"/>
          </p:nvPr>
        </p:nvSpPr>
        <p:spPr>
          <a:noFill/>
        </p:spPr>
        <p:txBody>
          <a:bodyPr/>
          <a:lstStyle/>
          <a:p>
            <a:fld id="{26375DC1-8F43-4D39-A5FB-696A1F48DB57}" type="slidenum">
              <a:rPr lang="en-US" smtClean="0"/>
              <a:pPr/>
              <a:t>11</a:t>
            </a:fld>
            <a:endParaRPr lang="en-US" smtClean="0"/>
          </a:p>
        </p:txBody>
      </p:sp>
      <p:pic>
        <p:nvPicPr>
          <p:cNvPr id="62467" name="Picture 3"/>
          <p:cNvPicPr>
            <a:picLocks noChangeAspect="1" noChangeArrowheads="1"/>
          </p:cNvPicPr>
          <p:nvPr/>
        </p:nvPicPr>
        <p:blipFill>
          <a:blip r:embed="rId3" cstate="print"/>
          <a:srcRect/>
          <a:stretch>
            <a:fillRect/>
          </a:stretch>
        </p:blipFill>
        <p:spPr bwMode="auto">
          <a:xfrm>
            <a:off x="0" y="0"/>
            <a:ext cx="2338388" cy="3124200"/>
          </a:xfrm>
          <a:prstGeom prst="rect">
            <a:avLst/>
          </a:prstGeom>
          <a:noFill/>
          <a:ln w="9525">
            <a:noFill/>
            <a:miter lim="800000"/>
            <a:headEnd/>
            <a:tailEnd/>
          </a:ln>
        </p:spPr>
      </p:pic>
      <p:pic>
        <p:nvPicPr>
          <p:cNvPr id="62468" name="Picture 4"/>
          <p:cNvPicPr>
            <a:picLocks noChangeAspect="1" noChangeArrowheads="1"/>
          </p:cNvPicPr>
          <p:nvPr/>
        </p:nvPicPr>
        <p:blipFill>
          <a:blip r:embed="rId4" cstate="print"/>
          <a:srcRect/>
          <a:stretch>
            <a:fillRect/>
          </a:stretch>
        </p:blipFill>
        <p:spPr bwMode="auto">
          <a:xfrm>
            <a:off x="4419600" y="0"/>
            <a:ext cx="2667000" cy="3124200"/>
          </a:xfrm>
          <a:prstGeom prst="rect">
            <a:avLst/>
          </a:prstGeom>
          <a:noFill/>
          <a:ln w="9525">
            <a:noFill/>
            <a:miter lim="800000"/>
            <a:headEnd/>
            <a:tailEnd/>
          </a:ln>
        </p:spPr>
      </p:pic>
      <p:pic>
        <p:nvPicPr>
          <p:cNvPr id="62469" name="Picture 5"/>
          <p:cNvPicPr>
            <a:picLocks noChangeAspect="1" noChangeArrowheads="1"/>
          </p:cNvPicPr>
          <p:nvPr/>
        </p:nvPicPr>
        <p:blipFill>
          <a:blip r:embed="rId5" cstate="print"/>
          <a:srcRect/>
          <a:stretch>
            <a:fillRect/>
          </a:stretch>
        </p:blipFill>
        <p:spPr bwMode="auto">
          <a:xfrm>
            <a:off x="2133600" y="0"/>
            <a:ext cx="2343150" cy="3200400"/>
          </a:xfrm>
          <a:prstGeom prst="rect">
            <a:avLst/>
          </a:prstGeom>
          <a:noFill/>
          <a:ln w="9525">
            <a:noFill/>
            <a:miter lim="800000"/>
            <a:headEnd/>
            <a:tailEnd/>
          </a:ln>
        </p:spPr>
      </p:pic>
      <p:pic>
        <p:nvPicPr>
          <p:cNvPr id="62470" name="Picture 6"/>
          <p:cNvPicPr>
            <a:picLocks noChangeAspect="1" noChangeArrowheads="1"/>
          </p:cNvPicPr>
          <p:nvPr/>
        </p:nvPicPr>
        <p:blipFill>
          <a:blip r:embed="rId6" cstate="print"/>
          <a:srcRect/>
          <a:stretch>
            <a:fillRect/>
          </a:stretch>
        </p:blipFill>
        <p:spPr bwMode="auto">
          <a:xfrm>
            <a:off x="0" y="3124200"/>
            <a:ext cx="9163050" cy="3733800"/>
          </a:xfrm>
          <a:prstGeom prst="rect">
            <a:avLst/>
          </a:prstGeom>
          <a:noFill/>
          <a:ln w="9525">
            <a:noFill/>
            <a:miter lim="800000"/>
            <a:headEnd/>
            <a:tailEnd/>
          </a:ln>
        </p:spPr>
      </p:pic>
      <p:pic>
        <p:nvPicPr>
          <p:cNvPr id="62471" name="Picture 7"/>
          <p:cNvPicPr>
            <a:picLocks noChangeAspect="1" noChangeArrowheads="1"/>
          </p:cNvPicPr>
          <p:nvPr/>
        </p:nvPicPr>
        <p:blipFill>
          <a:blip r:embed="rId7" cstate="print"/>
          <a:srcRect/>
          <a:stretch>
            <a:fillRect/>
          </a:stretch>
        </p:blipFill>
        <p:spPr bwMode="auto">
          <a:xfrm>
            <a:off x="7086600" y="0"/>
            <a:ext cx="2057400" cy="3200400"/>
          </a:xfrm>
          <a:prstGeom prst="rect">
            <a:avLst/>
          </a:prstGeom>
          <a:noFill/>
          <a:ln w="9525">
            <a:noFill/>
            <a:miter lim="800000"/>
            <a:headEnd/>
            <a:tailEnd/>
          </a:ln>
        </p:spPr>
      </p:pic>
      <p:pic>
        <p:nvPicPr>
          <p:cNvPr id="62472" name="Picture 8"/>
          <p:cNvPicPr>
            <a:picLocks noChangeAspect="1" noChangeArrowheads="1"/>
          </p:cNvPicPr>
          <p:nvPr/>
        </p:nvPicPr>
        <p:blipFill>
          <a:blip r:embed="rId8" cstate="print"/>
          <a:srcRect/>
          <a:stretch>
            <a:fillRect/>
          </a:stretch>
        </p:blipFill>
        <p:spPr bwMode="auto">
          <a:xfrm>
            <a:off x="4419600" y="1676400"/>
            <a:ext cx="2743200" cy="15240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0" y="0"/>
            <a:ext cx="9144000" cy="1600200"/>
          </a:xfrm>
        </p:spPr>
        <p:txBody>
          <a:bodyPr/>
          <a:lstStyle/>
          <a:p>
            <a:r>
              <a:rPr lang="en-US" smtClean="0"/>
              <a:t>Native Healthcare Resource Disparities</a:t>
            </a:r>
          </a:p>
        </p:txBody>
      </p:sp>
      <p:sp>
        <p:nvSpPr>
          <p:cNvPr id="63491" name="Slide Number Placeholder 3"/>
          <p:cNvSpPr>
            <a:spLocks noGrp="1"/>
          </p:cNvSpPr>
          <p:nvPr>
            <p:ph type="sldNum" sz="quarter" idx="11"/>
          </p:nvPr>
        </p:nvSpPr>
        <p:spPr>
          <a:noFill/>
        </p:spPr>
        <p:txBody>
          <a:bodyPr/>
          <a:lstStyle/>
          <a:p>
            <a:fld id="{F3C191B9-2418-4AFC-A9EC-703AE336EE68}" type="slidenum">
              <a:rPr lang="en-US" smtClean="0"/>
              <a:pPr/>
              <a:t>12</a:t>
            </a:fld>
            <a:endParaRPr lang="en-US" smtClean="0"/>
          </a:p>
        </p:txBody>
      </p:sp>
      <p:pic>
        <p:nvPicPr>
          <p:cNvPr id="63492" name="Picture 2"/>
          <p:cNvPicPr>
            <a:picLocks noGrp="1" noChangeAspect="1" noChangeArrowheads="1"/>
          </p:cNvPicPr>
          <p:nvPr>
            <p:ph idx="1"/>
          </p:nvPr>
        </p:nvPicPr>
        <p:blipFill>
          <a:blip r:embed="rId3" cstate="print"/>
          <a:srcRect/>
          <a:stretch>
            <a:fillRect/>
          </a:stretch>
        </p:blipFill>
        <p:spPr>
          <a:xfrm>
            <a:off x="1295400" y="1600200"/>
            <a:ext cx="6819900" cy="4727575"/>
          </a:xfrm>
          <a:noFill/>
        </p:spPr>
      </p:pic>
      <p:sp>
        <p:nvSpPr>
          <p:cNvPr id="5" name="Rectangle 4"/>
          <p:cNvSpPr/>
          <p:nvPr/>
        </p:nvSpPr>
        <p:spPr>
          <a:xfrm>
            <a:off x="1371600" y="1828800"/>
            <a:ext cx="4572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3352800" y="2438400"/>
            <a:ext cx="457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6172200" y="5562600"/>
            <a:ext cx="1905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3124200" y="5334000"/>
            <a:ext cx="76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3124200" y="541020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2438400" y="5334000"/>
            <a:ext cx="8382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11"/>
          </p:nvPr>
        </p:nvSpPr>
        <p:spPr>
          <a:noFill/>
        </p:spPr>
        <p:txBody>
          <a:bodyPr/>
          <a:lstStyle/>
          <a:p>
            <a:fld id="{455A8C50-6739-4849-8E74-035DE9A8228A}" type="slidenum">
              <a:rPr lang="en-US" smtClean="0"/>
              <a:pPr/>
              <a:t>13</a:t>
            </a:fld>
            <a:endParaRPr lang="en-US" smtClean="0"/>
          </a:p>
        </p:txBody>
      </p:sp>
      <p:sp>
        <p:nvSpPr>
          <p:cNvPr id="64515" name="Rectangle 2"/>
          <p:cNvSpPr>
            <a:spLocks noGrp="1" noChangeArrowheads="1"/>
          </p:cNvSpPr>
          <p:nvPr>
            <p:ph type="title"/>
          </p:nvPr>
        </p:nvSpPr>
        <p:spPr>
          <a:xfrm>
            <a:off x="0" y="0"/>
            <a:ext cx="9144000" cy="1066800"/>
          </a:xfrm>
        </p:spPr>
        <p:txBody>
          <a:bodyPr/>
          <a:lstStyle/>
          <a:p>
            <a:pPr eaLnBrk="1" hangingPunct="1"/>
            <a:r>
              <a:rPr lang="en-US" sz="4000" smtClean="0"/>
              <a:t>Agencies Involved in B.H. Delivery</a:t>
            </a:r>
          </a:p>
        </p:txBody>
      </p:sp>
      <p:sp>
        <p:nvSpPr>
          <p:cNvPr id="64516" name="Rectangle 3"/>
          <p:cNvSpPr>
            <a:spLocks noGrp="1" noChangeArrowheads="1"/>
          </p:cNvSpPr>
          <p:nvPr>
            <p:ph type="body" idx="1"/>
          </p:nvPr>
        </p:nvSpPr>
        <p:spPr>
          <a:xfrm>
            <a:off x="2057400" y="1295400"/>
            <a:ext cx="6324600" cy="5105400"/>
          </a:xfrm>
        </p:spPr>
        <p:txBody>
          <a:bodyPr/>
          <a:lstStyle/>
          <a:p>
            <a:pPr marL="457200" indent="-457200" eaLnBrk="1" hangingPunct="1">
              <a:lnSpc>
                <a:spcPct val="80000"/>
              </a:lnSpc>
              <a:buFontTx/>
              <a:buNone/>
            </a:pPr>
            <a:r>
              <a:rPr lang="en-US" sz="2200" b="1" smtClean="0"/>
              <a:t>1.  </a:t>
            </a:r>
            <a:r>
              <a:rPr lang="en-US" sz="2200" b="1" i="1" smtClean="0"/>
              <a:t>Indian Health Service</a:t>
            </a:r>
            <a:r>
              <a:rPr lang="en-US" sz="2200" b="1" smtClean="0"/>
              <a:t> (IHS)</a:t>
            </a:r>
          </a:p>
          <a:p>
            <a:pPr marL="457200" indent="-457200" eaLnBrk="1" hangingPunct="1">
              <a:lnSpc>
                <a:spcPct val="80000"/>
              </a:lnSpc>
              <a:buFontTx/>
              <a:buNone/>
            </a:pPr>
            <a:r>
              <a:rPr lang="en-US" sz="2200" b="1" smtClean="0"/>
              <a:t>		A. Mental Health</a:t>
            </a:r>
          </a:p>
          <a:p>
            <a:pPr marL="457200" indent="-457200" eaLnBrk="1" hangingPunct="1">
              <a:lnSpc>
                <a:spcPct val="80000"/>
              </a:lnSpc>
              <a:buFontTx/>
              <a:buNone/>
            </a:pPr>
            <a:r>
              <a:rPr lang="en-US" sz="2200" b="1" smtClean="0"/>
              <a:t>		B. Primary Health</a:t>
            </a:r>
          </a:p>
          <a:p>
            <a:pPr marL="457200" indent="-457200" eaLnBrk="1" hangingPunct="1">
              <a:lnSpc>
                <a:spcPct val="80000"/>
              </a:lnSpc>
              <a:buFontTx/>
              <a:buNone/>
            </a:pPr>
            <a:r>
              <a:rPr lang="en-US" sz="2200" b="1" smtClean="0"/>
              <a:t>		C. Alcoholism / Substance Abuse</a:t>
            </a:r>
          </a:p>
          <a:p>
            <a:pPr marL="457200" indent="-457200" eaLnBrk="1" hangingPunct="1">
              <a:lnSpc>
                <a:spcPct val="80000"/>
              </a:lnSpc>
              <a:buFontTx/>
              <a:buNone/>
            </a:pPr>
            <a:r>
              <a:rPr lang="en-US" sz="2200" b="1" smtClean="0"/>
              <a:t>2.  </a:t>
            </a:r>
            <a:r>
              <a:rPr lang="en-US" sz="2200" b="1" i="1" smtClean="0"/>
              <a:t>Bureau of  Indian Affairs</a:t>
            </a:r>
            <a:r>
              <a:rPr lang="en-US" sz="2200" b="1" smtClean="0"/>
              <a:t> (BIA)</a:t>
            </a:r>
          </a:p>
          <a:p>
            <a:pPr marL="457200" indent="-457200" eaLnBrk="1" hangingPunct="1">
              <a:lnSpc>
                <a:spcPct val="80000"/>
              </a:lnSpc>
              <a:buFontTx/>
              <a:buNone/>
            </a:pPr>
            <a:r>
              <a:rPr lang="en-US" sz="2200" b="1" smtClean="0"/>
              <a:t>		A. Education</a:t>
            </a:r>
          </a:p>
          <a:p>
            <a:pPr marL="457200" indent="-457200" eaLnBrk="1" hangingPunct="1">
              <a:lnSpc>
                <a:spcPct val="80000"/>
              </a:lnSpc>
              <a:buFontTx/>
              <a:buNone/>
            </a:pPr>
            <a:r>
              <a:rPr lang="en-US" sz="2200" b="1" smtClean="0"/>
              <a:t>		B. Vocational</a:t>
            </a:r>
          </a:p>
          <a:p>
            <a:pPr marL="457200" indent="-457200" eaLnBrk="1" hangingPunct="1">
              <a:lnSpc>
                <a:spcPct val="80000"/>
              </a:lnSpc>
              <a:buFontTx/>
              <a:buNone/>
            </a:pPr>
            <a:r>
              <a:rPr lang="en-US" sz="2200" b="1" smtClean="0"/>
              <a:t>		C. Social Services</a:t>
            </a:r>
          </a:p>
          <a:p>
            <a:pPr marL="457200" indent="-457200" eaLnBrk="1" hangingPunct="1">
              <a:lnSpc>
                <a:spcPct val="80000"/>
              </a:lnSpc>
              <a:buFontTx/>
              <a:buNone/>
            </a:pPr>
            <a:r>
              <a:rPr lang="en-US" sz="2200" b="1" smtClean="0"/>
              <a:t>		D. Police</a:t>
            </a:r>
          </a:p>
          <a:p>
            <a:pPr marL="457200" indent="-457200" eaLnBrk="1" hangingPunct="1">
              <a:lnSpc>
                <a:spcPct val="80000"/>
              </a:lnSpc>
              <a:buFontTx/>
              <a:buNone/>
            </a:pPr>
            <a:r>
              <a:rPr lang="en-US" sz="2200" b="1" smtClean="0"/>
              <a:t>3.  Tribal Health</a:t>
            </a:r>
          </a:p>
          <a:p>
            <a:pPr marL="457200" indent="-457200" eaLnBrk="1" hangingPunct="1">
              <a:lnSpc>
                <a:spcPct val="80000"/>
              </a:lnSpc>
              <a:buFontTx/>
              <a:buNone/>
            </a:pPr>
            <a:r>
              <a:rPr lang="en-US" sz="2200" b="1" smtClean="0"/>
              <a:t>4.  Urban Indian Health</a:t>
            </a:r>
          </a:p>
          <a:p>
            <a:pPr marL="457200" indent="-457200" eaLnBrk="1" hangingPunct="1">
              <a:lnSpc>
                <a:spcPct val="80000"/>
              </a:lnSpc>
              <a:buFontTx/>
              <a:buAutoNum type="arabicPeriod" startAt="5"/>
            </a:pPr>
            <a:r>
              <a:rPr lang="en-US" sz="2200" b="1" smtClean="0"/>
              <a:t>State and Local Agencies</a:t>
            </a:r>
          </a:p>
          <a:p>
            <a:pPr marL="457200" indent="-457200" eaLnBrk="1" hangingPunct="1">
              <a:lnSpc>
                <a:spcPct val="80000"/>
              </a:lnSpc>
              <a:buFontTx/>
              <a:buAutoNum type="arabicPeriod" startAt="5"/>
            </a:pPr>
            <a:r>
              <a:rPr lang="en-US" sz="2200" b="1" smtClean="0"/>
              <a:t>Federal Agencies: SAMHSA, VAMC, Justice</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Slide Number Placeholder 3"/>
          <p:cNvSpPr>
            <a:spLocks noGrp="1"/>
          </p:cNvSpPr>
          <p:nvPr>
            <p:ph type="sldNum" sz="quarter" idx="11"/>
          </p:nvPr>
        </p:nvSpPr>
        <p:spPr>
          <a:noFill/>
        </p:spPr>
        <p:txBody>
          <a:bodyPr/>
          <a:lstStyle/>
          <a:p>
            <a:fld id="{6B3D3886-535E-417A-A9DD-717B0AC8BEB7}" type="slidenum">
              <a:rPr lang="en-US" smtClean="0"/>
              <a:pPr/>
              <a:t>14</a:t>
            </a:fld>
            <a:endParaRPr lang="en-US" smtClean="0"/>
          </a:p>
        </p:txBody>
      </p:sp>
      <p:sp>
        <p:nvSpPr>
          <p:cNvPr id="67587" name="Rectangle 2" hidden="1"/>
          <p:cNvSpPr>
            <a:spLocks noGrp="1" noChangeArrowheads="1"/>
          </p:cNvSpPr>
          <p:nvPr>
            <p:ph type="title"/>
          </p:nvPr>
        </p:nvSpPr>
        <p:spPr/>
        <p:txBody>
          <a:bodyPr/>
          <a:lstStyle/>
          <a:p>
            <a:pPr eaLnBrk="1" hangingPunct="1"/>
            <a:endParaRPr lang="en-US" smtClean="0"/>
          </a:p>
        </p:txBody>
      </p:sp>
      <p:pic>
        <p:nvPicPr>
          <p:cNvPr id="67588" name="Picture 3" descr="IMGP006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7589" name="TextBox 4"/>
          <p:cNvSpPr txBox="1">
            <a:spLocks noChangeArrowheads="1"/>
          </p:cNvSpPr>
          <p:nvPr/>
        </p:nvSpPr>
        <p:spPr bwMode="auto">
          <a:xfrm>
            <a:off x="0" y="228600"/>
            <a:ext cx="8915400" cy="1046163"/>
          </a:xfrm>
          <a:prstGeom prst="rect">
            <a:avLst/>
          </a:prstGeom>
          <a:noFill/>
          <a:ln w="9525">
            <a:noFill/>
            <a:miter lim="800000"/>
            <a:headEnd/>
            <a:tailEnd/>
          </a:ln>
        </p:spPr>
        <p:txBody>
          <a:bodyPr>
            <a:spAutoFit/>
          </a:bodyPr>
          <a:lstStyle/>
          <a:p>
            <a:pPr algn="ctr"/>
            <a:r>
              <a:rPr lang="en-US" sz="4400" b="1">
                <a:solidFill>
                  <a:srgbClr val="FF0000"/>
                </a:solidFill>
                <a:latin typeface="Papyrus" pitchFamily="66" charset="0"/>
              </a:rPr>
              <a:t>Behavioral Health Care Issues</a:t>
            </a:r>
          </a:p>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685800" y="228600"/>
            <a:ext cx="7772400" cy="1219200"/>
          </a:xfrm>
        </p:spPr>
        <p:txBody>
          <a:bodyPr/>
          <a:lstStyle/>
          <a:p>
            <a:r>
              <a:rPr lang="en-US" smtClean="0"/>
              <a:t>Native Health Issues</a:t>
            </a:r>
          </a:p>
        </p:txBody>
      </p:sp>
      <p:sp>
        <p:nvSpPr>
          <p:cNvPr id="3" name="Content Placeholder 2"/>
          <p:cNvSpPr>
            <a:spLocks noGrp="1"/>
          </p:cNvSpPr>
          <p:nvPr>
            <p:ph sz="half" idx="1"/>
          </p:nvPr>
        </p:nvSpPr>
        <p:spPr>
          <a:xfrm>
            <a:off x="685800" y="1524000"/>
            <a:ext cx="3810000" cy="4572000"/>
          </a:xfrm>
        </p:spPr>
        <p:txBody>
          <a:bodyPr/>
          <a:lstStyle/>
          <a:p>
            <a:pPr marL="533400" indent="-533400" eaLnBrk="1" hangingPunct="1">
              <a:buFontTx/>
              <a:buAutoNum type="arabicPeriod"/>
              <a:defRPr/>
            </a:pPr>
            <a:r>
              <a:rPr lang="en-US" dirty="0" smtClean="0"/>
              <a:t>Alcoholism 6X </a:t>
            </a:r>
          </a:p>
          <a:p>
            <a:pPr marL="533400" indent="-533400" eaLnBrk="1" hangingPunct="1">
              <a:buFontTx/>
              <a:buAutoNum type="arabicPeriod"/>
              <a:defRPr/>
            </a:pPr>
            <a:r>
              <a:rPr lang="en-US" dirty="0" smtClean="0"/>
              <a:t>Tuberculosis 6X</a:t>
            </a:r>
          </a:p>
          <a:p>
            <a:pPr marL="533400" indent="-533400" eaLnBrk="1" hangingPunct="1">
              <a:buFontTx/>
              <a:buAutoNum type="arabicPeriod"/>
              <a:defRPr/>
            </a:pPr>
            <a:r>
              <a:rPr lang="en-US" dirty="0" smtClean="0"/>
              <a:t>Diabetes  3.5 X</a:t>
            </a:r>
          </a:p>
          <a:p>
            <a:pPr marL="533400" indent="-533400" eaLnBrk="1" hangingPunct="1">
              <a:buFontTx/>
              <a:buAutoNum type="arabicPeriod"/>
              <a:defRPr/>
            </a:pPr>
            <a:r>
              <a:rPr lang="en-US" dirty="0" smtClean="0"/>
              <a:t>Accidents  3X</a:t>
            </a:r>
          </a:p>
          <a:p>
            <a:pPr marL="533400" indent="-533400" eaLnBrk="1" hangingPunct="1">
              <a:buFontTx/>
              <a:buAutoNum type="arabicPeriod"/>
              <a:defRPr/>
            </a:pPr>
            <a:r>
              <a:rPr lang="en-US" dirty="0" smtClean="0"/>
              <a:t>Poverty 3x</a:t>
            </a:r>
          </a:p>
          <a:p>
            <a:pPr marL="533400" indent="-533400" eaLnBrk="1" hangingPunct="1">
              <a:buFontTx/>
              <a:buAutoNum type="arabicPeriod"/>
              <a:defRPr/>
            </a:pPr>
            <a:r>
              <a:rPr lang="en-US" dirty="0" smtClean="0"/>
              <a:t>Depression 3x</a:t>
            </a:r>
          </a:p>
          <a:p>
            <a:pPr marL="533400" indent="-533400" eaLnBrk="1" hangingPunct="1">
              <a:buFontTx/>
              <a:buAutoNum type="arabicPeriod"/>
              <a:defRPr/>
            </a:pPr>
            <a:r>
              <a:rPr lang="en-US" dirty="0" smtClean="0"/>
              <a:t>Suicide 2x </a:t>
            </a:r>
          </a:p>
          <a:p>
            <a:pPr marL="533400" indent="-533400" eaLnBrk="1" hangingPunct="1">
              <a:buFontTx/>
              <a:buAutoNum type="arabicPeriod"/>
              <a:defRPr/>
            </a:pPr>
            <a:r>
              <a:rPr lang="en-US" dirty="0" smtClean="0"/>
              <a:t>Violence?</a:t>
            </a:r>
          </a:p>
          <a:p>
            <a:pPr>
              <a:defRPr/>
            </a:pPr>
            <a:endParaRPr lang="en-US" dirty="0"/>
          </a:p>
        </p:txBody>
      </p:sp>
      <p:sp>
        <p:nvSpPr>
          <p:cNvPr id="4" name="Content Placeholder 3"/>
          <p:cNvSpPr>
            <a:spLocks noGrp="1"/>
          </p:cNvSpPr>
          <p:nvPr>
            <p:ph sz="half" idx="2"/>
          </p:nvPr>
        </p:nvSpPr>
        <p:spPr>
          <a:xfrm>
            <a:off x="4648200" y="1524000"/>
            <a:ext cx="3886200" cy="4572000"/>
          </a:xfrm>
        </p:spPr>
        <p:txBody>
          <a:bodyPr/>
          <a:lstStyle/>
          <a:p>
            <a:pPr marL="514350" indent="-514350" eaLnBrk="1" hangingPunct="1">
              <a:lnSpc>
                <a:spcPct val="90000"/>
              </a:lnSpc>
              <a:buFont typeface="+mj-lt"/>
              <a:buAutoNum type="arabicPeriod"/>
              <a:defRPr/>
            </a:pPr>
            <a:r>
              <a:rPr lang="en-US" dirty="0" smtClean="0">
                <a:solidFill>
                  <a:srgbClr val="FFFFFF"/>
                </a:solidFill>
              </a:rPr>
              <a:t>Same disorders as general population</a:t>
            </a:r>
          </a:p>
          <a:p>
            <a:pPr marL="514350" indent="-514350" eaLnBrk="1" hangingPunct="1">
              <a:lnSpc>
                <a:spcPct val="90000"/>
              </a:lnSpc>
              <a:buFont typeface="+mj-lt"/>
              <a:buAutoNum type="arabicPeriod"/>
              <a:defRPr/>
            </a:pPr>
            <a:r>
              <a:rPr lang="en-US" dirty="0" smtClean="0">
                <a:solidFill>
                  <a:srgbClr val="FFFFFF"/>
                </a:solidFill>
              </a:rPr>
              <a:t>Greater prevalence</a:t>
            </a:r>
          </a:p>
          <a:p>
            <a:pPr marL="514350" indent="-514350" eaLnBrk="1" hangingPunct="1">
              <a:lnSpc>
                <a:spcPct val="90000"/>
              </a:lnSpc>
              <a:buFont typeface="+mj-lt"/>
              <a:buAutoNum type="arabicPeriod"/>
              <a:defRPr/>
            </a:pPr>
            <a:r>
              <a:rPr lang="en-US" dirty="0" smtClean="0">
                <a:solidFill>
                  <a:srgbClr val="FFFFFF"/>
                </a:solidFill>
              </a:rPr>
              <a:t>Greater severity</a:t>
            </a:r>
          </a:p>
          <a:p>
            <a:pPr marL="514350" indent="-514350" eaLnBrk="1" hangingPunct="1">
              <a:lnSpc>
                <a:spcPct val="90000"/>
              </a:lnSpc>
              <a:buFont typeface="+mj-lt"/>
              <a:buAutoNum type="arabicPeriod"/>
              <a:defRPr/>
            </a:pPr>
            <a:r>
              <a:rPr lang="en-US" dirty="0" smtClean="0">
                <a:solidFill>
                  <a:srgbClr val="FFFFFF"/>
                </a:solidFill>
              </a:rPr>
              <a:t>Much less access to Tx</a:t>
            </a:r>
          </a:p>
          <a:p>
            <a:pPr marL="514350" indent="-514350" eaLnBrk="1" hangingPunct="1">
              <a:lnSpc>
                <a:spcPct val="90000"/>
              </a:lnSpc>
              <a:buFont typeface="+mj-lt"/>
              <a:buAutoNum type="arabicPeriod"/>
              <a:defRPr/>
            </a:pPr>
            <a:r>
              <a:rPr lang="en-US" dirty="0" smtClean="0">
                <a:solidFill>
                  <a:srgbClr val="FFFFFF"/>
                </a:solidFill>
              </a:rPr>
              <a:t>Cultural relevance more challenging</a:t>
            </a:r>
          </a:p>
          <a:p>
            <a:pPr marL="514350" indent="-514350" eaLnBrk="1" hangingPunct="1">
              <a:lnSpc>
                <a:spcPct val="90000"/>
              </a:lnSpc>
              <a:buFont typeface="+mj-lt"/>
              <a:buAutoNum type="arabicPeriod"/>
              <a:defRPr/>
            </a:pPr>
            <a:r>
              <a:rPr lang="en-US" dirty="0" smtClean="0">
                <a:solidFill>
                  <a:srgbClr val="FFFFFF"/>
                </a:solidFill>
              </a:rPr>
              <a:t>Social context disintegrated</a:t>
            </a:r>
          </a:p>
          <a:p>
            <a:pPr>
              <a:defRPr/>
            </a:pPr>
            <a:endParaRPr lang="en-US" dirty="0"/>
          </a:p>
        </p:txBody>
      </p:sp>
      <p:sp>
        <p:nvSpPr>
          <p:cNvPr id="68613" name="Slide Number Placeholder 4"/>
          <p:cNvSpPr>
            <a:spLocks noGrp="1"/>
          </p:cNvSpPr>
          <p:nvPr>
            <p:ph type="sldNum" sz="quarter" idx="11"/>
          </p:nvPr>
        </p:nvSpPr>
        <p:spPr>
          <a:noFill/>
        </p:spPr>
        <p:txBody>
          <a:bodyPr/>
          <a:lstStyle/>
          <a:p>
            <a:fld id="{2A40C6AC-0726-4041-9C00-21430254B5EB}" type="slidenum">
              <a:rPr lang="en-US" smtClean="0"/>
              <a:pPr/>
              <a:t>15</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1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6" fill="hold" grpId="0" nodeType="with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 calcmode="lin" valueType="num">
                                      <p:cBhvr additive="base">
                                        <p:cTn id="39" dur="1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40" dur="1000" fill="hold"/>
                                        <p:tgtEl>
                                          <p:spTgt spid="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6" fill="hold" grpId="0" nodeType="with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1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4">
                                            <p:txEl>
                                              <p:pRg st="1" end="1"/>
                                            </p:txEl>
                                          </p:spTgt>
                                        </p:tgtEl>
                                        <p:attrNameLst>
                                          <p:attrName>ppt_y</p:attrName>
                                        </p:attrNameLst>
                                      </p:cBhvr>
                                      <p:tavLst>
                                        <p:tav tm="0">
                                          <p:val>
                                            <p:strVal val="1+#ppt_h/2"/>
                                          </p:val>
                                        </p:tav>
                                        <p:tav tm="100000">
                                          <p:val>
                                            <p:strVal val="#ppt_y"/>
                                          </p:val>
                                        </p:tav>
                                      </p:tavLst>
                                    </p:anim>
                                  </p:childTnLst>
                                </p:cTn>
                              </p:par>
                              <p:par>
                                <p:cTn id="45" presetID="2" presetClass="entr" presetSubtype="6" fill="hold" grpId="0" nodeType="with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 calcmode="lin" valueType="num">
                                      <p:cBhvr additive="base">
                                        <p:cTn id="47" dur="1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48" dur="1000" fill="hold"/>
                                        <p:tgtEl>
                                          <p:spTgt spid="4">
                                            <p:txEl>
                                              <p:pRg st="2" end="2"/>
                                            </p:txEl>
                                          </p:spTgt>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anim calcmode="lin" valueType="num">
                                      <p:cBhvr additive="base">
                                        <p:cTn id="51" dur="1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52" dur="1000" fill="hold"/>
                                        <p:tgtEl>
                                          <p:spTgt spid="4">
                                            <p:txEl>
                                              <p:pRg st="3" end="3"/>
                                            </p:txEl>
                                          </p:spTgt>
                                        </p:tgtEl>
                                        <p:attrNameLst>
                                          <p:attrName>ppt_y</p:attrName>
                                        </p:attrNameLst>
                                      </p:cBhvr>
                                      <p:tavLst>
                                        <p:tav tm="0">
                                          <p:val>
                                            <p:strVal val="1+#ppt_h/2"/>
                                          </p:val>
                                        </p:tav>
                                        <p:tav tm="100000">
                                          <p:val>
                                            <p:strVal val="#ppt_y"/>
                                          </p:val>
                                        </p:tav>
                                      </p:tavLst>
                                    </p:anim>
                                  </p:childTnLst>
                                </p:cTn>
                              </p:par>
                              <p:par>
                                <p:cTn id="53" presetID="2" presetClass="entr" presetSubtype="6" fill="hold" grpId="0" nodeType="with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 calcmode="lin" valueType="num">
                                      <p:cBhvr additive="base">
                                        <p:cTn id="55" dur="10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56" dur="1000" fill="hold"/>
                                        <p:tgtEl>
                                          <p:spTgt spid="4">
                                            <p:txEl>
                                              <p:pRg st="4" end="4"/>
                                            </p:txEl>
                                          </p:spTgt>
                                        </p:tgtEl>
                                        <p:attrNameLst>
                                          <p:attrName>ppt_y</p:attrName>
                                        </p:attrNameLst>
                                      </p:cBhvr>
                                      <p:tavLst>
                                        <p:tav tm="0">
                                          <p:val>
                                            <p:strVal val="1+#ppt_h/2"/>
                                          </p:val>
                                        </p:tav>
                                        <p:tav tm="100000">
                                          <p:val>
                                            <p:strVal val="#ppt_y"/>
                                          </p:val>
                                        </p:tav>
                                      </p:tavLst>
                                    </p:anim>
                                  </p:childTnLst>
                                </p:cTn>
                              </p:par>
                              <p:par>
                                <p:cTn id="57" presetID="2" presetClass="entr" presetSubtype="6" fill="hold" grpId="0" nodeType="withEffect">
                                  <p:stCondLst>
                                    <p:cond delay="0"/>
                                  </p:stCondLst>
                                  <p:childTnLst>
                                    <p:set>
                                      <p:cBhvr>
                                        <p:cTn id="58" dur="1" fill="hold">
                                          <p:stCondLst>
                                            <p:cond delay="0"/>
                                          </p:stCondLst>
                                        </p:cTn>
                                        <p:tgtEl>
                                          <p:spTgt spid="4">
                                            <p:txEl>
                                              <p:pRg st="5" end="5"/>
                                            </p:txEl>
                                          </p:spTgt>
                                        </p:tgtEl>
                                        <p:attrNameLst>
                                          <p:attrName>style.visibility</p:attrName>
                                        </p:attrNameLst>
                                      </p:cBhvr>
                                      <p:to>
                                        <p:strVal val="visible"/>
                                      </p:to>
                                    </p:set>
                                    <p:anim calcmode="lin" valueType="num">
                                      <p:cBhvr additive="base">
                                        <p:cTn id="59" dur="10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60" dur="1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0" y="228600"/>
            <a:ext cx="9144000" cy="1295400"/>
          </a:xfrm>
        </p:spPr>
        <p:txBody>
          <a:bodyPr/>
          <a:lstStyle/>
          <a:p>
            <a:r>
              <a:rPr lang="en-US" dirty="0" smtClean="0">
                <a:cs typeface="Arial" charset="0"/>
              </a:rPr>
              <a:t>Disease Burden by Illness – DALY</a:t>
            </a:r>
            <a:r>
              <a:rPr lang="en-US" sz="3200" dirty="0" smtClean="0">
                <a:solidFill>
                  <a:srgbClr val="A50021"/>
                </a:solidFill>
                <a:cs typeface="Arial" charset="0"/>
              </a:rPr>
              <a:t/>
            </a:r>
            <a:br>
              <a:rPr lang="en-US" sz="3200" dirty="0" smtClean="0">
                <a:solidFill>
                  <a:srgbClr val="A50021"/>
                </a:solidFill>
                <a:cs typeface="Arial" charset="0"/>
              </a:rPr>
            </a:br>
            <a:r>
              <a:rPr lang="en-US" sz="2400" dirty="0" smtClean="0">
                <a:cs typeface="Arial" charset="0"/>
              </a:rPr>
              <a:t>High Income Countries - All Ages – 2004  </a:t>
            </a:r>
            <a:endParaRPr lang="en-US" sz="2400" i="1" dirty="0" smtClean="0">
              <a:cs typeface="Arial" charset="0"/>
            </a:endParaRPr>
          </a:p>
        </p:txBody>
      </p:sp>
      <p:grpSp>
        <p:nvGrpSpPr>
          <p:cNvPr id="6148" name="Group 9"/>
          <p:cNvGrpSpPr>
            <a:grpSpLocks/>
          </p:cNvGrpSpPr>
          <p:nvPr/>
        </p:nvGrpSpPr>
        <p:grpSpPr bwMode="auto">
          <a:xfrm>
            <a:off x="0" y="1752599"/>
            <a:ext cx="9144000" cy="5105401"/>
            <a:chOff x="0" y="1676397"/>
            <a:chExt cx="9144000" cy="5146522"/>
          </a:xfrm>
        </p:grpSpPr>
        <p:sp>
          <p:nvSpPr>
            <p:cNvPr id="6149" name="Text Box 3"/>
            <p:cNvSpPr txBox="1">
              <a:spLocks noChangeArrowheads="1"/>
            </p:cNvSpPr>
            <p:nvPr/>
          </p:nvSpPr>
          <p:spPr bwMode="auto">
            <a:xfrm>
              <a:off x="517525" y="5751513"/>
              <a:ext cx="184150" cy="366712"/>
            </a:xfrm>
            <a:prstGeom prst="rect">
              <a:avLst/>
            </a:prstGeom>
            <a:noFill/>
            <a:ln w="9525">
              <a:noFill/>
              <a:miter lim="800000"/>
              <a:headEnd/>
              <a:tailEnd/>
            </a:ln>
          </p:spPr>
          <p:txBody>
            <a:bodyPr wrap="none">
              <a:spAutoFit/>
            </a:bodyPr>
            <a:lstStyle/>
            <a:p>
              <a:endParaRPr lang="en-US"/>
            </a:p>
          </p:txBody>
        </p:sp>
        <p:sp>
          <p:nvSpPr>
            <p:cNvPr id="6150" name="Text Box 4"/>
            <p:cNvSpPr txBox="1">
              <a:spLocks noChangeArrowheads="1"/>
            </p:cNvSpPr>
            <p:nvPr/>
          </p:nvSpPr>
          <p:spPr bwMode="auto">
            <a:xfrm>
              <a:off x="0" y="5714939"/>
              <a:ext cx="9144000" cy="1107980"/>
            </a:xfrm>
            <a:prstGeom prst="rect">
              <a:avLst/>
            </a:prstGeom>
            <a:noFill/>
            <a:ln w="9525">
              <a:noFill/>
              <a:miter lim="800000"/>
              <a:headEnd/>
              <a:tailEnd/>
            </a:ln>
          </p:spPr>
          <p:txBody>
            <a:bodyPr wrap="square">
              <a:spAutoFit/>
            </a:bodyPr>
            <a:lstStyle/>
            <a:p>
              <a:pPr algn="r">
                <a:spcBef>
                  <a:spcPct val="50000"/>
                </a:spcBef>
              </a:pPr>
              <a:r>
                <a:rPr lang="en-US" sz="2400" b="1" dirty="0">
                  <a:solidFill>
                    <a:srgbClr val="FFC000"/>
                  </a:solidFill>
                  <a:latin typeface="Arial" charset="0"/>
                  <a:cs typeface="Arial" charset="0"/>
                </a:rPr>
                <a:t>DALY = Disability-Adjusted Life Year (measures healthy life years loss to premature death and disability)</a:t>
              </a:r>
              <a:r>
                <a:rPr lang="en-US" sz="1200" dirty="0">
                  <a:solidFill>
                    <a:srgbClr val="FFC000"/>
                  </a:solidFill>
                  <a:latin typeface="Arial" charset="0"/>
                  <a:cs typeface="Arial" charset="0"/>
                </a:rPr>
                <a:t> </a:t>
              </a:r>
            </a:p>
            <a:p>
              <a:pPr algn="r">
                <a:spcBef>
                  <a:spcPct val="50000"/>
                </a:spcBef>
              </a:pPr>
              <a:r>
                <a:rPr lang="en-US" sz="1200" dirty="0">
                  <a:solidFill>
                    <a:srgbClr val="FFC000"/>
                  </a:solidFill>
                  <a:latin typeface="Arial" charset="0"/>
                  <a:cs typeface="Arial" charset="0"/>
                </a:rPr>
                <a:t>Source</a:t>
              </a:r>
              <a:r>
                <a:rPr lang="en-US" sz="1200" b="1" dirty="0">
                  <a:solidFill>
                    <a:srgbClr val="FFC000"/>
                  </a:solidFill>
                  <a:latin typeface="Arial" charset="0"/>
                  <a:cs typeface="Arial" charset="0"/>
                </a:rPr>
                <a:t>: World Health Organization – Burden of Disease Statistics, 2004</a:t>
              </a:r>
            </a:p>
          </p:txBody>
        </p:sp>
        <p:graphicFrame>
          <p:nvGraphicFramePr>
            <p:cNvPr id="6146" name="Object 2"/>
            <p:cNvGraphicFramePr>
              <a:graphicFrameLocks noChangeAspect="1"/>
            </p:cNvGraphicFramePr>
            <p:nvPr/>
          </p:nvGraphicFramePr>
          <p:xfrm>
            <a:off x="533400" y="1676397"/>
            <a:ext cx="7772400" cy="4096733"/>
          </p:xfrm>
          <a:graphic>
            <a:graphicData uri="http://schemas.openxmlformats.org/presentationml/2006/ole">
              <p:oleObj spid="_x0000_s6146" name="Worksheet" r:id="rId4" imgW="5781591" imgH="3048157" progId="Excel.Sheet.8">
                <p:embed/>
              </p:oleObj>
            </a:graphicData>
          </a:graphic>
        </p:graphicFrame>
        <p:sp>
          <p:nvSpPr>
            <p:cNvPr id="6151" name="Text Box 6"/>
            <p:cNvSpPr txBox="1">
              <a:spLocks noChangeArrowheads="1"/>
            </p:cNvSpPr>
            <p:nvPr/>
          </p:nvSpPr>
          <p:spPr bwMode="auto">
            <a:xfrm>
              <a:off x="8077200" y="2819400"/>
              <a:ext cx="762000" cy="336550"/>
            </a:xfrm>
            <a:prstGeom prst="rect">
              <a:avLst/>
            </a:prstGeom>
            <a:noFill/>
            <a:ln w="9525">
              <a:noFill/>
              <a:miter lim="800000"/>
              <a:headEnd/>
              <a:tailEnd/>
            </a:ln>
          </p:spPr>
          <p:txBody>
            <a:bodyPr>
              <a:spAutoFit/>
            </a:bodyPr>
            <a:lstStyle/>
            <a:p>
              <a:pPr>
                <a:spcBef>
                  <a:spcPct val="50000"/>
                </a:spcBef>
              </a:pPr>
              <a:r>
                <a:rPr lang="en-US" sz="1600" b="1">
                  <a:solidFill>
                    <a:srgbClr val="FFC000"/>
                  </a:solidFill>
                </a:rPr>
                <a:t>15.2%</a:t>
              </a:r>
            </a:p>
          </p:txBody>
        </p:sp>
        <p:sp>
          <p:nvSpPr>
            <p:cNvPr id="6152" name="Line 7"/>
            <p:cNvSpPr>
              <a:spLocks noChangeShapeType="1"/>
            </p:cNvSpPr>
            <p:nvPr/>
          </p:nvSpPr>
          <p:spPr bwMode="auto">
            <a:xfrm>
              <a:off x="7391400" y="2751790"/>
              <a:ext cx="685800" cy="220010"/>
            </a:xfrm>
            <a:prstGeom prst="line">
              <a:avLst/>
            </a:prstGeom>
            <a:noFill/>
            <a:ln w="28575">
              <a:solidFill>
                <a:srgbClr val="00B050"/>
              </a:solidFill>
              <a:round/>
              <a:headEnd/>
              <a:tailEnd/>
            </a:ln>
          </p:spPr>
          <p:txBody>
            <a:bodyPr/>
            <a:lstStyle/>
            <a:p>
              <a:endParaRPr lang="en-US"/>
            </a:p>
          </p:txBody>
        </p:sp>
        <p:sp>
          <p:nvSpPr>
            <p:cNvPr id="6153" name="Line 8"/>
            <p:cNvSpPr>
              <a:spLocks noChangeShapeType="1"/>
            </p:cNvSpPr>
            <p:nvPr/>
          </p:nvSpPr>
          <p:spPr bwMode="auto">
            <a:xfrm flipV="1">
              <a:off x="5715000" y="2971800"/>
              <a:ext cx="2362200" cy="701755"/>
            </a:xfrm>
            <a:prstGeom prst="line">
              <a:avLst/>
            </a:prstGeom>
            <a:noFill/>
            <a:ln w="28575">
              <a:solidFill>
                <a:srgbClr val="00B050"/>
              </a:solidFill>
              <a:round/>
              <a:headEnd/>
              <a:tailEnd/>
            </a:ln>
          </p:spPr>
          <p:txBody>
            <a:bodyPr/>
            <a:lstStyle/>
            <a:p>
              <a:endParaRPr lang="en-US"/>
            </a:p>
          </p:txBody>
        </p:sp>
        <p:sp>
          <p:nvSpPr>
            <p:cNvPr id="6154" name="Line 9"/>
            <p:cNvSpPr>
              <a:spLocks noChangeShapeType="1"/>
            </p:cNvSpPr>
            <p:nvPr/>
          </p:nvSpPr>
          <p:spPr bwMode="auto">
            <a:xfrm flipV="1">
              <a:off x="5638800" y="2971796"/>
              <a:ext cx="2438400" cy="1009013"/>
            </a:xfrm>
            <a:prstGeom prst="line">
              <a:avLst/>
            </a:prstGeom>
            <a:noFill/>
            <a:ln w="28575">
              <a:solidFill>
                <a:srgbClr val="00B050"/>
              </a:solidFill>
              <a:round/>
              <a:headEnd/>
              <a:tailEnd/>
            </a:ln>
          </p:spPr>
          <p:txBody>
            <a:bodyPr/>
            <a:lstStyle/>
            <a:p>
              <a:endParaRPr lang="en-US"/>
            </a:p>
          </p:txBody>
        </p:sp>
      </p:grpSp>
      <p:sp>
        <p:nvSpPr>
          <p:cNvPr id="12" name="TextBox 11"/>
          <p:cNvSpPr txBox="1"/>
          <p:nvPr/>
        </p:nvSpPr>
        <p:spPr>
          <a:xfrm>
            <a:off x="4343400" y="2209800"/>
            <a:ext cx="4114800" cy="369332"/>
          </a:xfrm>
          <a:prstGeom prst="rect">
            <a:avLst/>
          </a:prstGeom>
          <a:noFill/>
        </p:spPr>
        <p:txBody>
          <a:bodyPr wrap="square" rtlCol="0">
            <a:spAutoFit/>
          </a:bodyPr>
          <a:lstStyle/>
          <a:p>
            <a:r>
              <a:rPr lang="en-US" dirty="0" smtClean="0">
                <a:solidFill>
                  <a:schemeClr val="bg1"/>
                </a:solidFill>
              </a:rPr>
              <a:t>0          2          4           6          8           10</a:t>
            </a:r>
            <a:endParaRPr lang="en-US" dirty="0">
              <a:solidFill>
                <a:schemeClr val="bg1"/>
              </a:solidFill>
            </a:endParaRPr>
          </a:p>
        </p:txBody>
      </p:sp>
      <p:cxnSp>
        <p:nvCxnSpPr>
          <p:cNvPr id="14" name="Straight Connector 13"/>
          <p:cNvCxnSpPr/>
          <p:nvPr/>
        </p:nvCxnSpPr>
        <p:spPr>
          <a:xfrm>
            <a:off x="4419600" y="2667000"/>
            <a:ext cx="3581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2"/>
          <p:cNvSpPr>
            <a:spLocks noGrp="1"/>
          </p:cNvSpPr>
          <p:nvPr>
            <p:ph type="sldNum" sz="quarter" idx="11"/>
          </p:nvPr>
        </p:nvSpPr>
        <p:spPr>
          <a:noFill/>
        </p:spPr>
        <p:txBody>
          <a:bodyPr/>
          <a:lstStyle/>
          <a:p>
            <a:fld id="{FFD32F13-2438-4E77-B9E2-97A2A3AA0D4D}" type="slidenum">
              <a:rPr lang="en-US" smtClean="0"/>
              <a:pPr/>
              <a:t>17</a:t>
            </a:fld>
            <a:endParaRPr lang="en-US" smtClean="0"/>
          </a:p>
        </p:txBody>
      </p:sp>
      <p:pic>
        <p:nvPicPr>
          <p:cNvPr id="69635" name="Picture 2" descr="2001fig8"/>
          <p:cNvPicPr>
            <a:picLocks noChangeAspect="1" noChangeArrowheads="1"/>
          </p:cNvPicPr>
          <p:nvPr/>
        </p:nvPicPr>
        <p:blipFill>
          <a:blip r:embed="rId3" cstate="print"/>
          <a:srcRect/>
          <a:stretch>
            <a:fillRect/>
          </a:stretch>
        </p:blipFill>
        <p:spPr bwMode="auto">
          <a:xfrm>
            <a:off x="533400" y="304800"/>
            <a:ext cx="7772400" cy="5829300"/>
          </a:xfrm>
          <a:prstGeom prst="rect">
            <a:avLst/>
          </a:prstGeom>
          <a:noFill/>
          <a:ln w="9525">
            <a:noFill/>
            <a:miter lim="800000"/>
            <a:headEnd/>
            <a:tailEnd/>
          </a:ln>
        </p:spPr>
      </p:pic>
      <p:sp>
        <p:nvSpPr>
          <p:cNvPr id="69636" name="Rectangle 3"/>
          <p:cNvSpPr>
            <a:spLocks noChangeArrowheads="1"/>
          </p:cNvSpPr>
          <p:nvPr/>
        </p:nvSpPr>
        <p:spPr bwMode="auto">
          <a:xfrm>
            <a:off x="1676400" y="6172200"/>
            <a:ext cx="5943600" cy="381000"/>
          </a:xfrm>
          <a:prstGeom prst="rect">
            <a:avLst/>
          </a:prstGeom>
          <a:noFill/>
          <a:ln w="9525">
            <a:noFill/>
            <a:miter lim="800000"/>
            <a:headEnd/>
            <a:tailEnd/>
          </a:ln>
        </p:spPr>
        <p:txBody>
          <a:bodyPr wrap="none" anchor="ctr"/>
          <a:lstStyle/>
          <a:p>
            <a:pPr algn="ctr"/>
            <a:r>
              <a:rPr lang="en-US" sz="1600">
                <a:solidFill>
                  <a:schemeClr val="bg1"/>
                </a:solidFill>
                <a:latin typeface="Arial" charset="0"/>
              </a:rPr>
              <a:t>SAMHSA Office of Applied Studies, 2001</a:t>
            </a:r>
          </a:p>
        </p:txBody>
      </p:sp>
      <p:sp>
        <p:nvSpPr>
          <p:cNvPr id="69637" name="Rectangle 4"/>
          <p:cNvSpPr>
            <a:spLocks noChangeArrowheads="1"/>
          </p:cNvSpPr>
          <p:nvPr/>
        </p:nvSpPr>
        <p:spPr bwMode="auto">
          <a:xfrm>
            <a:off x="838200" y="381000"/>
            <a:ext cx="7239000" cy="1600200"/>
          </a:xfrm>
          <a:prstGeom prst="rect">
            <a:avLst/>
          </a:prstGeom>
          <a:solidFill>
            <a:schemeClr val="bg1"/>
          </a:solidFill>
          <a:ln w="9525">
            <a:noFill/>
            <a:miter lim="800000"/>
            <a:headEnd/>
            <a:tailEnd/>
          </a:ln>
        </p:spPr>
        <p:txBody>
          <a:bodyPr wrap="none" anchor="ctr"/>
          <a:lstStyle/>
          <a:p>
            <a:pPr algn="ctr"/>
            <a:r>
              <a:rPr lang="en-US" sz="4000" b="1">
                <a:solidFill>
                  <a:srgbClr val="FF0000"/>
                </a:solidFill>
                <a:latin typeface="Papyrus" pitchFamily="66" charset="0"/>
              </a:rPr>
              <a:t>Adult Serious Mental Illness </a:t>
            </a:r>
          </a:p>
          <a:p>
            <a:pPr algn="ctr"/>
            <a:r>
              <a:rPr lang="en-US" sz="4000" b="1">
                <a:solidFill>
                  <a:srgbClr val="FF0000"/>
                </a:solidFill>
                <a:latin typeface="Papyrus" pitchFamily="66" charset="0"/>
              </a:rPr>
              <a:t>By Race/Ethnicity: 2001</a:t>
            </a:r>
          </a:p>
        </p:txBody>
      </p:sp>
      <p:sp>
        <p:nvSpPr>
          <p:cNvPr id="69638" name="Rectangle 5"/>
          <p:cNvSpPr>
            <a:spLocks noChangeArrowheads="1"/>
          </p:cNvSpPr>
          <p:nvPr/>
        </p:nvSpPr>
        <p:spPr bwMode="auto">
          <a:xfrm>
            <a:off x="3048000" y="2743200"/>
            <a:ext cx="4343400" cy="152400"/>
          </a:xfrm>
          <a:prstGeom prst="rect">
            <a:avLst/>
          </a:prstGeom>
          <a:solidFill>
            <a:schemeClr val="accent2"/>
          </a:solidFill>
          <a:ln w="38100">
            <a:solidFill>
              <a:srgbClr val="FF0000"/>
            </a:solidFill>
            <a:miter lim="800000"/>
            <a:headEnd/>
            <a:tailEnd/>
          </a:ln>
        </p:spPr>
        <p:txBody>
          <a:bodyPr wrap="none" anchor="ctr"/>
          <a:lstStyle/>
          <a:p>
            <a:endParaRPr lang="en-US"/>
          </a:p>
        </p:txBody>
      </p:sp>
      <p:sp>
        <p:nvSpPr>
          <p:cNvPr id="69639" name="Rectangle 6"/>
          <p:cNvSpPr>
            <a:spLocks noChangeArrowheads="1"/>
          </p:cNvSpPr>
          <p:nvPr/>
        </p:nvSpPr>
        <p:spPr bwMode="auto">
          <a:xfrm>
            <a:off x="1295400" y="2590800"/>
            <a:ext cx="1676400" cy="457200"/>
          </a:xfrm>
          <a:prstGeom prst="rect">
            <a:avLst/>
          </a:prstGeom>
          <a:noFill/>
          <a:ln w="9525">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2"/>
          <p:cNvSpPr>
            <a:spLocks noGrp="1"/>
          </p:cNvSpPr>
          <p:nvPr>
            <p:ph type="sldNum" sz="quarter" idx="11"/>
          </p:nvPr>
        </p:nvSpPr>
        <p:spPr>
          <a:noFill/>
        </p:spPr>
        <p:txBody>
          <a:bodyPr/>
          <a:lstStyle/>
          <a:p>
            <a:fld id="{4728E9C8-ACDF-450B-B5D6-1FEAF346C696}" type="slidenum">
              <a:rPr lang="en-US" smtClean="0"/>
              <a:pPr/>
              <a:t>18</a:t>
            </a:fld>
            <a:endParaRPr lang="en-US" smtClean="0"/>
          </a:p>
        </p:txBody>
      </p:sp>
      <p:sp>
        <p:nvSpPr>
          <p:cNvPr id="70659" name="Rectangle 2"/>
          <p:cNvSpPr>
            <a:spLocks noChangeArrowheads="1"/>
          </p:cNvSpPr>
          <p:nvPr/>
        </p:nvSpPr>
        <p:spPr bwMode="auto">
          <a:xfrm>
            <a:off x="457200" y="152400"/>
            <a:ext cx="8458200" cy="685800"/>
          </a:xfrm>
          <a:prstGeom prst="rect">
            <a:avLst/>
          </a:prstGeom>
          <a:noFill/>
          <a:ln w="9525">
            <a:noFill/>
            <a:miter lim="800000"/>
            <a:headEnd/>
            <a:tailEnd/>
          </a:ln>
        </p:spPr>
        <p:txBody>
          <a:bodyPr lIns="78956" tIns="39478" rIns="78956" bIns="39478" anchor="ctr"/>
          <a:lstStyle/>
          <a:p>
            <a:pPr algn="ctr" defTabSz="784225" eaLnBrk="0" hangingPunct="0"/>
            <a:r>
              <a:rPr lang="en-US" sz="3600">
                <a:solidFill>
                  <a:srgbClr val="FF0000"/>
                </a:solidFill>
                <a:latin typeface="Papyrus" pitchFamily="66" charset="0"/>
              </a:rPr>
              <a:t>Mental Illness: A Multi-factorial Event</a:t>
            </a:r>
          </a:p>
        </p:txBody>
      </p:sp>
      <p:sp>
        <p:nvSpPr>
          <p:cNvPr id="70660" name="Oval 3"/>
          <p:cNvSpPr>
            <a:spLocks noChangeArrowheads="1"/>
          </p:cNvSpPr>
          <p:nvPr/>
        </p:nvSpPr>
        <p:spPr bwMode="auto">
          <a:xfrm>
            <a:off x="3236913" y="2643188"/>
            <a:ext cx="2605087" cy="2206625"/>
          </a:xfrm>
          <a:prstGeom prst="ellipse">
            <a:avLst/>
          </a:prstGeom>
          <a:solidFill>
            <a:srgbClr val="FF3300">
              <a:alpha val="50195"/>
            </a:srgbClr>
          </a:solidFill>
          <a:ln w="9525">
            <a:round/>
            <a:headEnd/>
            <a:tailEnd/>
          </a:ln>
          <a:scene3d>
            <a:camera prst="legacyPerspectiveBottom"/>
            <a:lightRig rig="legacyFlat3" dir="t"/>
          </a:scene3d>
          <a:sp3d extrusionH="887400" prstMaterial="legacyMatte">
            <a:bevelT w="13500" h="13500" prst="angle"/>
            <a:bevelB w="13500" h="13500" prst="angle"/>
            <a:extrusionClr>
              <a:srgbClr val="FF3300"/>
            </a:extrusionClr>
          </a:sp3d>
        </p:spPr>
        <p:txBody>
          <a:bodyPr wrap="none" lIns="98806" tIns="49403" rIns="98806" bIns="49403" anchor="ctr">
            <a:flatTx/>
          </a:bodyPr>
          <a:lstStyle/>
          <a:p>
            <a:endParaRPr lang="en-US"/>
          </a:p>
        </p:txBody>
      </p:sp>
      <p:sp>
        <p:nvSpPr>
          <p:cNvPr id="670724" name="Oval 4"/>
          <p:cNvSpPr>
            <a:spLocks noChangeArrowheads="1"/>
          </p:cNvSpPr>
          <p:nvPr/>
        </p:nvSpPr>
        <p:spPr bwMode="blackWhite">
          <a:xfrm>
            <a:off x="5397500" y="1674813"/>
            <a:ext cx="1841500" cy="660400"/>
          </a:xfrm>
          <a:prstGeom prst="ellipse">
            <a:avLst/>
          </a:prstGeom>
          <a:solidFill>
            <a:schemeClr val="bg2"/>
          </a:solidFill>
          <a:ln w="12700">
            <a:noFill/>
            <a:round/>
            <a:headEnd/>
            <a:tailEnd/>
          </a:ln>
          <a:effectLst>
            <a:outerShdw dist="113592" dir="17793903" algn="ctr" rotWithShape="0">
              <a:srgbClr val="66FF33"/>
            </a:outerShdw>
          </a:effectLst>
        </p:spPr>
        <p:txBody>
          <a:bodyPr wrap="none" lIns="0" tIns="0" rIns="0" bIns="0" anchor="ctr" anchorCtr="1"/>
          <a:lstStyle/>
          <a:p>
            <a:pPr algn="ctr" defTabSz="854075" eaLnBrk="0" hangingPunct="0">
              <a:lnSpc>
                <a:spcPct val="85000"/>
              </a:lnSpc>
              <a:defRPr/>
            </a:pPr>
            <a:r>
              <a:rPr lang="en-US" sz="1700" b="1" dirty="0">
                <a:solidFill>
                  <a:srgbClr val="CCECFF"/>
                </a:solidFill>
                <a:latin typeface="Arial" charset="0"/>
              </a:rPr>
              <a:t>Edu., Econ., Rec.</a:t>
            </a:r>
          </a:p>
        </p:txBody>
      </p:sp>
      <p:sp>
        <p:nvSpPr>
          <p:cNvPr id="670725" name="Oval 5"/>
          <p:cNvSpPr>
            <a:spLocks noChangeArrowheads="1"/>
          </p:cNvSpPr>
          <p:nvPr/>
        </p:nvSpPr>
        <p:spPr bwMode="blackWhite">
          <a:xfrm>
            <a:off x="254000" y="3521075"/>
            <a:ext cx="2090738" cy="896938"/>
          </a:xfrm>
          <a:prstGeom prst="ellipse">
            <a:avLst/>
          </a:prstGeom>
          <a:solidFill>
            <a:schemeClr val="bg2"/>
          </a:solidFill>
          <a:ln w="12700">
            <a:noFill/>
            <a:round/>
            <a:headEnd/>
            <a:tailEnd/>
          </a:ln>
          <a:effectLst>
            <a:outerShdw dist="117088" dir="18636078" algn="ctr" rotWithShape="0">
              <a:srgbClr val="66FF33"/>
            </a:outerShdw>
          </a:effectLst>
        </p:spPr>
        <p:txBody>
          <a:bodyPr wrap="none" lIns="0" tIns="0" rIns="0" bIns="0" anchor="ctr" anchorCtr="1"/>
          <a:lstStyle/>
          <a:p>
            <a:pPr algn="ctr" defTabSz="854075" eaLnBrk="0" hangingPunct="0">
              <a:lnSpc>
                <a:spcPct val="85000"/>
              </a:lnSpc>
              <a:defRPr/>
            </a:pPr>
            <a:r>
              <a:rPr lang="en-US" sz="1700" b="1" dirty="0">
                <a:solidFill>
                  <a:srgbClr val="CCECFF"/>
                </a:solidFill>
                <a:latin typeface="Arial" charset="0"/>
              </a:rPr>
              <a:t>Family Disruption/</a:t>
            </a:r>
          </a:p>
          <a:p>
            <a:pPr algn="ctr" defTabSz="854075" eaLnBrk="0" hangingPunct="0">
              <a:lnSpc>
                <a:spcPct val="85000"/>
              </a:lnSpc>
              <a:defRPr/>
            </a:pPr>
            <a:r>
              <a:rPr lang="en-US" sz="1700" b="1" dirty="0">
                <a:solidFill>
                  <a:srgbClr val="CCECFF"/>
                </a:solidFill>
                <a:latin typeface="Arial" charset="0"/>
              </a:rPr>
              <a:t>Domestic Violence</a:t>
            </a:r>
          </a:p>
        </p:txBody>
      </p:sp>
      <p:sp>
        <p:nvSpPr>
          <p:cNvPr id="670726" name="Oval 6"/>
          <p:cNvSpPr>
            <a:spLocks noChangeArrowheads="1"/>
          </p:cNvSpPr>
          <p:nvPr/>
        </p:nvSpPr>
        <p:spPr bwMode="blackWhite">
          <a:xfrm>
            <a:off x="6604000" y="2309813"/>
            <a:ext cx="2157413" cy="576262"/>
          </a:xfrm>
          <a:prstGeom prst="ellipse">
            <a:avLst/>
          </a:prstGeom>
          <a:solidFill>
            <a:schemeClr val="bg2"/>
          </a:solidFill>
          <a:ln w="12700">
            <a:noFill/>
            <a:round/>
            <a:headEnd/>
            <a:tailEnd/>
          </a:ln>
          <a:effectLst>
            <a:outerShdw dist="102391" dir="17984693" algn="ctr" rotWithShape="0">
              <a:srgbClr val="66FF33"/>
            </a:outerShdw>
          </a:effectLst>
        </p:spPr>
        <p:txBody>
          <a:bodyPr wrap="none" lIns="0" tIns="0" rIns="0" bIns="0" anchor="ctr" anchorCtr="1"/>
          <a:lstStyle/>
          <a:p>
            <a:pPr algn="ctr" defTabSz="854075" eaLnBrk="0" hangingPunct="0">
              <a:lnSpc>
                <a:spcPct val="85000"/>
              </a:lnSpc>
              <a:defRPr/>
            </a:pPr>
            <a:r>
              <a:rPr lang="en-US" sz="1700" b="1" dirty="0">
                <a:solidFill>
                  <a:srgbClr val="CCECFF"/>
                </a:solidFill>
                <a:latin typeface="Arial" charset="0"/>
              </a:rPr>
              <a:t>Impulsiveness</a:t>
            </a:r>
          </a:p>
        </p:txBody>
      </p:sp>
      <p:sp>
        <p:nvSpPr>
          <p:cNvPr id="670727" name="Oval 7"/>
          <p:cNvSpPr>
            <a:spLocks noChangeArrowheads="1"/>
          </p:cNvSpPr>
          <p:nvPr/>
        </p:nvSpPr>
        <p:spPr bwMode="blackWhite">
          <a:xfrm>
            <a:off x="0" y="4560888"/>
            <a:ext cx="2919413" cy="717550"/>
          </a:xfrm>
          <a:prstGeom prst="ellipse">
            <a:avLst/>
          </a:prstGeom>
          <a:solidFill>
            <a:schemeClr val="bg2"/>
          </a:solidFill>
          <a:ln w="12700">
            <a:noFill/>
            <a:round/>
            <a:headEnd/>
            <a:tailEnd/>
          </a:ln>
          <a:effectLst>
            <a:outerShdw dist="107763" dir="18900000" algn="ctr" rotWithShape="0">
              <a:srgbClr val="66FF33"/>
            </a:outerShdw>
          </a:effectLst>
        </p:spPr>
        <p:txBody>
          <a:bodyPr wrap="none" lIns="0" tIns="0" rIns="0" bIns="0" anchor="ctr" anchorCtr="1"/>
          <a:lstStyle/>
          <a:p>
            <a:pPr algn="ctr" defTabSz="854075" eaLnBrk="0" hangingPunct="0">
              <a:lnSpc>
                <a:spcPct val="85000"/>
              </a:lnSpc>
              <a:defRPr/>
            </a:pPr>
            <a:r>
              <a:rPr lang="en-US" sz="1700" b="1" dirty="0">
                <a:solidFill>
                  <a:srgbClr val="CCECFF"/>
                </a:solidFill>
                <a:latin typeface="Arial" charset="0"/>
              </a:rPr>
              <a:t>Negative Boarding School</a:t>
            </a:r>
          </a:p>
        </p:txBody>
      </p:sp>
      <p:sp>
        <p:nvSpPr>
          <p:cNvPr id="670728" name="Oval 8"/>
          <p:cNvSpPr>
            <a:spLocks noChangeArrowheads="1"/>
          </p:cNvSpPr>
          <p:nvPr/>
        </p:nvSpPr>
        <p:spPr bwMode="blackWhite">
          <a:xfrm>
            <a:off x="6859588" y="3059113"/>
            <a:ext cx="2030412" cy="520700"/>
          </a:xfrm>
          <a:prstGeom prst="ellipse">
            <a:avLst/>
          </a:prstGeom>
          <a:solidFill>
            <a:schemeClr val="bg2"/>
          </a:solidFill>
          <a:ln w="12700">
            <a:noFill/>
            <a:round/>
            <a:headEnd/>
            <a:tailEnd/>
          </a:ln>
          <a:effectLst>
            <a:outerShdw dist="102391" dir="17984693" algn="ctr" rotWithShape="0">
              <a:srgbClr val="66FF33"/>
            </a:outerShdw>
          </a:effectLst>
        </p:spPr>
        <p:txBody>
          <a:bodyPr wrap="none" lIns="0" tIns="0" rIns="0" bIns="0" anchor="ctr" anchorCtr="1"/>
          <a:lstStyle/>
          <a:p>
            <a:pPr algn="ctr" defTabSz="854075" eaLnBrk="0" hangingPunct="0">
              <a:lnSpc>
                <a:spcPct val="85000"/>
              </a:lnSpc>
              <a:defRPr/>
            </a:pPr>
            <a:r>
              <a:rPr lang="en-US" sz="1700" b="1" dirty="0">
                <a:solidFill>
                  <a:srgbClr val="CCECFF"/>
                </a:solidFill>
                <a:latin typeface="Arial" charset="0"/>
              </a:rPr>
              <a:t>Hopelessness</a:t>
            </a:r>
          </a:p>
        </p:txBody>
      </p:sp>
      <p:sp>
        <p:nvSpPr>
          <p:cNvPr id="670729" name="Oval 9"/>
          <p:cNvSpPr>
            <a:spLocks noChangeArrowheads="1"/>
          </p:cNvSpPr>
          <p:nvPr/>
        </p:nvSpPr>
        <p:spPr bwMode="blackWhite">
          <a:xfrm>
            <a:off x="1970088" y="5311775"/>
            <a:ext cx="1924050" cy="738188"/>
          </a:xfrm>
          <a:prstGeom prst="ellipse">
            <a:avLst/>
          </a:prstGeom>
          <a:solidFill>
            <a:schemeClr val="bg2"/>
          </a:solidFill>
          <a:ln w="12700">
            <a:noFill/>
            <a:round/>
            <a:headEnd/>
            <a:tailEnd/>
          </a:ln>
          <a:effectLst>
            <a:outerShdw dist="127000" dir="18412194" algn="ctr" rotWithShape="0">
              <a:srgbClr val="66FF33"/>
            </a:outerShdw>
          </a:effectLst>
        </p:spPr>
        <p:txBody>
          <a:bodyPr wrap="none" lIns="0" tIns="0" rIns="0" bIns="0" anchor="ctr" anchorCtr="1"/>
          <a:lstStyle/>
          <a:p>
            <a:pPr algn="ctr" defTabSz="854075" eaLnBrk="0" hangingPunct="0">
              <a:lnSpc>
                <a:spcPct val="85000"/>
              </a:lnSpc>
              <a:defRPr/>
            </a:pPr>
            <a:r>
              <a:rPr lang="en-US" sz="1700" b="1" dirty="0">
                <a:solidFill>
                  <a:srgbClr val="CCECFF"/>
                </a:solidFill>
                <a:latin typeface="Arial" charset="0"/>
              </a:rPr>
              <a:t>Historical Trauma</a:t>
            </a:r>
          </a:p>
        </p:txBody>
      </p:sp>
      <p:sp>
        <p:nvSpPr>
          <p:cNvPr id="670730" name="Oval 10"/>
          <p:cNvSpPr>
            <a:spLocks noChangeArrowheads="1"/>
          </p:cNvSpPr>
          <p:nvPr/>
        </p:nvSpPr>
        <p:spPr bwMode="blackWhite">
          <a:xfrm>
            <a:off x="6921500" y="3752850"/>
            <a:ext cx="1714500" cy="704850"/>
          </a:xfrm>
          <a:prstGeom prst="ellipse">
            <a:avLst/>
          </a:prstGeom>
          <a:solidFill>
            <a:schemeClr val="bg2"/>
          </a:solidFill>
          <a:ln w="12700">
            <a:noFill/>
            <a:round/>
            <a:headEnd/>
            <a:tailEnd/>
          </a:ln>
          <a:effectLst>
            <a:outerShdw dist="125080" dir="17637749" algn="ctr" rotWithShape="0">
              <a:srgbClr val="66FF33"/>
            </a:outerShdw>
          </a:effectLst>
        </p:spPr>
        <p:txBody>
          <a:bodyPr wrap="none" lIns="0" tIns="0" rIns="0" bIns="0" anchor="ctr" anchorCtr="1"/>
          <a:lstStyle/>
          <a:p>
            <a:pPr algn="ctr" defTabSz="854075" eaLnBrk="0" hangingPunct="0">
              <a:lnSpc>
                <a:spcPct val="85000"/>
              </a:lnSpc>
              <a:defRPr/>
            </a:pPr>
            <a:r>
              <a:rPr lang="en-US" sz="1700" b="1" dirty="0">
                <a:solidFill>
                  <a:srgbClr val="CCECFF"/>
                </a:solidFill>
                <a:latin typeface="Arial" charset="0"/>
              </a:rPr>
              <a:t>Family History</a:t>
            </a:r>
          </a:p>
        </p:txBody>
      </p:sp>
      <p:sp>
        <p:nvSpPr>
          <p:cNvPr id="670731" name="Oval 11"/>
          <p:cNvSpPr>
            <a:spLocks noChangeArrowheads="1"/>
          </p:cNvSpPr>
          <p:nvPr/>
        </p:nvSpPr>
        <p:spPr bwMode="blackWhite">
          <a:xfrm>
            <a:off x="4064000" y="5426075"/>
            <a:ext cx="2382838" cy="809625"/>
          </a:xfrm>
          <a:prstGeom prst="ellipse">
            <a:avLst/>
          </a:prstGeom>
          <a:solidFill>
            <a:schemeClr val="bg2"/>
          </a:solidFill>
          <a:ln w="12700">
            <a:noFill/>
            <a:round/>
            <a:headEnd/>
            <a:tailEnd/>
          </a:ln>
          <a:effectLst>
            <a:outerShdw dist="137372" dir="18221404" algn="ctr" rotWithShape="0">
              <a:srgbClr val="66FF33"/>
            </a:outerShdw>
          </a:effectLst>
        </p:spPr>
        <p:txBody>
          <a:bodyPr wrap="none" lIns="0" tIns="0" rIns="0" bIns="0" anchor="ctr" anchorCtr="1"/>
          <a:lstStyle/>
          <a:p>
            <a:pPr algn="ctr" defTabSz="854075" eaLnBrk="0" hangingPunct="0">
              <a:lnSpc>
                <a:spcPct val="85000"/>
              </a:lnSpc>
              <a:defRPr/>
            </a:pPr>
            <a:r>
              <a:rPr lang="en-US" sz="1700" b="1" dirty="0">
                <a:solidFill>
                  <a:srgbClr val="CCECFF"/>
                </a:solidFill>
                <a:latin typeface="Arial" charset="0"/>
              </a:rPr>
              <a:t>Suicidal</a:t>
            </a:r>
          </a:p>
          <a:p>
            <a:pPr algn="ctr" defTabSz="854075" eaLnBrk="0" hangingPunct="0">
              <a:lnSpc>
                <a:spcPct val="85000"/>
              </a:lnSpc>
              <a:defRPr/>
            </a:pPr>
            <a:r>
              <a:rPr lang="en-US" sz="1700" b="1" dirty="0">
                <a:solidFill>
                  <a:srgbClr val="CCECFF"/>
                </a:solidFill>
                <a:latin typeface="Arial" charset="0"/>
              </a:rPr>
              <a:t>Behavior</a:t>
            </a:r>
          </a:p>
        </p:txBody>
      </p:sp>
      <p:sp>
        <p:nvSpPr>
          <p:cNvPr id="670732" name="Oval 12"/>
          <p:cNvSpPr>
            <a:spLocks noChangeArrowheads="1"/>
          </p:cNvSpPr>
          <p:nvPr/>
        </p:nvSpPr>
        <p:spPr bwMode="blackWhite">
          <a:xfrm>
            <a:off x="1079500" y="1731963"/>
            <a:ext cx="2474913" cy="692150"/>
          </a:xfrm>
          <a:prstGeom prst="ellipse">
            <a:avLst/>
          </a:prstGeom>
          <a:solidFill>
            <a:schemeClr val="bg2"/>
          </a:solidFill>
          <a:ln w="12700">
            <a:noFill/>
            <a:round/>
            <a:headEnd/>
            <a:tailEnd/>
          </a:ln>
          <a:effectLst>
            <a:outerShdw dist="125080" dir="17637749" algn="ctr" rotWithShape="0">
              <a:srgbClr val="66FF33"/>
            </a:outerShdw>
          </a:effectLst>
        </p:spPr>
        <p:txBody>
          <a:bodyPr wrap="none" lIns="0" tIns="0" rIns="0" bIns="0" anchor="ctr" anchorCtr="1"/>
          <a:lstStyle/>
          <a:p>
            <a:pPr algn="ctr" defTabSz="854075" eaLnBrk="0" hangingPunct="0">
              <a:lnSpc>
                <a:spcPct val="85000"/>
              </a:lnSpc>
              <a:defRPr/>
            </a:pPr>
            <a:r>
              <a:rPr lang="en-US" sz="1700" b="1" dirty="0">
                <a:solidFill>
                  <a:srgbClr val="CCECFF"/>
                </a:solidFill>
                <a:latin typeface="Arial" charset="0"/>
              </a:rPr>
              <a:t>Cultural Distress</a:t>
            </a:r>
          </a:p>
        </p:txBody>
      </p:sp>
      <p:sp>
        <p:nvSpPr>
          <p:cNvPr id="670733" name="Oval 13"/>
          <p:cNvSpPr>
            <a:spLocks noChangeArrowheads="1"/>
          </p:cNvSpPr>
          <p:nvPr/>
        </p:nvSpPr>
        <p:spPr bwMode="blackWhite">
          <a:xfrm>
            <a:off x="3048000" y="1039813"/>
            <a:ext cx="2794000" cy="808037"/>
          </a:xfrm>
          <a:prstGeom prst="ellipse">
            <a:avLst/>
          </a:prstGeom>
          <a:solidFill>
            <a:schemeClr val="bg2"/>
          </a:solidFill>
          <a:ln w="12700">
            <a:noFill/>
            <a:round/>
            <a:headEnd/>
            <a:tailEnd/>
          </a:ln>
          <a:effectLst>
            <a:outerShdw dist="148650" dir="17398986" algn="ctr" rotWithShape="0">
              <a:srgbClr val="66FF33"/>
            </a:outerShdw>
          </a:effectLst>
        </p:spPr>
        <p:txBody>
          <a:bodyPr wrap="none" lIns="0" tIns="0" rIns="0" bIns="0" anchor="ctr" anchorCtr="1"/>
          <a:lstStyle/>
          <a:p>
            <a:pPr algn="ctr" defTabSz="854075" eaLnBrk="0" hangingPunct="0">
              <a:lnSpc>
                <a:spcPct val="85000"/>
              </a:lnSpc>
              <a:defRPr/>
            </a:pPr>
            <a:r>
              <a:rPr lang="en-US" sz="1700" b="1" dirty="0">
                <a:solidFill>
                  <a:srgbClr val="CCECFF"/>
                </a:solidFill>
                <a:latin typeface="Arial" charset="0"/>
              </a:rPr>
              <a:t>Psychiatric Illness</a:t>
            </a:r>
            <a:br>
              <a:rPr lang="en-US" sz="1700" b="1" dirty="0">
                <a:solidFill>
                  <a:srgbClr val="CCECFF"/>
                </a:solidFill>
                <a:latin typeface="Arial" charset="0"/>
              </a:rPr>
            </a:br>
            <a:r>
              <a:rPr lang="en-US" sz="1700" b="1" dirty="0">
                <a:solidFill>
                  <a:srgbClr val="CCECFF"/>
                </a:solidFill>
                <a:latin typeface="Arial" charset="0"/>
              </a:rPr>
              <a:t>&amp; Stigma</a:t>
            </a:r>
          </a:p>
        </p:txBody>
      </p:sp>
      <p:sp>
        <p:nvSpPr>
          <p:cNvPr id="670734" name="Oval 14"/>
          <p:cNvSpPr>
            <a:spLocks noChangeArrowheads="1"/>
          </p:cNvSpPr>
          <p:nvPr/>
        </p:nvSpPr>
        <p:spPr bwMode="blackWhite">
          <a:xfrm>
            <a:off x="5907088" y="4676775"/>
            <a:ext cx="3236912" cy="865188"/>
          </a:xfrm>
          <a:prstGeom prst="ellipse">
            <a:avLst/>
          </a:prstGeom>
          <a:solidFill>
            <a:schemeClr val="bg2"/>
          </a:solidFill>
          <a:ln w="12700">
            <a:noFill/>
            <a:round/>
            <a:headEnd/>
            <a:tailEnd/>
          </a:ln>
          <a:effectLst>
            <a:outerShdw dist="136783" dir="17508085" algn="ctr" rotWithShape="0">
              <a:srgbClr val="66FF33"/>
            </a:outerShdw>
          </a:effectLst>
        </p:spPr>
        <p:txBody>
          <a:bodyPr wrap="none" lIns="0" tIns="0" rIns="0" bIns="0" anchor="ctr" anchorCtr="1"/>
          <a:lstStyle/>
          <a:p>
            <a:pPr algn="ctr" defTabSz="854075" eaLnBrk="0" hangingPunct="0">
              <a:lnSpc>
                <a:spcPct val="85000"/>
              </a:lnSpc>
              <a:defRPr/>
            </a:pPr>
            <a:r>
              <a:rPr lang="en-US" sz="1700" b="1" dirty="0">
                <a:solidFill>
                  <a:srgbClr val="CCECFF"/>
                </a:solidFill>
                <a:latin typeface="Arial" charset="0"/>
              </a:rPr>
              <a:t>Psychodynamics/</a:t>
            </a:r>
          </a:p>
          <a:p>
            <a:pPr algn="ctr" defTabSz="854075" eaLnBrk="0" hangingPunct="0">
              <a:lnSpc>
                <a:spcPct val="85000"/>
              </a:lnSpc>
              <a:defRPr/>
            </a:pPr>
            <a:r>
              <a:rPr lang="en-US" sz="1700" b="1" dirty="0">
                <a:solidFill>
                  <a:srgbClr val="CCECFF"/>
                </a:solidFill>
                <a:latin typeface="Arial" charset="0"/>
              </a:rPr>
              <a:t>Psychological Vulnerability</a:t>
            </a:r>
          </a:p>
        </p:txBody>
      </p:sp>
      <p:sp>
        <p:nvSpPr>
          <p:cNvPr id="670735" name="Oval 15"/>
          <p:cNvSpPr>
            <a:spLocks noChangeArrowheads="1"/>
          </p:cNvSpPr>
          <p:nvPr/>
        </p:nvSpPr>
        <p:spPr bwMode="blackWhite">
          <a:xfrm>
            <a:off x="254000" y="2597150"/>
            <a:ext cx="2179638" cy="773113"/>
          </a:xfrm>
          <a:prstGeom prst="ellipse">
            <a:avLst/>
          </a:prstGeom>
          <a:solidFill>
            <a:schemeClr val="bg2"/>
          </a:solidFill>
          <a:ln w="12700">
            <a:noFill/>
            <a:round/>
            <a:headEnd/>
            <a:tailEnd/>
          </a:ln>
          <a:effectLst>
            <a:outerShdw dist="137372" dir="18221404" algn="ctr" rotWithShape="0">
              <a:srgbClr val="66FF33"/>
            </a:outerShdw>
          </a:effectLst>
        </p:spPr>
        <p:txBody>
          <a:bodyPr wrap="none" lIns="0" tIns="0" rIns="0" bIns="0" anchor="ctr" anchorCtr="1"/>
          <a:lstStyle/>
          <a:p>
            <a:pPr algn="ctr" defTabSz="854075" eaLnBrk="0" hangingPunct="0">
              <a:lnSpc>
                <a:spcPct val="85000"/>
              </a:lnSpc>
              <a:defRPr/>
            </a:pPr>
            <a:r>
              <a:rPr lang="en-US" sz="1700" b="1" dirty="0">
                <a:solidFill>
                  <a:srgbClr val="CCECFF"/>
                </a:solidFill>
                <a:latin typeface="Arial" charset="0"/>
              </a:rPr>
              <a:t>Substance </a:t>
            </a:r>
            <a:br>
              <a:rPr lang="en-US" sz="1700" b="1" dirty="0">
                <a:solidFill>
                  <a:srgbClr val="CCECFF"/>
                </a:solidFill>
                <a:latin typeface="Arial" charset="0"/>
              </a:rPr>
            </a:br>
            <a:r>
              <a:rPr lang="en-US" sz="1700" b="1" dirty="0">
                <a:solidFill>
                  <a:srgbClr val="CCECFF"/>
                </a:solidFill>
                <a:latin typeface="Arial" charset="0"/>
              </a:rPr>
              <a:t>Use/Abuse</a:t>
            </a:r>
          </a:p>
        </p:txBody>
      </p:sp>
      <p:sp>
        <p:nvSpPr>
          <p:cNvPr id="70673" name="Oval 16"/>
          <p:cNvSpPr>
            <a:spLocks noChangeArrowheads="1"/>
          </p:cNvSpPr>
          <p:nvPr/>
        </p:nvSpPr>
        <p:spPr bwMode="auto">
          <a:xfrm>
            <a:off x="3683000" y="3001963"/>
            <a:ext cx="1778000" cy="1501775"/>
          </a:xfrm>
          <a:prstGeom prst="ellipse">
            <a:avLst/>
          </a:prstGeom>
          <a:solidFill>
            <a:srgbClr val="CCFFFF"/>
          </a:solidFill>
          <a:ln w="9525">
            <a:noFill/>
            <a:round/>
            <a:headEnd/>
            <a:tailEnd/>
          </a:ln>
        </p:spPr>
        <p:txBody>
          <a:bodyPr wrap="none" lIns="98806" tIns="49403" rIns="98806" bIns="49403" anchor="ctr"/>
          <a:lstStyle/>
          <a:p>
            <a:endParaRPr lang="en-US"/>
          </a:p>
        </p:txBody>
      </p:sp>
      <p:sp>
        <p:nvSpPr>
          <p:cNvPr id="70674" name="Text Box 17"/>
          <p:cNvSpPr txBox="1">
            <a:spLocks noChangeArrowheads="1"/>
          </p:cNvSpPr>
          <p:nvPr/>
        </p:nvSpPr>
        <p:spPr bwMode="auto">
          <a:xfrm>
            <a:off x="3657600" y="3521075"/>
            <a:ext cx="1981200" cy="517525"/>
          </a:xfrm>
          <a:prstGeom prst="rect">
            <a:avLst/>
          </a:prstGeom>
          <a:noFill/>
          <a:ln w="9525">
            <a:noFill/>
            <a:miter lim="800000"/>
            <a:headEnd/>
            <a:tailEnd/>
          </a:ln>
        </p:spPr>
        <p:txBody>
          <a:bodyPr lIns="78956" tIns="39478" rIns="78956" bIns="39478">
            <a:spAutoFit/>
          </a:bodyPr>
          <a:lstStyle/>
          <a:p>
            <a:pPr defTabSz="730250" eaLnBrk="0" hangingPunct="0">
              <a:lnSpc>
                <a:spcPct val="90000"/>
              </a:lnSpc>
              <a:spcBef>
                <a:spcPct val="50000"/>
              </a:spcBef>
              <a:buSzPct val="100000"/>
            </a:pPr>
            <a:r>
              <a:rPr lang="en-US" sz="3200">
                <a:solidFill>
                  <a:srgbClr val="FF3300"/>
                </a:solidFill>
                <a:latin typeface="Papyrus" pitchFamily="66" charset="0"/>
              </a:rPr>
              <a:t>Individual</a:t>
            </a:r>
          </a:p>
        </p:txBody>
      </p:sp>
      <p:sp>
        <p:nvSpPr>
          <p:cNvPr id="70675" name="Line 18"/>
          <p:cNvSpPr>
            <a:spLocks noChangeShapeType="1"/>
          </p:cNvSpPr>
          <p:nvPr/>
        </p:nvSpPr>
        <p:spPr bwMode="auto">
          <a:xfrm>
            <a:off x="4508500" y="1847850"/>
            <a:ext cx="0" cy="808038"/>
          </a:xfrm>
          <a:prstGeom prst="line">
            <a:avLst/>
          </a:prstGeom>
          <a:noFill/>
          <a:ln w="28575">
            <a:solidFill>
              <a:srgbClr val="CCECFF"/>
            </a:solidFill>
            <a:round/>
            <a:headEnd/>
            <a:tailEnd/>
          </a:ln>
        </p:spPr>
        <p:txBody>
          <a:bodyPr lIns="98806" tIns="49403" rIns="98806" bIns="49403"/>
          <a:lstStyle/>
          <a:p>
            <a:endParaRPr lang="en-US"/>
          </a:p>
        </p:txBody>
      </p:sp>
      <p:sp>
        <p:nvSpPr>
          <p:cNvPr id="70676" name="Line 19"/>
          <p:cNvSpPr>
            <a:spLocks noChangeShapeType="1"/>
          </p:cNvSpPr>
          <p:nvPr/>
        </p:nvSpPr>
        <p:spPr bwMode="auto">
          <a:xfrm flipH="1">
            <a:off x="5778500" y="2771775"/>
            <a:ext cx="952500" cy="635000"/>
          </a:xfrm>
          <a:prstGeom prst="line">
            <a:avLst/>
          </a:prstGeom>
          <a:noFill/>
          <a:ln w="28575">
            <a:solidFill>
              <a:srgbClr val="CCECFF"/>
            </a:solidFill>
            <a:round/>
            <a:headEnd/>
            <a:tailEnd/>
          </a:ln>
        </p:spPr>
        <p:txBody>
          <a:bodyPr lIns="98806" tIns="49403" rIns="98806" bIns="49403"/>
          <a:lstStyle/>
          <a:p>
            <a:endParaRPr lang="en-US"/>
          </a:p>
        </p:txBody>
      </p:sp>
      <p:sp>
        <p:nvSpPr>
          <p:cNvPr id="70677" name="Line 20"/>
          <p:cNvSpPr>
            <a:spLocks noChangeShapeType="1"/>
          </p:cNvSpPr>
          <p:nvPr/>
        </p:nvSpPr>
        <p:spPr bwMode="auto">
          <a:xfrm flipH="1">
            <a:off x="5842000" y="3463925"/>
            <a:ext cx="1143000" cy="346075"/>
          </a:xfrm>
          <a:prstGeom prst="line">
            <a:avLst/>
          </a:prstGeom>
          <a:noFill/>
          <a:ln w="28575">
            <a:solidFill>
              <a:srgbClr val="CCECFF"/>
            </a:solidFill>
            <a:round/>
            <a:headEnd/>
            <a:tailEnd/>
          </a:ln>
        </p:spPr>
        <p:txBody>
          <a:bodyPr lIns="98806" tIns="49403" rIns="98806" bIns="49403"/>
          <a:lstStyle/>
          <a:p>
            <a:endParaRPr lang="en-US"/>
          </a:p>
        </p:txBody>
      </p:sp>
      <p:sp>
        <p:nvSpPr>
          <p:cNvPr id="70678" name="Line 21"/>
          <p:cNvSpPr>
            <a:spLocks noChangeShapeType="1"/>
          </p:cNvSpPr>
          <p:nvPr/>
        </p:nvSpPr>
        <p:spPr bwMode="auto">
          <a:xfrm flipH="1">
            <a:off x="5778500" y="4041775"/>
            <a:ext cx="1143000" cy="0"/>
          </a:xfrm>
          <a:prstGeom prst="line">
            <a:avLst/>
          </a:prstGeom>
          <a:noFill/>
          <a:ln w="28575">
            <a:solidFill>
              <a:srgbClr val="CCECFF"/>
            </a:solidFill>
            <a:round/>
            <a:headEnd/>
            <a:tailEnd/>
          </a:ln>
        </p:spPr>
        <p:txBody>
          <a:bodyPr lIns="98806" tIns="49403" rIns="98806" bIns="49403"/>
          <a:lstStyle/>
          <a:p>
            <a:endParaRPr lang="en-US"/>
          </a:p>
        </p:txBody>
      </p:sp>
      <p:sp>
        <p:nvSpPr>
          <p:cNvPr id="70679" name="Line 22"/>
          <p:cNvSpPr>
            <a:spLocks noChangeShapeType="1"/>
          </p:cNvSpPr>
          <p:nvPr/>
        </p:nvSpPr>
        <p:spPr bwMode="auto">
          <a:xfrm flipH="1" flipV="1">
            <a:off x="5524500" y="4503738"/>
            <a:ext cx="508000" cy="346075"/>
          </a:xfrm>
          <a:prstGeom prst="line">
            <a:avLst/>
          </a:prstGeom>
          <a:noFill/>
          <a:ln w="28575">
            <a:solidFill>
              <a:srgbClr val="CCECFF"/>
            </a:solidFill>
            <a:round/>
            <a:headEnd/>
            <a:tailEnd/>
          </a:ln>
        </p:spPr>
        <p:txBody>
          <a:bodyPr lIns="98806" tIns="49403" rIns="98806" bIns="49403"/>
          <a:lstStyle/>
          <a:p>
            <a:endParaRPr lang="en-US"/>
          </a:p>
        </p:txBody>
      </p:sp>
      <p:sp>
        <p:nvSpPr>
          <p:cNvPr id="70680" name="Line 23"/>
          <p:cNvSpPr>
            <a:spLocks noChangeShapeType="1"/>
          </p:cNvSpPr>
          <p:nvPr/>
        </p:nvSpPr>
        <p:spPr bwMode="auto">
          <a:xfrm flipV="1">
            <a:off x="3429000" y="4733925"/>
            <a:ext cx="508000" cy="461963"/>
          </a:xfrm>
          <a:prstGeom prst="line">
            <a:avLst/>
          </a:prstGeom>
          <a:noFill/>
          <a:ln w="28575">
            <a:solidFill>
              <a:srgbClr val="CCECFF"/>
            </a:solidFill>
            <a:round/>
            <a:headEnd/>
            <a:tailEnd/>
          </a:ln>
        </p:spPr>
        <p:txBody>
          <a:bodyPr lIns="98806" tIns="49403" rIns="98806" bIns="49403"/>
          <a:lstStyle/>
          <a:p>
            <a:endParaRPr lang="en-US"/>
          </a:p>
        </p:txBody>
      </p:sp>
      <p:sp>
        <p:nvSpPr>
          <p:cNvPr id="70681" name="Line 24"/>
          <p:cNvSpPr>
            <a:spLocks noChangeShapeType="1"/>
          </p:cNvSpPr>
          <p:nvPr/>
        </p:nvSpPr>
        <p:spPr bwMode="auto">
          <a:xfrm flipV="1">
            <a:off x="2743200" y="4271963"/>
            <a:ext cx="685800" cy="300037"/>
          </a:xfrm>
          <a:prstGeom prst="line">
            <a:avLst/>
          </a:prstGeom>
          <a:noFill/>
          <a:ln w="28575">
            <a:solidFill>
              <a:srgbClr val="CCECFF"/>
            </a:solidFill>
            <a:round/>
            <a:headEnd/>
            <a:tailEnd/>
          </a:ln>
        </p:spPr>
        <p:txBody>
          <a:bodyPr lIns="98806" tIns="49403" rIns="98806" bIns="49403"/>
          <a:lstStyle/>
          <a:p>
            <a:endParaRPr lang="en-US"/>
          </a:p>
        </p:txBody>
      </p:sp>
      <p:sp>
        <p:nvSpPr>
          <p:cNvPr id="70682" name="Line 25"/>
          <p:cNvSpPr>
            <a:spLocks noChangeShapeType="1"/>
          </p:cNvSpPr>
          <p:nvPr/>
        </p:nvSpPr>
        <p:spPr bwMode="auto">
          <a:xfrm>
            <a:off x="2476500" y="3868738"/>
            <a:ext cx="760413" cy="0"/>
          </a:xfrm>
          <a:prstGeom prst="line">
            <a:avLst/>
          </a:prstGeom>
          <a:noFill/>
          <a:ln w="28575">
            <a:solidFill>
              <a:srgbClr val="CCECFF"/>
            </a:solidFill>
            <a:round/>
            <a:headEnd/>
            <a:tailEnd/>
          </a:ln>
        </p:spPr>
        <p:txBody>
          <a:bodyPr lIns="98806" tIns="49403" rIns="98806" bIns="49403"/>
          <a:lstStyle/>
          <a:p>
            <a:endParaRPr lang="en-US"/>
          </a:p>
        </p:txBody>
      </p:sp>
      <p:sp>
        <p:nvSpPr>
          <p:cNvPr id="70683" name="Line 26"/>
          <p:cNvSpPr>
            <a:spLocks noChangeShapeType="1"/>
          </p:cNvSpPr>
          <p:nvPr/>
        </p:nvSpPr>
        <p:spPr bwMode="auto">
          <a:xfrm>
            <a:off x="2438400" y="3048000"/>
            <a:ext cx="863600" cy="242888"/>
          </a:xfrm>
          <a:prstGeom prst="line">
            <a:avLst/>
          </a:prstGeom>
          <a:noFill/>
          <a:ln w="28575">
            <a:solidFill>
              <a:srgbClr val="CCECFF"/>
            </a:solidFill>
            <a:round/>
            <a:headEnd/>
            <a:tailEnd/>
          </a:ln>
        </p:spPr>
        <p:txBody>
          <a:bodyPr lIns="98806" tIns="49403" rIns="98806" bIns="49403"/>
          <a:lstStyle/>
          <a:p>
            <a:endParaRPr lang="en-US"/>
          </a:p>
        </p:txBody>
      </p:sp>
      <p:sp>
        <p:nvSpPr>
          <p:cNvPr id="70684" name="Line 27"/>
          <p:cNvSpPr>
            <a:spLocks noChangeShapeType="1"/>
          </p:cNvSpPr>
          <p:nvPr/>
        </p:nvSpPr>
        <p:spPr bwMode="auto">
          <a:xfrm rot="-1032087">
            <a:off x="3302000" y="2251075"/>
            <a:ext cx="444500" cy="577850"/>
          </a:xfrm>
          <a:prstGeom prst="line">
            <a:avLst/>
          </a:prstGeom>
          <a:noFill/>
          <a:ln w="28575">
            <a:solidFill>
              <a:srgbClr val="CCECFF"/>
            </a:solidFill>
            <a:round/>
            <a:headEnd/>
            <a:tailEnd/>
          </a:ln>
        </p:spPr>
        <p:txBody>
          <a:bodyPr lIns="98806" tIns="49403" rIns="98806" bIns="49403"/>
          <a:lstStyle/>
          <a:p>
            <a:endParaRPr lang="en-US"/>
          </a:p>
        </p:txBody>
      </p:sp>
      <p:sp>
        <p:nvSpPr>
          <p:cNvPr id="70685" name="Line 28"/>
          <p:cNvSpPr>
            <a:spLocks noChangeShapeType="1"/>
          </p:cNvSpPr>
          <p:nvPr/>
        </p:nvSpPr>
        <p:spPr bwMode="auto">
          <a:xfrm>
            <a:off x="4826000" y="4849813"/>
            <a:ext cx="128588" cy="576262"/>
          </a:xfrm>
          <a:prstGeom prst="line">
            <a:avLst/>
          </a:prstGeom>
          <a:noFill/>
          <a:ln w="28575">
            <a:solidFill>
              <a:srgbClr val="CCECFF"/>
            </a:solidFill>
            <a:round/>
            <a:headEnd/>
            <a:tailEnd/>
          </a:ln>
        </p:spPr>
        <p:txBody>
          <a:bodyPr lIns="98806" tIns="49403" rIns="98806" bIns="49403"/>
          <a:lstStyle/>
          <a:p>
            <a:endParaRPr lang="en-US"/>
          </a:p>
        </p:txBody>
      </p:sp>
      <p:sp>
        <p:nvSpPr>
          <p:cNvPr id="70686" name="Line 29"/>
          <p:cNvSpPr>
            <a:spLocks noChangeShapeType="1"/>
          </p:cNvSpPr>
          <p:nvPr/>
        </p:nvSpPr>
        <p:spPr bwMode="auto">
          <a:xfrm flipH="1">
            <a:off x="5397500" y="2309813"/>
            <a:ext cx="444500" cy="635000"/>
          </a:xfrm>
          <a:prstGeom prst="line">
            <a:avLst/>
          </a:prstGeom>
          <a:noFill/>
          <a:ln w="28575">
            <a:solidFill>
              <a:srgbClr val="CCECFF"/>
            </a:solidFill>
            <a:round/>
            <a:headEnd/>
            <a:tailEnd/>
          </a:ln>
        </p:spPr>
        <p:txBody>
          <a:bodyPr lIns="98806" tIns="49403" rIns="98806" bIns="49403"/>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Slide Number Placeholder 4"/>
          <p:cNvSpPr>
            <a:spLocks noGrp="1"/>
          </p:cNvSpPr>
          <p:nvPr>
            <p:ph type="sldNum" sz="quarter" idx="11"/>
          </p:nvPr>
        </p:nvSpPr>
        <p:spPr>
          <a:noFill/>
        </p:spPr>
        <p:txBody>
          <a:bodyPr/>
          <a:lstStyle/>
          <a:p>
            <a:fld id="{09D346EC-2B15-445F-AD9E-D9B4F54506E6}" type="slidenum">
              <a:rPr lang="en-US" smtClean="0"/>
              <a:pPr/>
              <a:t>19</a:t>
            </a:fld>
            <a:endParaRPr lang="en-US" smtClean="0"/>
          </a:p>
        </p:txBody>
      </p:sp>
      <p:graphicFrame>
        <p:nvGraphicFramePr>
          <p:cNvPr id="2050" name="Object 2"/>
          <p:cNvGraphicFramePr>
            <a:graphicFrameLocks noChangeAspect="1"/>
          </p:cNvGraphicFramePr>
          <p:nvPr>
            <p:ph type="chart" idx="1"/>
          </p:nvPr>
        </p:nvGraphicFramePr>
        <p:xfrm>
          <a:off x="309563" y="1428750"/>
          <a:ext cx="7685087" cy="4743450"/>
        </p:xfrm>
        <a:graphic>
          <a:graphicData uri="http://schemas.openxmlformats.org/presentationml/2006/ole">
            <p:oleObj spid="_x0000_s2050" name="Chart" r:id="rId4" imgW="7762951" imgH="4791151" progId="MSGraph.Chart.8">
              <p:embed followColorScheme="full"/>
            </p:oleObj>
          </a:graphicData>
        </a:graphic>
      </p:graphicFrame>
      <p:sp>
        <p:nvSpPr>
          <p:cNvPr id="2053" name="Rectangle 3"/>
          <p:cNvSpPr>
            <a:spLocks noChangeArrowheads="1"/>
          </p:cNvSpPr>
          <p:nvPr/>
        </p:nvSpPr>
        <p:spPr bwMode="auto">
          <a:xfrm>
            <a:off x="131763" y="304800"/>
            <a:ext cx="8916987" cy="762000"/>
          </a:xfrm>
          <a:prstGeom prst="rect">
            <a:avLst/>
          </a:prstGeom>
          <a:noFill/>
          <a:ln w="9525">
            <a:noFill/>
            <a:miter lim="800000"/>
            <a:headEnd/>
            <a:tailEnd/>
          </a:ln>
        </p:spPr>
        <p:txBody>
          <a:bodyPr/>
          <a:lstStyle/>
          <a:p>
            <a:pPr marL="342900" indent="-342900" algn="ctr" eaLnBrk="0" hangingPunct="0">
              <a:spcBef>
                <a:spcPct val="20000"/>
              </a:spcBef>
            </a:pPr>
            <a:r>
              <a:rPr lang="en-US" sz="4200" b="1">
                <a:solidFill>
                  <a:srgbClr val="FF0000"/>
                </a:solidFill>
                <a:latin typeface="Papyrus" pitchFamily="66" charset="0"/>
              </a:rPr>
              <a:t>Suicide Among ages 15-17, 2001</a:t>
            </a:r>
          </a:p>
        </p:txBody>
      </p:sp>
      <p:sp>
        <p:nvSpPr>
          <p:cNvPr id="2054" name="Text Box 4"/>
          <p:cNvSpPr txBox="1">
            <a:spLocks noChangeArrowheads="1"/>
          </p:cNvSpPr>
          <p:nvPr/>
        </p:nvSpPr>
        <p:spPr bwMode="auto">
          <a:xfrm>
            <a:off x="376238" y="1225550"/>
            <a:ext cx="2792412" cy="396875"/>
          </a:xfrm>
          <a:prstGeom prst="rect">
            <a:avLst/>
          </a:prstGeom>
          <a:noFill/>
          <a:ln w="9525">
            <a:noFill/>
            <a:miter lim="800000"/>
            <a:headEnd/>
            <a:tailEnd/>
          </a:ln>
        </p:spPr>
        <p:txBody>
          <a:bodyPr wrap="none">
            <a:spAutoFit/>
          </a:bodyPr>
          <a:lstStyle/>
          <a:p>
            <a:r>
              <a:rPr lang="en-US" sz="2000">
                <a:latin typeface="Arial" charset="0"/>
              </a:rPr>
              <a:t>Death rate per 100,000</a:t>
            </a:r>
          </a:p>
        </p:txBody>
      </p:sp>
      <p:grpSp>
        <p:nvGrpSpPr>
          <p:cNvPr id="2055" name="Group 5"/>
          <p:cNvGrpSpPr>
            <a:grpSpLocks/>
          </p:cNvGrpSpPr>
          <p:nvPr/>
        </p:nvGrpSpPr>
        <p:grpSpPr bwMode="auto">
          <a:xfrm>
            <a:off x="441325" y="5572125"/>
            <a:ext cx="460375" cy="438150"/>
            <a:chOff x="488" y="3000"/>
            <a:chExt cx="326" cy="276"/>
          </a:xfrm>
        </p:grpSpPr>
        <p:sp>
          <p:nvSpPr>
            <p:cNvPr id="2068" name="Rectangle 6"/>
            <p:cNvSpPr>
              <a:spLocks noChangeArrowheads="1"/>
            </p:cNvSpPr>
            <p:nvPr/>
          </p:nvSpPr>
          <p:spPr bwMode="auto">
            <a:xfrm>
              <a:off x="488" y="3000"/>
              <a:ext cx="324" cy="276"/>
            </a:xfrm>
            <a:prstGeom prst="rect">
              <a:avLst/>
            </a:prstGeom>
            <a:solidFill>
              <a:schemeClr val="bg1"/>
            </a:solidFill>
            <a:ln w="9525">
              <a:noFill/>
              <a:miter lim="800000"/>
              <a:headEnd/>
              <a:tailEnd/>
            </a:ln>
          </p:spPr>
          <p:txBody>
            <a:bodyPr wrap="none" anchor="ctr"/>
            <a:lstStyle/>
            <a:p>
              <a:endParaRPr lang="en-US"/>
            </a:p>
          </p:txBody>
        </p:sp>
        <p:sp>
          <p:nvSpPr>
            <p:cNvPr id="2069" name="Text Box 7"/>
            <p:cNvSpPr txBox="1">
              <a:spLocks noChangeArrowheads="1"/>
            </p:cNvSpPr>
            <p:nvPr/>
          </p:nvSpPr>
          <p:spPr bwMode="auto">
            <a:xfrm>
              <a:off x="585" y="3009"/>
              <a:ext cx="229" cy="250"/>
            </a:xfrm>
            <a:prstGeom prst="rect">
              <a:avLst/>
            </a:prstGeom>
            <a:solidFill>
              <a:schemeClr val="bg1"/>
            </a:solidFill>
            <a:ln w="9525">
              <a:noFill/>
              <a:miter lim="800000"/>
              <a:headEnd/>
              <a:tailEnd/>
            </a:ln>
          </p:spPr>
          <p:txBody>
            <a:bodyPr wrap="none">
              <a:spAutoFit/>
            </a:bodyPr>
            <a:lstStyle/>
            <a:p>
              <a:pPr algn="r" eaLnBrk="0" hangingPunct="0"/>
              <a:r>
                <a:rPr lang="en-US" sz="2000">
                  <a:latin typeface="Swis721 BT" pitchFamily="34" charset="0"/>
                </a:rPr>
                <a:t>0</a:t>
              </a:r>
            </a:p>
          </p:txBody>
        </p:sp>
      </p:grpSp>
      <p:sp>
        <p:nvSpPr>
          <p:cNvPr id="2056" name="Line 8"/>
          <p:cNvSpPr>
            <a:spLocks noChangeShapeType="1"/>
          </p:cNvSpPr>
          <p:nvPr/>
        </p:nvSpPr>
        <p:spPr bwMode="auto">
          <a:xfrm>
            <a:off x="1104900" y="5003800"/>
            <a:ext cx="6718300" cy="0"/>
          </a:xfrm>
          <a:prstGeom prst="line">
            <a:avLst/>
          </a:prstGeom>
          <a:noFill/>
          <a:ln w="79375">
            <a:solidFill>
              <a:schemeClr val="tx1"/>
            </a:solidFill>
            <a:round/>
            <a:headEnd/>
            <a:tailEnd/>
          </a:ln>
        </p:spPr>
        <p:txBody>
          <a:bodyPr/>
          <a:lstStyle/>
          <a:p>
            <a:endParaRPr lang="en-US"/>
          </a:p>
        </p:txBody>
      </p:sp>
      <p:sp>
        <p:nvSpPr>
          <p:cNvPr id="2057" name="Text Box 9"/>
          <p:cNvSpPr txBox="1">
            <a:spLocks noChangeArrowheads="1"/>
          </p:cNvSpPr>
          <p:nvPr/>
        </p:nvSpPr>
        <p:spPr bwMode="auto">
          <a:xfrm>
            <a:off x="4114800" y="6324600"/>
            <a:ext cx="3800475" cy="244475"/>
          </a:xfrm>
          <a:prstGeom prst="rect">
            <a:avLst/>
          </a:prstGeom>
          <a:noFill/>
          <a:ln w="9525">
            <a:noFill/>
            <a:miter lim="800000"/>
            <a:headEnd/>
            <a:tailEnd/>
          </a:ln>
        </p:spPr>
        <p:txBody>
          <a:bodyPr wrap="none">
            <a:spAutoFit/>
          </a:bodyPr>
          <a:lstStyle/>
          <a:p>
            <a:r>
              <a:rPr lang="en-US" sz="1000">
                <a:latin typeface="Arial" charset="0"/>
              </a:rPr>
              <a:t>Source: National Vital Statistics System - Mortality, NCHS, CDC.</a:t>
            </a:r>
          </a:p>
        </p:txBody>
      </p:sp>
      <p:sp>
        <p:nvSpPr>
          <p:cNvPr id="2058" name="Text Box 10"/>
          <p:cNvSpPr txBox="1">
            <a:spLocks noChangeArrowheads="1"/>
          </p:cNvSpPr>
          <p:nvPr/>
        </p:nvSpPr>
        <p:spPr bwMode="auto">
          <a:xfrm>
            <a:off x="7805738" y="4622800"/>
            <a:ext cx="960437" cy="701675"/>
          </a:xfrm>
          <a:prstGeom prst="rect">
            <a:avLst/>
          </a:prstGeom>
          <a:noFill/>
          <a:ln w="9525">
            <a:noFill/>
            <a:miter lim="800000"/>
            <a:headEnd/>
            <a:tailEnd/>
          </a:ln>
        </p:spPr>
        <p:txBody>
          <a:bodyPr wrap="none">
            <a:spAutoFit/>
          </a:bodyPr>
          <a:lstStyle/>
          <a:p>
            <a:r>
              <a:rPr lang="en-US" sz="2000" b="1">
                <a:latin typeface="Arial" charset="0"/>
              </a:rPr>
              <a:t>2010 </a:t>
            </a:r>
          </a:p>
          <a:p>
            <a:r>
              <a:rPr lang="en-US" sz="2000" b="1">
                <a:latin typeface="Arial" charset="0"/>
              </a:rPr>
              <a:t>Target</a:t>
            </a:r>
          </a:p>
        </p:txBody>
      </p:sp>
      <p:sp>
        <p:nvSpPr>
          <p:cNvPr id="2059" name="Text Box 11"/>
          <p:cNvSpPr txBox="1">
            <a:spLocks noChangeArrowheads="1"/>
          </p:cNvSpPr>
          <p:nvPr/>
        </p:nvSpPr>
        <p:spPr bwMode="auto">
          <a:xfrm>
            <a:off x="6251575" y="5884863"/>
            <a:ext cx="184150" cy="457200"/>
          </a:xfrm>
          <a:prstGeom prst="rect">
            <a:avLst/>
          </a:prstGeom>
          <a:noFill/>
          <a:ln w="9525">
            <a:noFill/>
            <a:miter lim="800000"/>
            <a:headEnd/>
            <a:tailEnd/>
          </a:ln>
        </p:spPr>
        <p:txBody>
          <a:bodyPr wrap="none">
            <a:spAutoFit/>
          </a:bodyPr>
          <a:lstStyle/>
          <a:p>
            <a:endParaRPr lang="en-US" sz="2400">
              <a:latin typeface="Arial" charset="0"/>
            </a:endParaRPr>
          </a:p>
        </p:txBody>
      </p:sp>
      <p:sp>
        <p:nvSpPr>
          <p:cNvPr id="2060" name="Text Box 12"/>
          <p:cNvSpPr txBox="1">
            <a:spLocks noChangeArrowheads="1"/>
          </p:cNvSpPr>
          <p:nvPr/>
        </p:nvSpPr>
        <p:spPr bwMode="auto">
          <a:xfrm>
            <a:off x="1360488" y="5807075"/>
            <a:ext cx="669925" cy="336550"/>
          </a:xfrm>
          <a:prstGeom prst="rect">
            <a:avLst/>
          </a:prstGeom>
          <a:noFill/>
          <a:ln w="9525">
            <a:noFill/>
            <a:miter lim="800000"/>
            <a:headEnd/>
            <a:tailEnd/>
          </a:ln>
        </p:spPr>
        <p:txBody>
          <a:bodyPr wrap="none">
            <a:spAutoFit/>
          </a:bodyPr>
          <a:lstStyle/>
          <a:p>
            <a:r>
              <a:rPr lang="en-US" sz="1600" b="1">
                <a:latin typeface="Arial" charset="0"/>
              </a:rPr>
              <a:t>Total</a:t>
            </a:r>
          </a:p>
        </p:txBody>
      </p:sp>
      <p:sp>
        <p:nvSpPr>
          <p:cNvPr id="2061" name="Text Box 13"/>
          <p:cNvSpPr txBox="1">
            <a:spLocks noChangeArrowheads="1"/>
          </p:cNvSpPr>
          <p:nvPr/>
        </p:nvSpPr>
        <p:spPr bwMode="auto">
          <a:xfrm rot="-2122189">
            <a:off x="2460625" y="5830888"/>
            <a:ext cx="890588" cy="517525"/>
          </a:xfrm>
          <a:prstGeom prst="rect">
            <a:avLst/>
          </a:prstGeom>
          <a:noFill/>
          <a:ln w="9525">
            <a:noFill/>
            <a:miter lim="800000"/>
            <a:headEnd/>
            <a:tailEnd/>
          </a:ln>
        </p:spPr>
        <p:txBody>
          <a:bodyPr wrap="none">
            <a:spAutoFit/>
          </a:bodyPr>
          <a:lstStyle/>
          <a:p>
            <a:pPr algn="ctr"/>
            <a:r>
              <a:rPr lang="en-US" sz="1400" b="1">
                <a:latin typeface="Arial Narrow" pitchFamily="34" charset="0"/>
              </a:rPr>
              <a:t>American </a:t>
            </a:r>
          </a:p>
          <a:p>
            <a:pPr algn="ctr"/>
            <a:r>
              <a:rPr lang="en-US" sz="1400" b="1">
                <a:latin typeface="Arial Narrow" pitchFamily="34" charset="0"/>
              </a:rPr>
              <a:t>Indian</a:t>
            </a:r>
          </a:p>
        </p:txBody>
      </p:sp>
      <p:sp>
        <p:nvSpPr>
          <p:cNvPr id="2062" name="Text Box 14"/>
          <p:cNvSpPr txBox="1">
            <a:spLocks noChangeArrowheads="1"/>
          </p:cNvSpPr>
          <p:nvPr/>
        </p:nvSpPr>
        <p:spPr bwMode="auto">
          <a:xfrm rot="-2122189">
            <a:off x="3135313" y="5943600"/>
            <a:ext cx="581025" cy="304800"/>
          </a:xfrm>
          <a:prstGeom prst="rect">
            <a:avLst/>
          </a:prstGeom>
          <a:noFill/>
          <a:ln w="9525">
            <a:noFill/>
            <a:miter lim="800000"/>
            <a:headEnd/>
            <a:tailEnd/>
          </a:ln>
        </p:spPr>
        <p:txBody>
          <a:bodyPr wrap="none">
            <a:spAutoFit/>
          </a:bodyPr>
          <a:lstStyle/>
          <a:p>
            <a:pPr algn="ctr"/>
            <a:r>
              <a:rPr lang="en-US" sz="1400" b="1">
                <a:latin typeface="Arial Narrow" pitchFamily="34" charset="0"/>
              </a:rPr>
              <a:t>Asian</a:t>
            </a:r>
          </a:p>
        </p:txBody>
      </p:sp>
      <p:sp>
        <p:nvSpPr>
          <p:cNvPr id="2063" name="Text Box 15"/>
          <p:cNvSpPr txBox="1">
            <a:spLocks noChangeArrowheads="1"/>
          </p:cNvSpPr>
          <p:nvPr/>
        </p:nvSpPr>
        <p:spPr bwMode="auto">
          <a:xfrm rot="-2122189">
            <a:off x="3597275" y="5924550"/>
            <a:ext cx="792163" cy="304800"/>
          </a:xfrm>
          <a:prstGeom prst="rect">
            <a:avLst/>
          </a:prstGeom>
          <a:noFill/>
          <a:ln w="9525">
            <a:noFill/>
            <a:miter lim="800000"/>
            <a:headEnd/>
            <a:tailEnd/>
          </a:ln>
        </p:spPr>
        <p:txBody>
          <a:bodyPr wrap="none">
            <a:spAutoFit/>
          </a:bodyPr>
          <a:lstStyle/>
          <a:p>
            <a:pPr algn="ctr"/>
            <a:r>
              <a:rPr lang="en-US" sz="1400" b="1">
                <a:latin typeface="Arial Narrow" pitchFamily="34" charset="0"/>
              </a:rPr>
              <a:t>Hispanic</a:t>
            </a:r>
          </a:p>
        </p:txBody>
      </p:sp>
      <p:sp>
        <p:nvSpPr>
          <p:cNvPr id="2064" name="Text Box 16"/>
          <p:cNvSpPr txBox="1">
            <a:spLocks noChangeArrowheads="1"/>
          </p:cNvSpPr>
          <p:nvPr/>
        </p:nvSpPr>
        <p:spPr bwMode="auto">
          <a:xfrm rot="-2122189">
            <a:off x="4289425" y="5905500"/>
            <a:ext cx="573088" cy="304800"/>
          </a:xfrm>
          <a:prstGeom prst="rect">
            <a:avLst/>
          </a:prstGeom>
          <a:noFill/>
          <a:ln w="9525">
            <a:noFill/>
            <a:miter lim="800000"/>
            <a:headEnd/>
            <a:tailEnd/>
          </a:ln>
        </p:spPr>
        <p:txBody>
          <a:bodyPr wrap="none">
            <a:spAutoFit/>
          </a:bodyPr>
          <a:lstStyle/>
          <a:p>
            <a:pPr algn="ctr"/>
            <a:r>
              <a:rPr lang="en-US" sz="1400" b="1">
                <a:latin typeface="Arial Narrow" pitchFamily="34" charset="0"/>
              </a:rPr>
              <a:t>Black</a:t>
            </a:r>
          </a:p>
        </p:txBody>
      </p:sp>
      <p:sp>
        <p:nvSpPr>
          <p:cNvPr id="2065" name="Text Box 17"/>
          <p:cNvSpPr txBox="1">
            <a:spLocks noChangeArrowheads="1"/>
          </p:cNvSpPr>
          <p:nvPr/>
        </p:nvSpPr>
        <p:spPr bwMode="auto">
          <a:xfrm rot="-2122189">
            <a:off x="5065713" y="5886450"/>
            <a:ext cx="582612" cy="304800"/>
          </a:xfrm>
          <a:prstGeom prst="rect">
            <a:avLst/>
          </a:prstGeom>
          <a:noFill/>
          <a:ln w="9525">
            <a:noFill/>
            <a:miter lim="800000"/>
            <a:headEnd/>
            <a:tailEnd/>
          </a:ln>
        </p:spPr>
        <p:txBody>
          <a:bodyPr wrap="none">
            <a:spAutoFit/>
          </a:bodyPr>
          <a:lstStyle/>
          <a:p>
            <a:pPr algn="ctr"/>
            <a:r>
              <a:rPr lang="en-US" sz="1400" b="1">
                <a:latin typeface="Arial Narrow" pitchFamily="34" charset="0"/>
              </a:rPr>
              <a:t>White</a:t>
            </a:r>
          </a:p>
        </p:txBody>
      </p:sp>
      <p:sp>
        <p:nvSpPr>
          <p:cNvPr id="2066" name="Text Box 18"/>
          <p:cNvSpPr txBox="1">
            <a:spLocks noChangeArrowheads="1"/>
          </p:cNvSpPr>
          <p:nvPr/>
        </p:nvSpPr>
        <p:spPr bwMode="auto">
          <a:xfrm>
            <a:off x="6043613" y="5783263"/>
            <a:ext cx="847725" cy="336550"/>
          </a:xfrm>
          <a:prstGeom prst="rect">
            <a:avLst/>
          </a:prstGeom>
          <a:noFill/>
          <a:ln w="9525">
            <a:noFill/>
            <a:miter lim="800000"/>
            <a:headEnd/>
            <a:tailEnd/>
          </a:ln>
        </p:spPr>
        <p:txBody>
          <a:bodyPr wrap="none">
            <a:spAutoFit/>
          </a:bodyPr>
          <a:lstStyle/>
          <a:p>
            <a:pPr algn="ctr"/>
            <a:r>
              <a:rPr lang="en-US" sz="1600" b="1">
                <a:latin typeface="Arial Narrow" pitchFamily="34" charset="0"/>
              </a:rPr>
              <a:t>Females</a:t>
            </a:r>
          </a:p>
        </p:txBody>
      </p:sp>
      <p:sp>
        <p:nvSpPr>
          <p:cNvPr id="2067" name="Text Box 19"/>
          <p:cNvSpPr txBox="1">
            <a:spLocks noChangeArrowheads="1"/>
          </p:cNvSpPr>
          <p:nvPr/>
        </p:nvSpPr>
        <p:spPr bwMode="auto">
          <a:xfrm>
            <a:off x="6811963" y="5792788"/>
            <a:ext cx="644525" cy="336550"/>
          </a:xfrm>
          <a:prstGeom prst="rect">
            <a:avLst/>
          </a:prstGeom>
          <a:noFill/>
          <a:ln w="9525">
            <a:noFill/>
            <a:miter lim="800000"/>
            <a:headEnd/>
            <a:tailEnd/>
          </a:ln>
        </p:spPr>
        <p:txBody>
          <a:bodyPr wrap="none">
            <a:spAutoFit/>
          </a:bodyPr>
          <a:lstStyle/>
          <a:p>
            <a:pPr algn="ctr"/>
            <a:r>
              <a:rPr lang="en-US" sz="1600" b="1">
                <a:latin typeface="Arial Narrow" pitchFamily="34" charset="0"/>
              </a:rPr>
              <a:t>Males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Slide Number Placeholder 2"/>
          <p:cNvSpPr>
            <a:spLocks noGrp="1"/>
          </p:cNvSpPr>
          <p:nvPr>
            <p:ph type="sldNum" sz="quarter" idx="11"/>
          </p:nvPr>
        </p:nvSpPr>
        <p:spPr>
          <a:noFill/>
        </p:spPr>
        <p:txBody>
          <a:bodyPr/>
          <a:lstStyle/>
          <a:p>
            <a:fld id="{224B03FD-77A3-4CC8-8874-E6BCE03FE07D}" type="slidenum">
              <a:rPr lang="en-US" smtClean="0"/>
              <a:pPr/>
              <a:t>2</a:t>
            </a:fld>
            <a:endParaRPr lang="en-US" smtClean="0"/>
          </a:p>
        </p:txBody>
      </p:sp>
      <p:sp>
        <p:nvSpPr>
          <p:cNvPr id="52227" name="Text Box 2"/>
          <p:cNvSpPr txBox="1">
            <a:spLocks noChangeArrowheads="1"/>
          </p:cNvSpPr>
          <p:nvPr/>
        </p:nvSpPr>
        <p:spPr bwMode="auto">
          <a:xfrm>
            <a:off x="1447800" y="1371600"/>
            <a:ext cx="6553200" cy="641350"/>
          </a:xfrm>
          <a:prstGeom prst="rect">
            <a:avLst/>
          </a:prstGeom>
          <a:noFill/>
          <a:ln w="9525">
            <a:noFill/>
            <a:miter lim="800000"/>
            <a:headEnd/>
            <a:tailEnd/>
          </a:ln>
        </p:spPr>
        <p:txBody>
          <a:bodyPr>
            <a:spAutoFit/>
          </a:bodyPr>
          <a:lstStyle/>
          <a:p>
            <a:pPr>
              <a:spcBef>
                <a:spcPct val="50000"/>
              </a:spcBef>
            </a:pPr>
            <a:endParaRPr lang="en-US" sz="3600">
              <a:solidFill>
                <a:srgbClr val="000000"/>
              </a:solidFill>
            </a:endParaRPr>
          </a:p>
        </p:txBody>
      </p:sp>
      <p:sp>
        <p:nvSpPr>
          <p:cNvPr id="52228" name="Text Box 3"/>
          <p:cNvSpPr txBox="1">
            <a:spLocks noChangeArrowheads="1"/>
          </p:cNvSpPr>
          <p:nvPr/>
        </p:nvSpPr>
        <p:spPr bwMode="auto">
          <a:xfrm>
            <a:off x="1905000" y="1905000"/>
            <a:ext cx="5029200" cy="641350"/>
          </a:xfrm>
          <a:prstGeom prst="rect">
            <a:avLst/>
          </a:prstGeom>
          <a:noFill/>
          <a:ln w="9525">
            <a:noFill/>
            <a:miter lim="800000"/>
            <a:headEnd/>
            <a:tailEnd/>
          </a:ln>
        </p:spPr>
        <p:txBody>
          <a:bodyPr>
            <a:spAutoFit/>
          </a:bodyPr>
          <a:lstStyle/>
          <a:p>
            <a:pPr>
              <a:spcBef>
                <a:spcPct val="50000"/>
              </a:spcBef>
            </a:pPr>
            <a:endParaRPr lang="en-US" sz="3600">
              <a:solidFill>
                <a:srgbClr val="000000"/>
              </a:solidFill>
            </a:endParaRPr>
          </a:p>
        </p:txBody>
      </p:sp>
      <p:sp>
        <p:nvSpPr>
          <p:cNvPr id="52229" name="Text Box 4"/>
          <p:cNvSpPr txBox="1">
            <a:spLocks noChangeArrowheads="1"/>
          </p:cNvSpPr>
          <p:nvPr/>
        </p:nvSpPr>
        <p:spPr bwMode="auto">
          <a:xfrm>
            <a:off x="1371600" y="1295400"/>
            <a:ext cx="6248400" cy="641350"/>
          </a:xfrm>
          <a:prstGeom prst="rect">
            <a:avLst/>
          </a:prstGeom>
          <a:noFill/>
          <a:ln w="9525">
            <a:noFill/>
            <a:miter lim="800000"/>
            <a:headEnd/>
            <a:tailEnd/>
          </a:ln>
        </p:spPr>
        <p:txBody>
          <a:bodyPr>
            <a:spAutoFit/>
          </a:bodyPr>
          <a:lstStyle/>
          <a:p>
            <a:pPr>
              <a:spcBef>
                <a:spcPct val="50000"/>
              </a:spcBef>
            </a:pPr>
            <a:endParaRPr lang="en-US" sz="3600">
              <a:solidFill>
                <a:srgbClr val="000000"/>
              </a:solidFill>
            </a:endParaRPr>
          </a:p>
        </p:txBody>
      </p:sp>
      <p:pic>
        <p:nvPicPr>
          <p:cNvPr id="52230" name="Picture 5" descr="OSC medicine wheel"/>
          <p:cNvPicPr>
            <a:picLocks noChangeAspect="1" noChangeArrowheads="1"/>
          </p:cNvPicPr>
          <p:nvPr/>
        </p:nvPicPr>
        <p:blipFill>
          <a:blip r:embed="rId3" cstate="print"/>
          <a:srcRect/>
          <a:stretch>
            <a:fillRect/>
          </a:stretch>
        </p:blipFill>
        <p:spPr bwMode="auto">
          <a:xfrm>
            <a:off x="1981200" y="1295400"/>
            <a:ext cx="5181600" cy="5181600"/>
          </a:xfrm>
          <a:prstGeom prst="rect">
            <a:avLst/>
          </a:prstGeom>
          <a:solidFill>
            <a:schemeClr val="hlink"/>
          </a:solidFill>
          <a:ln w="9525">
            <a:noFill/>
            <a:miter lim="800000"/>
            <a:headEnd/>
            <a:tailEnd/>
          </a:ln>
        </p:spPr>
      </p:pic>
      <p:sp>
        <p:nvSpPr>
          <p:cNvPr id="52231" name="Oval 6"/>
          <p:cNvSpPr>
            <a:spLocks noChangeArrowheads="1"/>
          </p:cNvSpPr>
          <p:nvPr/>
        </p:nvSpPr>
        <p:spPr bwMode="auto">
          <a:xfrm>
            <a:off x="3733800" y="2971800"/>
            <a:ext cx="1447800" cy="1371600"/>
          </a:xfrm>
          <a:prstGeom prst="ellipse">
            <a:avLst/>
          </a:prstGeom>
          <a:solidFill>
            <a:srgbClr val="0000FF"/>
          </a:solidFill>
          <a:ln w="9525">
            <a:noFill/>
            <a:round/>
            <a:headEnd/>
            <a:tailEnd/>
          </a:ln>
        </p:spPr>
        <p:txBody>
          <a:bodyPr wrap="none" anchor="ctr"/>
          <a:lstStyle/>
          <a:p>
            <a:endParaRPr lang="en-US">
              <a:solidFill>
                <a:srgbClr val="000000"/>
              </a:solidFill>
            </a:endParaRPr>
          </a:p>
        </p:txBody>
      </p:sp>
      <p:sp>
        <p:nvSpPr>
          <p:cNvPr id="52232" name="Text Box 7"/>
          <p:cNvSpPr txBox="1">
            <a:spLocks noChangeArrowheads="1"/>
          </p:cNvSpPr>
          <p:nvPr/>
        </p:nvSpPr>
        <p:spPr bwMode="auto">
          <a:xfrm>
            <a:off x="3810000" y="3352800"/>
            <a:ext cx="1295400" cy="701675"/>
          </a:xfrm>
          <a:prstGeom prst="rect">
            <a:avLst/>
          </a:prstGeom>
          <a:noFill/>
          <a:ln w="9525">
            <a:noFill/>
            <a:miter lim="800000"/>
            <a:headEnd/>
            <a:tailEnd/>
          </a:ln>
        </p:spPr>
        <p:txBody>
          <a:bodyPr>
            <a:spAutoFit/>
          </a:bodyPr>
          <a:lstStyle/>
          <a:p>
            <a:pPr algn="ctr">
              <a:spcBef>
                <a:spcPct val="50000"/>
              </a:spcBef>
            </a:pPr>
            <a:r>
              <a:rPr lang="en-US" sz="2000" b="1">
                <a:solidFill>
                  <a:srgbClr val="FFFFFF"/>
                </a:solidFill>
                <a:latin typeface="Papyrus" pitchFamily="66" charset="0"/>
              </a:rPr>
              <a:t>One Sky Center</a:t>
            </a:r>
          </a:p>
        </p:txBody>
      </p:sp>
      <p:sp>
        <p:nvSpPr>
          <p:cNvPr id="52233" name="Oval 8"/>
          <p:cNvSpPr>
            <a:spLocks noChangeArrowheads="1"/>
          </p:cNvSpPr>
          <p:nvPr/>
        </p:nvSpPr>
        <p:spPr bwMode="auto">
          <a:xfrm>
            <a:off x="1447800" y="685800"/>
            <a:ext cx="6172200" cy="5943600"/>
          </a:xfrm>
          <a:prstGeom prst="ellipse">
            <a:avLst/>
          </a:prstGeom>
          <a:noFill/>
          <a:ln w="76200">
            <a:solidFill>
              <a:srgbClr val="333399"/>
            </a:solidFill>
            <a:round/>
            <a:headEnd/>
            <a:tailEnd/>
          </a:ln>
        </p:spPr>
        <p:txBody>
          <a:bodyPr wrap="none" anchor="ctr"/>
          <a:lstStyle/>
          <a:p>
            <a:endParaRPr lang="en-US">
              <a:solidFill>
                <a:srgbClr val="000000"/>
              </a:solidFill>
            </a:endParaRPr>
          </a:p>
        </p:txBody>
      </p:sp>
      <p:sp>
        <p:nvSpPr>
          <p:cNvPr id="52234" name="WordArt 9"/>
          <p:cNvSpPr>
            <a:spLocks noChangeArrowheads="1" noChangeShapeType="1" noTextEdit="1"/>
          </p:cNvSpPr>
          <p:nvPr/>
        </p:nvSpPr>
        <p:spPr bwMode="auto">
          <a:xfrm>
            <a:off x="2209800" y="1143000"/>
            <a:ext cx="4648200" cy="3429000"/>
          </a:xfrm>
          <a:prstGeom prst="rect">
            <a:avLst/>
          </a:prstGeom>
        </p:spPr>
        <p:txBody>
          <a:bodyPr spcFirstLastPara="1" wrap="none" fromWordArt="1">
            <a:prstTxWarp prst="textArchUp">
              <a:avLst>
                <a:gd name="adj" fmla="val 11940588"/>
              </a:avLst>
            </a:prstTxWarp>
          </a:bodyPr>
          <a:lstStyle/>
          <a:p>
            <a:pPr algn="ctr"/>
            <a:r>
              <a:rPr lang="en-US" kern="10">
                <a:ln w="9525">
                  <a:solidFill>
                    <a:srgbClr val="000000"/>
                  </a:solidFill>
                  <a:round/>
                  <a:headEnd/>
                  <a:tailEnd/>
                </a:ln>
                <a:solidFill>
                  <a:srgbClr val="000000"/>
                </a:solidFill>
                <a:latin typeface="Arial Black"/>
              </a:rPr>
              <a:t>Advisory Council / Steering Committee</a:t>
            </a:r>
          </a:p>
        </p:txBody>
      </p:sp>
      <p:sp>
        <p:nvSpPr>
          <p:cNvPr id="52235" name="WordArt 10"/>
          <p:cNvSpPr>
            <a:spLocks noChangeArrowheads="1" noChangeShapeType="1" noTextEdit="1"/>
          </p:cNvSpPr>
          <p:nvPr/>
        </p:nvSpPr>
        <p:spPr bwMode="auto">
          <a:xfrm>
            <a:off x="2286000" y="457200"/>
            <a:ext cx="4495800" cy="2209800"/>
          </a:xfrm>
          <a:prstGeom prst="rect">
            <a:avLst/>
          </a:prstGeom>
        </p:spPr>
        <p:txBody>
          <a:bodyPr spcFirstLastPara="1" wrap="none" fromWordArt="1">
            <a:prstTxWarp prst="textArchUp">
              <a:avLst>
                <a:gd name="adj" fmla="val 12191556"/>
              </a:avLst>
            </a:prstTxWarp>
          </a:bodyPr>
          <a:lstStyle/>
          <a:p>
            <a:pPr algn="ctr"/>
            <a:r>
              <a:rPr lang="en-US" sz="2000" kern="10">
                <a:ln w="9525">
                  <a:solidFill>
                    <a:srgbClr val="000000"/>
                  </a:solidFill>
                  <a:round/>
                  <a:headEnd/>
                  <a:tailEnd/>
                </a:ln>
                <a:solidFill>
                  <a:srgbClr val="000000"/>
                </a:solidFill>
                <a:latin typeface="Arial Black"/>
              </a:rPr>
              <a:t>Native Communities</a:t>
            </a:r>
          </a:p>
        </p:txBody>
      </p:sp>
      <p:sp>
        <p:nvSpPr>
          <p:cNvPr id="14" name="Rectangle 13"/>
          <p:cNvSpPr/>
          <p:nvPr/>
        </p:nvSpPr>
        <p:spPr>
          <a:xfrm>
            <a:off x="4876800" y="2667000"/>
            <a:ext cx="1371600" cy="304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4876800" y="4267200"/>
            <a:ext cx="12192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2819400" y="4343400"/>
            <a:ext cx="1371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2819400" y="4191000"/>
            <a:ext cx="1143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2895600" y="2667000"/>
            <a:ext cx="1143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20"/>
          <p:cNvSpPr txBox="1"/>
          <p:nvPr/>
        </p:nvSpPr>
        <p:spPr>
          <a:xfrm>
            <a:off x="4724400" y="2514600"/>
            <a:ext cx="2057400" cy="646113"/>
          </a:xfrm>
          <a:prstGeom prst="rect">
            <a:avLst/>
          </a:prstGeom>
          <a:noFill/>
        </p:spPr>
        <p:txBody>
          <a:bodyPr>
            <a:spAutoFit/>
          </a:bodyPr>
          <a:lstStyle/>
          <a:p>
            <a:pPr>
              <a:defRPr/>
            </a:pPr>
            <a:r>
              <a:rPr lang="en-US" b="1" dirty="0">
                <a:solidFill>
                  <a:schemeClr val="bg1"/>
                </a:solidFill>
                <a:latin typeface="+mn-lt"/>
              </a:rPr>
              <a:t>Opportunity, Research</a:t>
            </a:r>
          </a:p>
        </p:txBody>
      </p:sp>
      <p:sp>
        <p:nvSpPr>
          <p:cNvPr id="22" name="TextBox 21"/>
          <p:cNvSpPr txBox="1"/>
          <p:nvPr/>
        </p:nvSpPr>
        <p:spPr>
          <a:xfrm>
            <a:off x="4800600" y="4191000"/>
            <a:ext cx="1454150" cy="369888"/>
          </a:xfrm>
          <a:prstGeom prst="rect">
            <a:avLst/>
          </a:prstGeom>
          <a:noFill/>
        </p:spPr>
        <p:txBody>
          <a:bodyPr>
            <a:spAutoFit/>
          </a:bodyPr>
          <a:lstStyle/>
          <a:p>
            <a:pPr>
              <a:defRPr/>
            </a:pPr>
            <a:r>
              <a:rPr lang="en-US" b="1" dirty="0">
                <a:latin typeface="+mn-lt"/>
              </a:rPr>
              <a:t>Excellence</a:t>
            </a:r>
          </a:p>
        </p:txBody>
      </p:sp>
      <p:sp>
        <p:nvSpPr>
          <p:cNvPr id="23" name="TextBox 22"/>
          <p:cNvSpPr txBox="1"/>
          <p:nvPr/>
        </p:nvSpPr>
        <p:spPr>
          <a:xfrm>
            <a:off x="4800600" y="4495800"/>
            <a:ext cx="1416050" cy="646113"/>
          </a:xfrm>
          <a:prstGeom prst="rect">
            <a:avLst/>
          </a:prstGeom>
          <a:noFill/>
        </p:spPr>
        <p:txBody>
          <a:bodyPr wrap="none">
            <a:spAutoFit/>
          </a:bodyPr>
          <a:lstStyle/>
          <a:p>
            <a:pPr>
              <a:defRPr/>
            </a:pPr>
            <a:r>
              <a:rPr lang="en-US" b="1" dirty="0">
                <a:latin typeface="+mn-lt"/>
              </a:rPr>
              <a:t>Tribal </a:t>
            </a:r>
          </a:p>
          <a:p>
            <a:pPr>
              <a:defRPr/>
            </a:pPr>
            <a:r>
              <a:rPr lang="en-US" b="1" dirty="0">
                <a:latin typeface="+mn-lt"/>
              </a:rPr>
              <a:t>Leadership</a:t>
            </a:r>
          </a:p>
        </p:txBody>
      </p:sp>
      <p:sp>
        <p:nvSpPr>
          <p:cNvPr id="25" name="TextBox 24"/>
          <p:cNvSpPr txBox="1"/>
          <p:nvPr/>
        </p:nvSpPr>
        <p:spPr>
          <a:xfrm>
            <a:off x="2438400" y="3962400"/>
            <a:ext cx="2047875" cy="1200150"/>
          </a:xfrm>
          <a:prstGeom prst="rect">
            <a:avLst/>
          </a:prstGeom>
          <a:noFill/>
        </p:spPr>
        <p:txBody>
          <a:bodyPr>
            <a:spAutoFit/>
          </a:bodyPr>
          <a:lstStyle/>
          <a:p>
            <a:pPr>
              <a:defRPr/>
            </a:pPr>
            <a:r>
              <a:rPr lang="en-US" b="1" dirty="0">
                <a:latin typeface="+mn-lt"/>
              </a:rPr>
              <a:t>Training,</a:t>
            </a:r>
          </a:p>
          <a:p>
            <a:pPr>
              <a:defRPr/>
            </a:pPr>
            <a:r>
              <a:rPr lang="en-US" b="1" dirty="0">
                <a:latin typeface="+mn-lt"/>
              </a:rPr>
              <a:t>   Consultation,</a:t>
            </a:r>
          </a:p>
          <a:p>
            <a:pPr>
              <a:defRPr/>
            </a:pPr>
            <a:r>
              <a:rPr lang="en-US" b="1" dirty="0">
                <a:latin typeface="+mn-lt"/>
              </a:rPr>
              <a:t>     Technical</a:t>
            </a:r>
          </a:p>
          <a:p>
            <a:pPr>
              <a:defRPr/>
            </a:pPr>
            <a:r>
              <a:rPr lang="en-US" b="1" dirty="0">
                <a:latin typeface="+mn-lt"/>
              </a:rPr>
              <a:t>         Assistance</a:t>
            </a:r>
          </a:p>
        </p:txBody>
      </p:sp>
      <p:sp>
        <p:nvSpPr>
          <p:cNvPr id="26" name="TextBox 25"/>
          <p:cNvSpPr txBox="1"/>
          <p:nvPr/>
        </p:nvSpPr>
        <p:spPr>
          <a:xfrm>
            <a:off x="2743200" y="2514600"/>
            <a:ext cx="1300163" cy="369888"/>
          </a:xfrm>
          <a:prstGeom prst="rect">
            <a:avLst/>
          </a:prstGeom>
          <a:noFill/>
        </p:spPr>
        <p:txBody>
          <a:bodyPr wrap="none">
            <a:spAutoFit/>
          </a:bodyPr>
          <a:lstStyle/>
          <a:p>
            <a:pPr>
              <a:defRPr/>
            </a:pPr>
            <a:r>
              <a:rPr lang="en-US" b="1" dirty="0">
                <a:solidFill>
                  <a:schemeClr val="bg1"/>
                </a:solidFill>
                <a:latin typeface="+mn-lt"/>
              </a:rPr>
              <a:t>Education</a:t>
            </a:r>
          </a:p>
        </p:txBody>
      </p:sp>
      <p:sp>
        <p:nvSpPr>
          <p:cNvPr id="27" name="TextBox 26"/>
          <p:cNvSpPr txBox="1"/>
          <p:nvPr/>
        </p:nvSpPr>
        <p:spPr>
          <a:xfrm>
            <a:off x="2590800" y="2895600"/>
            <a:ext cx="1428750" cy="369888"/>
          </a:xfrm>
          <a:prstGeom prst="rect">
            <a:avLst/>
          </a:prstGeom>
          <a:noFill/>
        </p:spPr>
        <p:txBody>
          <a:bodyPr wrap="none">
            <a:spAutoFit/>
          </a:bodyPr>
          <a:lstStyle/>
          <a:p>
            <a:pPr>
              <a:defRPr/>
            </a:pPr>
            <a:r>
              <a:rPr lang="en-US" b="1" dirty="0">
                <a:solidFill>
                  <a:schemeClr val="bg1"/>
                </a:solidFill>
                <a:latin typeface="+mn-lt"/>
              </a:rPr>
              <a:t>Mentorship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10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1000" fill="hold"/>
                                        <p:tgtEl>
                                          <p:spTgt spid="22"/>
                                        </p:tgtEl>
                                        <p:attrNameLst>
                                          <p:attrName>ppt_x</p:attrName>
                                        </p:attrNameLst>
                                      </p:cBhvr>
                                      <p:tavLst>
                                        <p:tav tm="0">
                                          <p:val>
                                            <p:strVal val="#ppt_x"/>
                                          </p:val>
                                        </p:tav>
                                        <p:tav tm="100000">
                                          <p:val>
                                            <p:strVal val="#ppt_x"/>
                                          </p:val>
                                        </p:tav>
                                      </p:tavLst>
                                    </p:anim>
                                    <p:anim calcmode="lin" valueType="num">
                                      <p:cBhvr additive="base">
                                        <p:cTn id="14"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 calcmode="lin" valueType="num">
                                      <p:cBhvr additive="base">
                                        <p:cTn id="19" dur="10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5">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5">
                                            <p:txEl>
                                              <p:pRg st="1" end="1"/>
                                            </p:txEl>
                                          </p:spTgt>
                                        </p:tgtEl>
                                        <p:attrNameLst>
                                          <p:attrName>style.visibility</p:attrName>
                                        </p:attrNameLst>
                                      </p:cBhvr>
                                      <p:to>
                                        <p:strVal val="visible"/>
                                      </p:to>
                                    </p:set>
                                    <p:anim calcmode="lin" valueType="num">
                                      <p:cBhvr additive="base">
                                        <p:cTn id="23" dur="1000" fill="hold"/>
                                        <p:tgtEl>
                                          <p:spTgt spid="25">
                                            <p:txEl>
                                              <p:pRg st="1" end="1"/>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25">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5">
                                            <p:txEl>
                                              <p:pRg st="2" end="2"/>
                                            </p:txEl>
                                          </p:spTgt>
                                        </p:tgtEl>
                                        <p:attrNameLst>
                                          <p:attrName>style.visibility</p:attrName>
                                        </p:attrNameLst>
                                      </p:cBhvr>
                                      <p:to>
                                        <p:strVal val="visible"/>
                                      </p:to>
                                    </p:set>
                                    <p:anim calcmode="lin" valueType="num">
                                      <p:cBhvr additive="base">
                                        <p:cTn id="27" dur="1000" fill="hold"/>
                                        <p:tgtEl>
                                          <p:spTgt spid="25">
                                            <p:txEl>
                                              <p:pRg st="2" end="2"/>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25">
                                            <p:txEl>
                                              <p:pRg st="2" end="2"/>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5">
                                            <p:txEl>
                                              <p:pRg st="3" end="3"/>
                                            </p:txEl>
                                          </p:spTgt>
                                        </p:tgtEl>
                                        <p:attrNameLst>
                                          <p:attrName>style.visibility</p:attrName>
                                        </p:attrNameLst>
                                      </p:cBhvr>
                                      <p:to>
                                        <p:strVal val="visible"/>
                                      </p:to>
                                    </p:set>
                                    <p:anim calcmode="lin" valueType="num">
                                      <p:cBhvr additive="base">
                                        <p:cTn id="31" dur="1000" fill="hold"/>
                                        <p:tgtEl>
                                          <p:spTgt spid="25">
                                            <p:txEl>
                                              <p:pRg st="3" end="3"/>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2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26">
                                            <p:txEl>
                                              <p:pRg st="0" end="0"/>
                                            </p:txEl>
                                          </p:spTgt>
                                        </p:tgtEl>
                                        <p:attrNameLst>
                                          <p:attrName>style.visibility</p:attrName>
                                        </p:attrNameLst>
                                      </p:cBhvr>
                                      <p:to>
                                        <p:strVal val="visible"/>
                                      </p:to>
                                    </p:set>
                                    <p:anim calcmode="lin" valueType="num">
                                      <p:cBhvr additive="base">
                                        <p:cTn id="37"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2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1000" fill="hold"/>
                                        <p:tgtEl>
                                          <p:spTgt spid="23"/>
                                        </p:tgtEl>
                                        <p:attrNameLst>
                                          <p:attrName>ppt_x</p:attrName>
                                        </p:attrNameLst>
                                      </p:cBhvr>
                                      <p:tavLst>
                                        <p:tav tm="0">
                                          <p:val>
                                            <p:strVal val="#ppt_x"/>
                                          </p:val>
                                        </p:tav>
                                        <p:tav tm="100000">
                                          <p:val>
                                            <p:strVal val="#ppt_x"/>
                                          </p:val>
                                        </p:tav>
                                      </p:tavLst>
                                    </p:anim>
                                    <p:anim calcmode="lin" valueType="num">
                                      <p:cBhvr additive="base">
                                        <p:cTn id="44"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Slide Number Placeholder 2"/>
          <p:cNvSpPr>
            <a:spLocks noGrp="1"/>
          </p:cNvSpPr>
          <p:nvPr>
            <p:ph type="sldNum" sz="quarter" idx="11"/>
          </p:nvPr>
        </p:nvSpPr>
        <p:spPr>
          <a:noFill/>
        </p:spPr>
        <p:txBody>
          <a:bodyPr/>
          <a:lstStyle/>
          <a:p>
            <a:fld id="{734346BA-894E-4819-9013-E35C985557FC}" type="slidenum">
              <a:rPr lang="en-US" smtClean="0"/>
              <a:pPr/>
              <a:t>20</a:t>
            </a:fld>
            <a:endParaRPr lang="en-US" smtClean="0"/>
          </a:p>
        </p:txBody>
      </p:sp>
      <p:pic>
        <p:nvPicPr>
          <p:cNvPr id="74755" name="Picture 2" descr="Fancydance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4756" name="Rectangle 0"/>
          <p:cNvSpPr>
            <a:spLocks noChangeArrowheads="1"/>
          </p:cNvSpPr>
          <p:nvPr/>
        </p:nvSpPr>
        <p:spPr bwMode="auto">
          <a:xfrm>
            <a:off x="2057400" y="0"/>
            <a:ext cx="4800600" cy="1066800"/>
          </a:xfrm>
          <a:prstGeom prst="rect">
            <a:avLst/>
          </a:prstGeom>
          <a:noFill/>
          <a:ln w="9525">
            <a:noFill/>
            <a:miter lim="800000"/>
            <a:headEnd/>
            <a:tailEnd/>
          </a:ln>
        </p:spPr>
        <p:txBody>
          <a:bodyPr wrap="none" anchor="ctr"/>
          <a:lstStyle/>
          <a:p>
            <a:pPr algn="ctr"/>
            <a:r>
              <a:rPr lang="en-US" sz="4400" b="1">
                <a:solidFill>
                  <a:srgbClr val="FF0000"/>
                </a:solidFill>
                <a:latin typeface="Papyrus" pitchFamily="66" charset="0"/>
              </a:rPr>
              <a:t>Models of Care</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p:cNvSpPr>
            <a:spLocks noGrp="1"/>
          </p:cNvSpPr>
          <p:nvPr>
            <p:ph idx="4294967295"/>
          </p:nvPr>
        </p:nvSpPr>
        <p:spPr>
          <a:xfrm>
            <a:off x="0" y="1600200"/>
            <a:ext cx="8229600" cy="4525963"/>
          </a:xfrm>
        </p:spPr>
        <p:txBody>
          <a:bodyPr/>
          <a:lstStyle/>
          <a:p>
            <a:endParaRPr lang="en-US" smtClean="0"/>
          </a:p>
          <a:p>
            <a:endParaRPr lang="en-US" smtClean="0"/>
          </a:p>
          <a:p>
            <a:endParaRPr lang="en-US" smtClean="0"/>
          </a:p>
          <a:p>
            <a:endParaRPr lang="en-US" smtClean="0"/>
          </a:p>
        </p:txBody>
      </p:sp>
      <p:sp>
        <p:nvSpPr>
          <p:cNvPr id="4" name="Oval 3"/>
          <p:cNvSpPr/>
          <p:nvPr/>
        </p:nvSpPr>
        <p:spPr>
          <a:xfrm>
            <a:off x="1600200" y="609600"/>
            <a:ext cx="1676400" cy="12192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effectLst>
                  <a:outerShdw blurRad="38100" dist="38100" dir="2700000" algn="tl">
                    <a:srgbClr val="000000">
                      <a:alpha val="43137"/>
                    </a:srgbClr>
                  </a:outerShdw>
                </a:effectLst>
              </a:rPr>
              <a:t>Practice (Service)</a:t>
            </a:r>
          </a:p>
        </p:txBody>
      </p:sp>
      <p:sp>
        <p:nvSpPr>
          <p:cNvPr id="5" name="Oval 4"/>
          <p:cNvSpPr/>
          <p:nvPr/>
        </p:nvSpPr>
        <p:spPr>
          <a:xfrm>
            <a:off x="3886200" y="533400"/>
            <a:ext cx="5029200" cy="571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000" dirty="0">
                <a:solidFill>
                  <a:schemeClr val="tx1"/>
                </a:solidFill>
                <a:effectLst>
                  <a:outerShdw blurRad="38100" dist="38100" dir="2700000" algn="tl">
                    <a:srgbClr val="000000">
                      <a:alpha val="43137"/>
                    </a:srgbClr>
                  </a:outerShdw>
                </a:effectLst>
              </a:rPr>
              <a:t>Culture Values</a:t>
            </a:r>
          </a:p>
          <a:p>
            <a:pPr>
              <a:buFont typeface="Wingdings" pitchFamily="2" charset="2"/>
              <a:buChar char="Ø"/>
              <a:defRPr/>
            </a:pPr>
            <a:r>
              <a:rPr lang="en-US" sz="1600" dirty="0">
                <a:solidFill>
                  <a:schemeClr val="tx1"/>
                </a:solidFill>
              </a:rPr>
              <a:t>Philosophies</a:t>
            </a:r>
          </a:p>
          <a:p>
            <a:pPr>
              <a:buFont typeface="Wingdings" pitchFamily="2" charset="2"/>
              <a:buChar char="Ø"/>
              <a:defRPr/>
            </a:pPr>
            <a:endParaRPr lang="en-US" sz="1600" dirty="0">
              <a:solidFill>
                <a:schemeClr val="tx1"/>
              </a:solidFill>
            </a:endParaRPr>
          </a:p>
          <a:p>
            <a:pPr>
              <a:buFont typeface="Wingdings" pitchFamily="2" charset="2"/>
              <a:buChar char="Ø"/>
              <a:defRPr/>
            </a:pPr>
            <a:r>
              <a:rPr lang="en-US" sz="1600" dirty="0">
                <a:solidFill>
                  <a:schemeClr val="tx1"/>
                </a:solidFill>
              </a:rPr>
              <a:t>Belief about causes of problems and solutions</a:t>
            </a:r>
          </a:p>
          <a:p>
            <a:pPr>
              <a:buFont typeface="Wingdings" pitchFamily="2" charset="2"/>
              <a:buChar char="Ø"/>
              <a:defRPr/>
            </a:pPr>
            <a:endParaRPr lang="en-US" sz="1600" dirty="0">
              <a:solidFill>
                <a:schemeClr val="tx1"/>
              </a:solidFill>
            </a:endParaRPr>
          </a:p>
          <a:p>
            <a:pPr>
              <a:buFont typeface="Wingdings" pitchFamily="2" charset="2"/>
              <a:buChar char="Ø"/>
              <a:defRPr/>
            </a:pPr>
            <a:r>
              <a:rPr lang="en-US" sz="1600" dirty="0">
                <a:solidFill>
                  <a:schemeClr val="tx1"/>
                </a:solidFill>
              </a:rPr>
              <a:t>Local innovation, trial and error</a:t>
            </a:r>
          </a:p>
          <a:p>
            <a:pPr>
              <a:buFont typeface="Wingdings" pitchFamily="2" charset="2"/>
              <a:buChar char="Ø"/>
              <a:defRPr/>
            </a:pPr>
            <a:endParaRPr lang="en-US" sz="1600" dirty="0">
              <a:solidFill>
                <a:schemeClr val="tx1"/>
              </a:solidFill>
            </a:endParaRPr>
          </a:p>
          <a:p>
            <a:pPr>
              <a:buFont typeface="Wingdings" pitchFamily="2" charset="2"/>
              <a:buChar char="Ø"/>
              <a:defRPr/>
            </a:pPr>
            <a:r>
              <a:rPr lang="en-US" sz="1600" dirty="0">
                <a:solidFill>
                  <a:schemeClr val="tx1"/>
                </a:solidFill>
              </a:rPr>
              <a:t>Medicinal use of wild plants and minerals</a:t>
            </a:r>
          </a:p>
          <a:p>
            <a:pPr>
              <a:buFont typeface="Wingdings" pitchFamily="2" charset="2"/>
              <a:buChar char="Ø"/>
              <a:defRPr/>
            </a:pPr>
            <a:endParaRPr lang="en-US" sz="1600" dirty="0">
              <a:solidFill>
                <a:schemeClr val="tx1"/>
              </a:solidFill>
            </a:endParaRPr>
          </a:p>
          <a:p>
            <a:pPr>
              <a:buFont typeface="Wingdings" pitchFamily="2" charset="2"/>
              <a:buChar char="Ø"/>
              <a:defRPr/>
            </a:pPr>
            <a:r>
              <a:rPr lang="en-US" sz="1600" dirty="0">
                <a:solidFill>
                  <a:schemeClr val="tx1"/>
                </a:solidFill>
              </a:rPr>
              <a:t>Healing procedures</a:t>
            </a:r>
          </a:p>
          <a:p>
            <a:pPr>
              <a:buFont typeface="Wingdings" pitchFamily="2" charset="2"/>
              <a:buChar char="Ø"/>
              <a:defRPr/>
            </a:pPr>
            <a:endParaRPr lang="en-US" sz="1600" dirty="0">
              <a:solidFill>
                <a:schemeClr val="tx1"/>
              </a:solidFill>
            </a:endParaRPr>
          </a:p>
          <a:p>
            <a:pPr>
              <a:buFont typeface="Wingdings" pitchFamily="2" charset="2"/>
              <a:buChar char="Ø"/>
              <a:defRPr/>
            </a:pPr>
            <a:r>
              <a:rPr lang="en-US" sz="1600" dirty="0">
                <a:solidFill>
                  <a:schemeClr val="tx1"/>
                </a:solidFill>
              </a:rPr>
              <a:t>Oral transmission of knowledge</a:t>
            </a:r>
          </a:p>
          <a:p>
            <a:pPr>
              <a:defRPr/>
            </a:pPr>
            <a:endParaRPr lang="en-US" sz="1600" dirty="0">
              <a:solidFill>
                <a:schemeClr val="tx1"/>
              </a:solidFill>
            </a:endParaRPr>
          </a:p>
          <a:p>
            <a:pPr>
              <a:buFont typeface="Wingdings" pitchFamily="2" charset="2"/>
              <a:buChar char="Ø"/>
              <a:defRPr/>
            </a:pPr>
            <a:r>
              <a:rPr lang="en-US" sz="1600" dirty="0">
                <a:solidFill>
                  <a:schemeClr val="tx1"/>
                </a:solidFill>
              </a:rPr>
              <a:t>Community evaluation and   acceptance</a:t>
            </a:r>
          </a:p>
        </p:txBody>
      </p:sp>
      <p:sp>
        <p:nvSpPr>
          <p:cNvPr id="6" name="Oval 5"/>
          <p:cNvSpPr/>
          <p:nvPr/>
        </p:nvSpPr>
        <p:spPr>
          <a:xfrm>
            <a:off x="609600" y="2209800"/>
            <a:ext cx="2971800" cy="198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000" dirty="0">
                <a:solidFill>
                  <a:srgbClr val="FF0000"/>
                </a:solidFill>
                <a:effectLst>
                  <a:outerShdw blurRad="38100" dist="38100" dir="2700000" algn="tl">
                    <a:srgbClr val="000000">
                      <a:alpha val="43137"/>
                    </a:srgbClr>
                  </a:outerShdw>
                </a:effectLst>
              </a:rPr>
              <a:t>Best Practice</a:t>
            </a:r>
          </a:p>
        </p:txBody>
      </p:sp>
      <p:sp>
        <p:nvSpPr>
          <p:cNvPr id="7" name="Oval 6"/>
          <p:cNvSpPr/>
          <p:nvPr/>
        </p:nvSpPr>
        <p:spPr>
          <a:xfrm>
            <a:off x="914400" y="4876800"/>
            <a:ext cx="1905000" cy="14478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b="1" dirty="0">
                <a:solidFill>
                  <a:schemeClr val="tx1"/>
                </a:solidFill>
                <a:effectLst>
                  <a:outerShdw blurRad="38100" dist="38100" dir="2700000" algn="tl">
                    <a:srgbClr val="000000">
                      <a:alpha val="43137"/>
                    </a:srgbClr>
                  </a:outerShdw>
                </a:effectLst>
              </a:rPr>
              <a:t>Science &amp; Scholarship</a:t>
            </a:r>
            <a:r>
              <a:rPr lang="en-US" sz="1600" dirty="0">
                <a:solidFill>
                  <a:schemeClr val="tx1"/>
                </a:solidFill>
                <a:effectLst>
                  <a:outerShdw blurRad="38100" dist="38100" dir="2700000" algn="tl">
                    <a:srgbClr val="000000">
                      <a:alpha val="43137"/>
                    </a:srgbClr>
                  </a:outerShdw>
                </a:effectLst>
              </a:rPr>
              <a:t> </a:t>
            </a:r>
          </a:p>
        </p:txBody>
      </p:sp>
      <p:sp>
        <p:nvSpPr>
          <p:cNvPr id="8" name="Right Arrow 7"/>
          <p:cNvSpPr/>
          <p:nvPr/>
        </p:nvSpPr>
        <p:spPr>
          <a:xfrm rot="16459351">
            <a:off x="1859757" y="4421981"/>
            <a:ext cx="690562" cy="244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9" name="Down Arrow 8"/>
          <p:cNvSpPr/>
          <p:nvPr/>
        </p:nvSpPr>
        <p:spPr>
          <a:xfrm>
            <a:off x="2438400" y="18288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0" name="Right Arrow 9"/>
          <p:cNvSpPr/>
          <p:nvPr/>
        </p:nvSpPr>
        <p:spPr>
          <a:xfrm rot="11425009">
            <a:off x="3594100" y="3149600"/>
            <a:ext cx="288925" cy="163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75786" name="Date Placeholder 11"/>
          <p:cNvSpPr>
            <a:spLocks noGrp="1"/>
          </p:cNvSpPr>
          <p:nvPr>
            <p:ph type="dt" sz="quarter" idx="10"/>
          </p:nvPr>
        </p:nvSpPr>
        <p:spPr>
          <a:noFill/>
        </p:spPr>
        <p:txBody>
          <a:bodyPr/>
          <a:lstStyle/>
          <a:p>
            <a:fld id="{05D21C5D-BCF6-472A-8079-F2FBAAF68A64}" type="datetime1">
              <a:rPr lang="en-US" smtClean="0"/>
              <a:pPr/>
              <a:t>3/29/2011</a:t>
            </a:fld>
            <a:endParaRPr lang="en-US" smtClean="0"/>
          </a:p>
        </p:txBody>
      </p:sp>
      <p:sp>
        <p:nvSpPr>
          <p:cNvPr id="75787" name="Slide Number Placeholder 12"/>
          <p:cNvSpPr>
            <a:spLocks noGrp="1"/>
          </p:cNvSpPr>
          <p:nvPr>
            <p:ph type="sldNum" sz="quarter" idx="11"/>
          </p:nvPr>
        </p:nvSpPr>
        <p:spPr>
          <a:xfrm>
            <a:off x="6553200" y="6356350"/>
            <a:ext cx="2133600" cy="365125"/>
          </a:xfrm>
          <a:noFill/>
        </p:spPr>
        <p:txBody>
          <a:bodyPr/>
          <a:lstStyle/>
          <a:p>
            <a:fld id="{C73A786E-36F3-45C4-8AB7-051A3381A5BE}" type="slidenum">
              <a:rPr lang="en-US" smtClean="0"/>
              <a:pPr/>
              <a:t>21</a:t>
            </a:fld>
            <a:endParaRPr lang="en-US" smtClean="0"/>
          </a:p>
        </p:txBody>
      </p:sp>
      <p:sp>
        <p:nvSpPr>
          <p:cNvPr id="75788" name="Footer Placeholder 13"/>
          <p:cNvSpPr>
            <a:spLocks noGrp="1"/>
          </p:cNvSpPr>
          <p:nvPr>
            <p:ph type="ftr" sz="quarter" idx="4294967295"/>
          </p:nvPr>
        </p:nvSpPr>
        <p:spPr bwMode="auto">
          <a:xfrm>
            <a:off x="6553200" y="6248400"/>
            <a:ext cx="1905000" cy="457200"/>
          </a:xfrm>
          <a:prstGeom prst="rect">
            <a:avLst/>
          </a:prstGeom>
          <a:noFill/>
          <a:ln>
            <a:miter lim="800000"/>
            <a:headEnd/>
            <a:tailEnd/>
          </a:ln>
        </p:spPr>
        <p:txBody>
          <a:bodyPr/>
          <a:lstStyle/>
          <a:p>
            <a:pPr algn="r"/>
            <a:r>
              <a:rPr lang="en-US" sz="1200">
                <a:solidFill>
                  <a:schemeClr val="bg1"/>
                </a:solidFill>
              </a:rPr>
              <a:t>Using the OPRE Review</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04800"/>
            <a:ext cx="7772400" cy="914400"/>
          </a:xfrm>
        </p:spPr>
        <p:txBody>
          <a:bodyPr/>
          <a:lstStyle/>
          <a:p>
            <a:pPr>
              <a:defRPr/>
            </a:pPr>
            <a:r>
              <a:rPr lang="en-US" b="1" dirty="0" smtClean="0">
                <a:effectLst>
                  <a:outerShdw blurRad="38100" dist="38100" dir="2700000" algn="tl">
                    <a:srgbClr val="000000">
                      <a:alpha val="43137"/>
                    </a:srgbClr>
                  </a:outerShdw>
                </a:effectLst>
              </a:rPr>
              <a:t>Logic Model</a:t>
            </a:r>
            <a:endParaRPr lang="en-US" b="1" dirty="0">
              <a:effectLst>
                <a:outerShdw blurRad="38100" dist="38100" dir="2700000" algn="tl">
                  <a:srgbClr val="000000">
                    <a:alpha val="43137"/>
                  </a:srgbClr>
                </a:outerShdw>
              </a:effectLst>
            </a:endParaRPr>
          </a:p>
        </p:txBody>
      </p:sp>
      <p:graphicFrame>
        <p:nvGraphicFramePr>
          <p:cNvPr id="7" name="Content Placeholder 6"/>
          <p:cNvGraphicFramePr>
            <a:graphicFrameLocks noGrp="1"/>
          </p:cNvGraphicFramePr>
          <p:nvPr>
            <p:ph idx="1"/>
          </p:nvPr>
        </p:nvGraphicFramePr>
        <p:xfrm>
          <a:off x="2667000" y="1600200"/>
          <a:ext cx="6019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6804" name="Date Placeholder 1"/>
          <p:cNvSpPr>
            <a:spLocks noGrp="1"/>
          </p:cNvSpPr>
          <p:nvPr>
            <p:ph type="dt" sz="quarter" idx="10"/>
          </p:nvPr>
        </p:nvSpPr>
        <p:spPr>
          <a:noFill/>
        </p:spPr>
        <p:txBody>
          <a:bodyPr/>
          <a:lstStyle/>
          <a:p>
            <a:fld id="{35966F28-8AF6-47F2-828C-91D45756318A}" type="datetime1">
              <a:rPr lang="en-US" smtClean="0">
                <a:solidFill>
                  <a:schemeClr val="tx1"/>
                </a:solidFill>
              </a:rPr>
              <a:pPr/>
              <a:t>3/29/2011</a:t>
            </a:fld>
            <a:endParaRPr lang="en-US" smtClean="0">
              <a:solidFill>
                <a:schemeClr val="tx1"/>
              </a:solidFill>
            </a:endParaRPr>
          </a:p>
        </p:txBody>
      </p:sp>
      <p:sp>
        <p:nvSpPr>
          <p:cNvPr id="76805" name="Footer Placeholder 2"/>
          <p:cNvSpPr>
            <a:spLocks noGrp="1"/>
          </p:cNvSpPr>
          <p:nvPr>
            <p:ph type="ftr" sz="quarter" idx="4294967295"/>
          </p:nvPr>
        </p:nvSpPr>
        <p:spPr bwMode="auto">
          <a:xfrm>
            <a:off x="6553200" y="6248400"/>
            <a:ext cx="1905000" cy="457200"/>
          </a:xfrm>
          <a:prstGeom prst="rect">
            <a:avLst/>
          </a:prstGeom>
          <a:noFill/>
          <a:ln>
            <a:miter lim="800000"/>
            <a:headEnd/>
            <a:tailEnd/>
          </a:ln>
        </p:spPr>
        <p:txBody>
          <a:bodyPr/>
          <a:lstStyle/>
          <a:p>
            <a:pPr algn="r"/>
            <a:r>
              <a:rPr lang="en-US" sz="1200"/>
              <a:t>Using the OPRE Review</a:t>
            </a:r>
          </a:p>
        </p:txBody>
      </p:sp>
      <p:sp>
        <p:nvSpPr>
          <p:cNvPr id="76806" name="Slide Number Placeholder 3"/>
          <p:cNvSpPr>
            <a:spLocks noGrp="1"/>
          </p:cNvSpPr>
          <p:nvPr>
            <p:ph type="sldNum" sz="quarter" idx="11"/>
          </p:nvPr>
        </p:nvSpPr>
        <p:spPr>
          <a:xfrm>
            <a:off x="6553200" y="6356350"/>
            <a:ext cx="2133600" cy="365125"/>
          </a:xfrm>
          <a:noFill/>
        </p:spPr>
        <p:txBody>
          <a:bodyPr/>
          <a:lstStyle/>
          <a:p>
            <a:fld id="{B7407545-8D86-43D8-90AE-4BDEAB4E8588}" type="slidenum">
              <a:rPr lang="en-US" smtClean="0">
                <a:solidFill>
                  <a:schemeClr val="tx1"/>
                </a:solidFill>
              </a:rPr>
              <a:pPr/>
              <a:t>22</a:t>
            </a:fld>
            <a:endParaRPr lang="en-US" smtClean="0">
              <a:solidFill>
                <a:schemeClr val="tx1"/>
              </a:solidFill>
            </a:endParaRPr>
          </a:p>
        </p:txBody>
      </p:sp>
      <p:sp>
        <p:nvSpPr>
          <p:cNvPr id="10" name="Line Callout 1 9"/>
          <p:cNvSpPr/>
          <p:nvPr/>
        </p:nvSpPr>
        <p:spPr>
          <a:xfrm>
            <a:off x="304800" y="5257800"/>
            <a:ext cx="2667000" cy="609600"/>
          </a:xfrm>
          <a:prstGeom prst="borderCallout1">
            <a:avLst>
              <a:gd name="adj1" fmla="val 47983"/>
              <a:gd name="adj2" fmla="val 99825"/>
              <a:gd name="adj3" fmla="val 40860"/>
              <a:gd name="adj4" fmla="val 15112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rPr>
              <a:t>4. Theory of Change</a:t>
            </a:r>
          </a:p>
        </p:txBody>
      </p:sp>
      <p:sp>
        <p:nvSpPr>
          <p:cNvPr id="11" name="Line Callout 1 10"/>
          <p:cNvSpPr/>
          <p:nvPr/>
        </p:nvSpPr>
        <p:spPr>
          <a:xfrm>
            <a:off x="304800" y="4572000"/>
            <a:ext cx="2667000" cy="609600"/>
          </a:xfrm>
          <a:prstGeom prst="borderCallout1">
            <a:avLst>
              <a:gd name="adj1" fmla="val 51592"/>
              <a:gd name="adj2" fmla="val 101141"/>
              <a:gd name="adj3" fmla="val 124200"/>
              <a:gd name="adj4" fmla="val 15080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rPr>
              <a:t>5. Operations Manual</a:t>
            </a:r>
          </a:p>
        </p:txBody>
      </p:sp>
      <p:sp>
        <p:nvSpPr>
          <p:cNvPr id="12" name="Line Callout 1 11"/>
          <p:cNvSpPr/>
          <p:nvPr/>
        </p:nvSpPr>
        <p:spPr>
          <a:xfrm>
            <a:off x="304800" y="5943600"/>
            <a:ext cx="2667000" cy="685800"/>
          </a:xfrm>
          <a:prstGeom prst="borderCallout1">
            <a:avLst>
              <a:gd name="adj1" fmla="val 50329"/>
              <a:gd name="adj2" fmla="val 99615"/>
              <a:gd name="adj3" fmla="val -46271"/>
              <a:gd name="adj4" fmla="val 15201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rPr>
              <a:t>3. Strategy</a:t>
            </a:r>
          </a:p>
        </p:txBody>
      </p:sp>
      <p:sp>
        <p:nvSpPr>
          <p:cNvPr id="13" name="Line Callout 1 12"/>
          <p:cNvSpPr/>
          <p:nvPr/>
        </p:nvSpPr>
        <p:spPr>
          <a:xfrm>
            <a:off x="304800" y="1981200"/>
            <a:ext cx="2209800" cy="609600"/>
          </a:xfrm>
          <a:prstGeom prst="borderCallout1">
            <a:avLst>
              <a:gd name="adj1" fmla="val 48750"/>
              <a:gd name="adj2" fmla="val 100758"/>
              <a:gd name="adj3" fmla="val 232050"/>
              <a:gd name="adj4" fmla="val 12843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rPr>
              <a:t>8. Long term (Impact)</a:t>
            </a:r>
          </a:p>
        </p:txBody>
      </p:sp>
      <p:sp>
        <p:nvSpPr>
          <p:cNvPr id="14" name="Line Callout 1 13"/>
          <p:cNvSpPr/>
          <p:nvPr/>
        </p:nvSpPr>
        <p:spPr>
          <a:xfrm>
            <a:off x="304800" y="2667000"/>
            <a:ext cx="1905000" cy="457200"/>
          </a:xfrm>
          <a:prstGeom prst="borderCallout1">
            <a:avLst>
              <a:gd name="adj1" fmla="val 51592"/>
              <a:gd name="adj2" fmla="val 100299"/>
              <a:gd name="adj3" fmla="val 173553"/>
              <a:gd name="adj4" fmla="val 14575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rPr>
              <a:t>7. Medium term</a:t>
            </a:r>
          </a:p>
        </p:txBody>
      </p:sp>
      <p:sp>
        <p:nvSpPr>
          <p:cNvPr id="15" name="Line Callout 1 14"/>
          <p:cNvSpPr/>
          <p:nvPr/>
        </p:nvSpPr>
        <p:spPr>
          <a:xfrm>
            <a:off x="304800" y="3276600"/>
            <a:ext cx="1600200" cy="457200"/>
          </a:xfrm>
          <a:prstGeom prst="borderCallout1">
            <a:avLst>
              <a:gd name="adj1" fmla="val 51232"/>
              <a:gd name="adj2" fmla="val 101252"/>
              <a:gd name="adj3" fmla="val 61069"/>
              <a:gd name="adj4" fmla="val 171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rPr>
              <a:t>6. Short term</a:t>
            </a:r>
          </a:p>
        </p:txBody>
      </p:sp>
      <p:cxnSp>
        <p:nvCxnSpPr>
          <p:cNvPr id="17" name="Straight Arrow Connector 16"/>
          <p:cNvCxnSpPr/>
          <p:nvPr/>
        </p:nvCxnSpPr>
        <p:spPr>
          <a:xfrm rot="5400000">
            <a:off x="5486401" y="2286000"/>
            <a:ext cx="3048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2"/>
          <p:cNvSpPr>
            <a:spLocks noGrp="1"/>
          </p:cNvSpPr>
          <p:nvPr>
            <p:ph type="sldNum" sz="quarter" idx="11"/>
          </p:nvPr>
        </p:nvSpPr>
        <p:spPr>
          <a:noFill/>
        </p:spPr>
        <p:txBody>
          <a:bodyPr/>
          <a:lstStyle/>
          <a:p>
            <a:fld id="{8E30E62B-ECF7-4A04-B33D-20FC9BF67A07}" type="slidenum">
              <a:rPr lang="en-US" smtClean="0">
                <a:solidFill>
                  <a:srgbClr val="FFFFFF"/>
                </a:solidFill>
              </a:rPr>
              <a:pPr/>
              <a:t>23</a:t>
            </a:fld>
            <a:endParaRPr lang="en-US" smtClean="0">
              <a:solidFill>
                <a:srgbClr val="FFFFFF"/>
              </a:solidFill>
            </a:endParaRPr>
          </a:p>
        </p:txBody>
      </p:sp>
      <p:sp>
        <p:nvSpPr>
          <p:cNvPr id="77827" name="Rectangle 2"/>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endParaRPr lang="en-US">
              <a:solidFill>
                <a:srgbClr val="000000"/>
              </a:solidFill>
            </a:endParaRPr>
          </a:p>
        </p:txBody>
      </p:sp>
      <p:sp>
        <p:nvSpPr>
          <p:cNvPr id="77828" name="AutoShape 3"/>
          <p:cNvSpPr>
            <a:spLocks noChangeArrowheads="1"/>
          </p:cNvSpPr>
          <p:nvPr/>
        </p:nvSpPr>
        <p:spPr bwMode="auto">
          <a:xfrm rot="5400000">
            <a:off x="2464594" y="-175418"/>
            <a:ext cx="4267200" cy="7567612"/>
          </a:xfrm>
          <a:prstGeom prst="triangle">
            <a:avLst>
              <a:gd name="adj" fmla="val 50000"/>
            </a:avLst>
          </a:prstGeom>
          <a:gradFill rotWithShape="0">
            <a:gsLst>
              <a:gs pos="0">
                <a:srgbClr val="FBE405"/>
              </a:gs>
              <a:gs pos="100000">
                <a:srgbClr val="CC0000"/>
              </a:gs>
            </a:gsLst>
            <a:lin ang="0" scaled="1"/>
          </a:gradFill>
          <a:ln w="9525">
            <a:solidFill>
              <a:schemeClr val="tx1"/>
            </a:solidFill>
            <a:miter lim="800000"/>
            <a:headEnd/>
            <a:tailEnd/>
          </a:ln>
        </p:spPr>
        <p:txBody>
          <a:bodyPr rot="10800000" vert="eaVert" wrap="none" anchor="ctr"/>
          <a:lstStyle/>
          <a:p>
            <a:pPr algn="ctr"/>
            <a:endParaRPr lang="en-US" sz="2400">
              <a:solidFill>
                <a:srgbClr val="000000"/>
              </a:solidFill>
            </a:endParaRPr>
          </a:p>
        </p:txBody>
      </p:sp>
      <p:sp>
        <p:nvSpPr>
          <p:cNvPr id="590852" name="Rectangle 4"/>
          <p:cNvSpPr>
            <a:spLocks noChangeArrowheads="1"/>
          </p:cNvSpPr>
          <p:nvPr/>
        </p:nvSpPr>
        <p:spPr bwMode="auto">
          <a:xfrm>
            <a:off x="785813" y="3305175"/>
            <a:ext cx="1138237" cy="549275"/>
          </a:xfrm>
          <a:prstGeom prst="rect">
            <a:avLst/>
          </a:prstGeom>
          <a:noFill/>
          <a:ln w="9525">
            <a:noFill/>
            <a:miter lim="800000"/>
            <a:headEnd/>
            <a:tailEnd/>
          </a:ln>
        </p:spPr>
        <p:txBody>
          <a:bodyPr lIns="0" tIns="0" rIns="0" bIns="0">
            <a:spAutoFit/>
          </a:bodyPr>
          <a:lstStyle/>
          <a:p>
            <a:pPr algn="ctr">
              <a:defRPr/>
            </a:pPr>
            <a:r>
              <a:rPr lang="en-US" b="1" dirty="0">
                <a:solidFill>
                  <a:srgbClr val="006600"/>
                </a:solidFill>
                <a:effectLst>
                  <a:outerShdw blurRad="38100" dist="38100" dir="2700000" algn="tl">
                    <a:srgbClr val="C0C0C0"/>
                  </a:outerShdw>
                </a:effectLst>
              </a:rPr>
              <a:t>No Problems</a:t>
            </a:r>
          </a:p>
        </p:txBody>
      </p:sp>
      <p:grpSp>
        <p:nvGrpSpPr>
          <p:cNvPr id="77830" name="Group 5"/>
          <p:cNvGrpSpPr>
            <a:grpSpLocks/>
          </p:cNvGrpSpPr>
          <p:nvPr/>
        </p:nvGrpSpPr>
        <p:grpSpPr bwMode="auto">
          <a:xfrm>
            <a:off x="804863" y="5867400"/>
            <a:ext cx="2776537" cy="771525"/>
            <a:chOff x="595" y="3898"/>
            <a:chExt cx="1821" cy="250"/>
          </a:xfrm>
        </p:grpSpPr>
        <p:sp>
          <p:nvSpPr>
            <p:cNvPr id="77846" name="AutoShape 6"/>
            <p:cNvSpPr>
              <a:spLocks noChangeArrowheads="1"/>
            </p:cNvSpPr>
            <p:nvPr/>
          </p:nvSpPr>
          <p:spPr bwMode="auto">
            <a:xfrm>
              <a:off x="600" y="3898"/>
              <a:ext cx="1816" cy="250"/>
            </a:xfrm>
            <a:prstGeom prst="rightArrowCallout">
              <a:avLst>
                <a:gd name="adj1" fmla="val 24796"/>
                <a:gd name="adj2" fmla="val 24801"/>
                <a:gd name="adj3" fmla="val 121201"/>
                <a:gd name="adj4" fmla="val 78856"/>
              </a:avLst>
            </a:prstGeom>
            <a:solidFill>
              <a:srgbClr val="FBE405"/>
            </a:solidFill>
            <a:ln w="9525">
              <a:solidFill>
                <a:schemeClr val="tx1"/>
              </a:solidFill>
              <a:miter lim="800000"/>
              <a:headEnd/>
              <a:tailEnd/>
            </a:ln>
          </p:spPr>
          <p:txBody>
            <a:bodyPr wrap="none" anchor="ctr"/>
            <a:lstStyle/>
            <a:p>
              <a:endParaRPr lang="en-US">
                <a:solidFill>
                  <a:srgbClr val="000000"/>
                </a:solidFill>
              </a:endParaRPr>
            </a:p>
          </p:txBody>
        </p:sp>
        <p:sp>
          <p:nvSpPr>
            <p:cNvPr id="590855" name="Text Box 7"/>
            <p:cNvSpPr txBox="1">
              <a:spLocks noChangeArrowheads="1"/>
            </p:cNvSpPr>
            <p:nvPr/>
          </p:nvSpPr>
          <p:spPr bwMode="auto">
            <a:xfrm>
              <a:off x="595" y="3933"/>
              <a:ext cx="1452" cy="198"/>
            </a:xfrm>
            <a:prstGeom prst="rect">
              <a:avLst/>
            </a:prstGeom>
            <a:noFill/>
            <a:ln w="9525">
              <a:noFill/>
              <a:miter lim="800000"/>
              <a:headEnd/>
              <a:tailEnd/>
            </a:ln>
            <a:effectLst/>
          </p:spPr>
          <p:txBody>
            <a:bodyPr lIns="0" tIns="0" rIns="0" bIns="0">
              <a:spAutoFit/>
            </a:bodyPr>
            <a:lstStyle/>
            <a:p>
              <a:pPr algn="ctr">
                <a:spcBef>
                  <a:spcPct val="50000"/>
                </a:spcBef>
                <a:defRPr/>
              </a:pPr>
              <a:r>
                <a:rPr lang="en-US" sz="2000" dirty="0">
                  <a:solidFill>
                    <a:srgbClr val="000000"/>
                  </a:solidFill>
                  <a:effectLst>
                    <a:outerShdw blurRad="38100" dist="38100" dir="2700000" algn="tl">
                      <a:srgbClr val="C0C0C0"/>
                    </a:outerShdw>
                  </a:effectLst>
                </a:rPr>
                <a:t>Universal/Selective Prevention</a:t>
              </a:r>
            </a:p>
          </p:txBody>
        </p:sp>
      </p:grpSp>
      <p:sp>
        <p:nvSpPr>
          <p:cNvPr id="77831" name="Line 8"/>
          <p:cNvSpPr>
            <a:spLocks noChangeShapeType="1"/>
          </p:cNvSpPr>
          <p:nvPr/>
        </p:nvSpPr>
        <p:spPr bwMode="auto">
          <a:xfrm>
            <a:off x="3692525" y="2290763"/>
            <a:ext cx="0" cy="2624137"/>
          </a:xfrm>
          <a:prstGeom prst="line">
            <a:avLst/>
          </a:prstGeom>
          <a:noFill/>
          <a:ln w="9525">
            <a:solidFill>
              <a:schemeClr val="tx1"/>
            </a:solidFill>
            <a:prstDash val="sysDot"/>
            <a:round/>
            <a:headEnd/>
            <a:tailEnd/>
          </a:ln>
        </p:spPr>
        <p:txBody>
          <a:bodyPr/>
          <a:lstStyle/>
          <a:p>
            <a:endParaRPr lang="en-US"/>
          </a:p>
        </p:txBody>
      </p:sp>
      <p:grpSp>
        <p:nvGrpSpPr>
          <p:cNvPr id="77832" name="Group 9"/>
          <p:cNvGrpSpPr>
            <a:grpSpLocks/>
          </p:cNvGrpSpPr>
          <p:nvPr/>
        </p:nvGrpSpPr>
        <p:grpSpPr bwMode="auto">
          <a:xfrm>
            <a:off x="3657600" y="4953000"/>
            <a:ext cx="2667000" cy="533400"/>
            <a:chOff x="2412" y="3386"/>
            <a:chExt cx="1632" cy="250"/>
          </a:xfrm>
        </p:grpSpPr>
        <p:sp>
          <p:nvSpPr>
            <p:cNvPr id="77844" name="AutoShape 10"/>
            <p:cNvSpPr>
              <a:spLocks noChangeArrowheads="1"/>
            </p:cNvSpPr>
            <p:nvPr/>
          </p:nvSpPr>
          <p:spPr bwMode="auto">
            <a:xfrm>
              <a:off x="2412" y="3386"/>
              <a:ext cx="1632" cy="250"/>
            </a:xfrm>
            <a:prstGeom prst="rightArrowCallout">
              <a:avLst>
                <a:gd name="adj1" fmla="val 25000"/>
                <a:gd name="adj2" fmla="val 25000"/>
                <a:gd name="adj3" fmla="val 108800"/>
                <a:gd name="adj4" fmla="val 78856"/>
              </a:avLst>
            </a:prstGeom>
            <a:solidFill>
              <a:srgbClr val="FF9900"/>
            </a:solidFill>
            <a:ln w="9525">
              <a:solidFill>
                <a:schemeClr val="tx1"/>
              </a:solidFill>
              <a:miter lim="800000"/>
              <a:headEnd/>
              <a:tailEnd/>
            </a:ln>
          </p:spPr>
          <p:txBody>
            <a:bodyPr wrap="none" anchor="ctr"/>
            <a:lstStyle/>
            <a:p>
              <a:endParaRPr lang="en-US">
                <a:solidFill>
                  <a:srgbClr val="000000"/>
                </a:solidFill>
              </a:endParaRPr>
            </a:p>
          </p:txBody>
        </p:sp>
        <p:sp>
          <p:nvSpPr>
            <p:cNvPr id="590859" name="Text Box 11"/>
            <p:cNvSpPr txBox="1">
              <a:spLocks noChangeArrowheads="1"/>
            </p:cNvSpPr>
            <p:nvPr/>
          </p:nvSpPr>
          <p:spPr bwMode="auto">
            <a:xfrm>
              <a:off x="2423" y="3421"/>
              <a:ext cx="1260" cy="143"/>
            </a:xfrm>
            <a:prstGeom prst="rect">
              <a:avLst/>
            </a:prstGeom>
            <a:noFill/>
            <a:ln w="9525">
              <a:noFill/>
              <a:miter lim="800000"/>
              <a:headEnd/>
              <a:tailEnd/>
            </a:ln>
            <a:effectLst/>
          </p:spPr>
          <p:txBody>
            <a:bodyPr lIns="0" tIns="0" rIns="0" bIns="0">
              <a:spAutoFit/>
            </a:bodyPr>
            <a:lstStyle/>
            <a:p>
              <a:pPr algn="ctr">
                <a:spcBef>
                  <a:spcPct val="50000"/>
                </a:spcBef>
                <a:defRPr/>
              </a:pPr>
              <a:r>
                <a:rPr lang="en-US" sz="2000" dirty="0">
                  <a:solidFill>
                    <a:srgbClr val="FFFFFF"/>
                  </a:solidFill>
                  <a:effectLst>
                    <a:outerShdw blurRad="38100" dist="38100" dir="2700000" algn="tl">
                      <a:srgbClr val="C0C0C0"/>
                    </a:outerShdw>
                  </a:effectLst>
                </a:rPr>
                <a:t>Brief Intervention</a:t>
              </a:r>
            </a:p>
          </p:txBody>
        </p:sp>
      </p:grpSp>
      <p:grpSp>
        <p:nvGrpSpPr>
          <p:cNvPr id="77833" name="Group 12"/>
          <p:cNvGrpSpPr>
            <a:grpSpLocks/>
          </p:cNvGrpSpPr>
          <p:nvPr/>
        </p:nvGrpSpPr>
        <p:grpSpPr bwMode="auto">
          <a:xfrm>
            <a:off x="6318250" y="4232275"/>
            <a:ext cx="2044700" cy="396875"/>
            <a:chOff x="4068" y="2986"/>
            <a:chExt cx="1288" cy="250"/>
          </a:xfrm>
        </p:grpSpPr>
        <p:sp>
          <p:nvSpPr>
            <p:cNvPr id="77842" name="AutoShape 13"/>
            <p:cNvSpPr>
              <a:spLocks noChangeArrowheads="1"/>
            </p:cNvSpPr>
            <p:nvPr/>
          </p:nvSpPr>
          <p:spPr bwMode="auto">
            <a:xfrm>
              <a:off x="4068" y="2986"/>
              <a:ext cx="1288" cy="250"/>
            </a:xfrm>
            <a:prstGeom prst="rightArrowCallout">
              <a:avLst>
                <a:gd name="adj1" fmla="val 25000"/>
                <a:gd name="adj2" fmla="val 25000"/>
                <a:gd name="adj3" fmla="val 85867"/>
                <a:gd name="adj4" fmla="val 78856"/>
              </a:avLst>
            </a:prstGeom>
            <a:solidFill>
              <a:srgbClr val="CC0000"/>
            </a:solidFill>
            <a:ln w="9525">
              <a:solidFill>
                <a:schemeClr val="tx1"/>
              </a:solidFill>
              <a:miter lim="800000"/>
              <a:headEnd/>
              <a:tailEnd/>
            </a:ln>
          </p:spPr>
          <p:txBody>
            <a:bodyPr wrap="none" anchor="ctr"/>
            <a:lstStyle/>
            <a:p>
              <a:endParaRPr lang="en-US">
                <a:solidFill>
                  <a:srgbClr val="000000"/>
                </a:solidFill>
              </a:endParaRPr>
            </a:p>
          </p:txBody>
        </p:sp>
        <p:sp>
          <p:nvSpPr>
            <p:cNvPr id="590862" name="Text Box 14"/>
            <p:cNvSpPr txBox="1">
              <a:spLocks noChangeArrowheads="1"/>
            </p:cNvSpPr>
            <p:nvPr/>
          </p:nvSpPr>
          <p:spPr bwMode="auto">
            <a:xfrm>
              <a:off x="4075" y="3021"/>
              <a:ext cx="980" cy="192"/>
            </a:xfrm>
            <a:prstGeom prst="rect">
              <a:avLst/>
            </a:prstGeom>
            <a:noFill/>
            <a:ln w="9525">
              <a:noFill/>
              <a:miter lim="800000"/>
              <a:headEnd/>
              <a:tailEnd/>
            </a:ln>
            <a:effectLst/>
          </p:spPr>
          <p:txBody>
            <a:bodyPr lIns="0" tIns="0" rIns="0" bIns="0">
              <a:spAutoFit/>
            </a:bodyPr>
            <a:lstStyle/>
            <a:p>
              <a:pPr algn="ctr">
                <a:spcBef>
                  <a:spcPct val="50000"/>
                </a:spcBef>
                <a:defRPr/>
              </a:pPr>
              <a:r>
                <a:rPr lang="en-US" sz="2000" dirty="0">
                  <a:solidFill>
                    <a:srgbClr val="FFFFFF"/>
                  </a:solidFill>
                  <a:effectLst>
                    <a:outerShdw blurRad="38100" dist="38100" dir="2700000" algn="tl">
                      <a:srgbClr val="C0C0C0"/>
                    </a:outerShdw>
                  </a:effectLst>
                </a:rPr>
                <a:t>Treatment</a:t>
              </a:r>
            </a:p>
          </p:txBody>
        </p:sp>
      </p:grpSp>
      <p:sp>
        <p:nvSpPr>
          <p:cNvPr id="77834" name="Line 15"/>
          <p:cNvSpPr>
            <a:spLocks noChangeShapeType="1"/>
          </p:cNvSpPr>
          <p:nvPr/>
        </p:nvSpPr>
        <p:spPr bwMode="auto">
          <a:xfrm>
            <a:off x="6315075" y="3033713"/>
            <a:ext cx="3175" cy="1157287"/>
          </a:xfrm>
          <a:prstGeom prst="line">
            <a:avLst/>
          </a:prstGeom>
          <a:noFill/>
          <a:ln w="9525">
            <a:solidFill>
              <a:schemeClr val="tx1"/>
            </a:solidFill>
            <a:prstDash val="sysDot"/>
            <a:round/>
            <a:headEnd/>
            <a:tailEnd/>
          </a:ln>
        </p:spPr>
        <p:txBody>
          <a:bodyPr/>
          <a:lstStyle/>
          <a:p>
            <a:endParaRPr lang="en-US"/>
          </a:p>
        </p:txBody>
      </p:sp>
      <p:sp>
        <p:nvSpPr>
          <p:cNvPr id="590864" name="Rectangle 16"/>
          <p:cNvSpPr>
            <a:spLocks noChangeArrowheads="1"/>
          </p:cNvSpPr>
          <p:nvPr/>
        </p:nvSpPr>
        <p:spPr bwMode="auto">
          <a:xfrm>
            <a:off x="3109913" y="3305175"/>
            <a:ext cx="1138237" cy="549275"/>
          </a:xfrm>
          <a:prstGeom prst="rect">
            <a:avLst/>
          </a:prstGeom>
          <a:noFill/>
          <a:ln w="9525">
            <a:noFill/>
            <a:miter lim="800000"/>
            <a:headEnd/>
            <a:tailEnd/>
          </a:ln>
        </p:spPr>
        <p:txBody>
          <a:bodyPr lIns="0" tIns="0" rIns="0" bIns="0">
            <a:spAutoFit/>
          </a:bodyPr>
          <a:lstStyle/>
          <a:p>
            <a:pPr algn="ctr">
              <a:defRPr/>
            </a:pPr>
            <a:r>
              <a:rPr lang="en-US" b="1" dirty="0">
                <a:solidFill>
                  <a:srgbClr val="006600"/>
                </a:solidFill>
                <a:effectLst>
                  <a:outerShdw blurRad="38100" dist="38100" dir="2700000" algn="tl">
                    <a:srgbClr val="C0C0C0"/>
                  </a:outerShdw>
                </a:effectLst>
              </a:rPr>
              <a:t>Mild Problems</a:t>
            </a:r>
          </a:p>
        </p:txBody>
      </p:sp>
      <p:sp>
        <p:nvSpPr>
          <p:cNvPr id="590865" name="Rectangle 17"/>
          <p:cNvSpPr>
            <a:spLocks noChangeArrowheads="1"/>
          </p:cNvSpPr>
          <p:nvPr/>
        </p:nvSpPr>
        <p:spPr bwMode="auto">
          <a:xfrm>
            <a:off x="4989513" y="3317875"/>
            <a:ext cx="1138237" cy="549275"/>
          </a:xfrm>
          <a:prstGeom prst="rect">
            <a:avLst/>
          </a:prstGeom>
          <a:noFill/>
          <a:ln w="9525">
            <a:noFill/>
            <a:miter lim="800000"/>
            <a:headEnd/>
            <a:tailEnd/>
          </a:ln>
        </p:spPr>
        <p:txBody>
          <a:bodyPr lIns="0" tIns="0" rIns="0" bIns="0">
            <a:spAutoFit/>
          </a:bodyPr>
          <a:lstStyle/>
          <a:p>
            <a:pPr algn="ctr">
              <a:defRPr/>
            </a:pPr>
            <a:r>
              <a:rPr lang="en-US" b="1" dirty="0">
                <a:solidFill>
                  <a:srgbClr val="006600"/>
                </a:solidFill>
                <a:effectLst>
                  <a:outerShdw blurRad="38100" dist="38100" dir="2700000" algn="tl">
                    <a:srgbClr val="C0C0C0"/>
                  </a:outerShdw>
                </a:effectLst>
              </a:rPr>
              <a:t>Moderate Problems</a:t>
            </a:r>
          </a:p>
        </p:txBody>
      </p:sp>
      <p:sp>
        <p:nvSpPr>
          <p:cNvPr id="590866" name="Rectangle 18"/>
          <p:cNvSpPr>
            <a:spLocks noChangeArrowheads="1"/>
          </p:cNvSpPr>
          <p:nvPr/>
        </p:nvSpPr>
        <p:spPr bwMode="auto">
          <a:xfrm>
            <a:off x="6538913" y="3305175"/>
            <a:ext cx="1138237" cy="549275"/>
          </a:xfrm>
          <a:prstGeom prst="rect">
            <a:avLst/>
          </a:prstGeom>
          <a:noFill/>
          <a:ln w="9525">
            <a:noFill/>
            <a:miter lim="800000"/>
            <a:headEnd/>
            <a:tailEnd/>
          </a:ln>
        </p:spPr>
        <p:txBody>
          <a:bodyPr lIns="0" tIns="0" rIns="0" bIns="0">
            <a:spAutoFit/>
          </a:bodyPr>
          <a:lstStyle/>
          <a:p>
            <a:pPr algn="ctr">
              <a:defRPr/>
            </a:pPr>
            <a:r>
              <a:rPr lang="en-US" b="1" dirty="0">
                <a:solidFill>
                  <a:srgbClr val="006600"/>
                </a:solidFill>
                <a:effectLst>
                  <a:outerShdw blurRad="38100" dist="38100" dir="2700000" algn="tl">
                    <a:srgbClr val="C0C0C0"/>
                  </a:outerShdw>
                </a:effectLst>
              </a:rPr>
              <a:t>Severe Problems</a:t>
            </a:r>
          </a:p>
        </p:txBody>
      </p:sp>
      <p:sp>
        <p:nvSpPr>
          <p:cNvPr id="77838" name="AutoShape 19"/>
          <p:cNvSpPr>
            <a:spLocks noChangeArrowheads="1"/>
          </p:cNvSpPr>
          <p:nvPr/>
        </p:nvSpPr>
        <p:spPr bwMode="auto">
          <a:xfrm>
            <a:off x="3581400" y="1773238"/>
            <a:ext cx="228600" cy="500062"/>
          </a:xfrm>
          <a:prstGeom prst="downArrow">
            <a:avLst>
              <a:gd name="adj1" fmla="val 38889"/>
              <a:gd name="adj2" fmla="val 165278"/>
            </a:avLst>
          </a:prstGeom>
          <a:solidFill>
            <a:schemeClr val="accent2"/>
          </a:solidFill>
          <a:ln w="9525">
            <a:solidFill>
              <a:schemeClr val="tx1"/>
            </a:solidFill>
            <a:miter lim="800000"/>
            <a:headEnd/>
            <a:tailEnd/>
          </a:ln>
        </p:spPr>
        <p:txBody>
          <a:bodyPr wrap="none" anchor="ctr"/>
          <a:lstStyle/>
          <a:p>
            <a:endParaRPr lang="en-US">
              <a:solidFill>
                <a:srgbClr val="000000"/>
              </a:solidFill>
            </a:endParaRPr>
          </a:p>
        </p:txBody>
      </p:sp>
      <p:sp>
        <p:nvSpPr>
          <p:cNvPr id="77839" name="AutoShape 20"/>
          <p:cNvSpPr>
            <a:spLocks noChangeArrowheads="1"/>
          </p:cNvSpPr>
          <p:nvPr/>
        </p:nvSpPr>
        <p:spPr bwMode="auto">
          <a:xfrm>
            <a:off x="6188075" y="1792288"/>
            <a:ext cx="241300" cy="1223962"/>
          </a:xfrm>
          <a:prstGeom prst="downArrow">
            <a:avLst>
              <a:gd name="adj1" fmla="val 35528"/>
              <a:gd name="adj2" fmla="val 154613"/>
            </a:avLst>
          </a:prstGeom>
          <a:solidFill>
            <a:schemeClr val="accent2"/>
          </a:solidFill>
          <a:ln w="9525">
            <a:solidFill>
              <a:schemeClr val="tx1"/>
            </a:solidFill>
            <a:miter lim="800000"/>
            <a:headEnd/>
            <a:tailEnd/>
          </a:ln>
        </p:spPr>
        <p:txBody>
          <a:bodyPr wrap="none" anchor="ctr"/>
          <a:lstStyle/>
          <a:p>
            <a:endParaRPr lang="en-US">
              <a:solidFill>
                <a:srgbClr val="000000"/>
              </a:solidFill>
            </a:endParaRPr>
          </a:p>
        </p:txBody>
      </p:sp>
      <p:sp>
        <p:nvSpPr>
          <p:cNvPr id="590869" name="Text Box 21"/>
          <p:cNvSpPr txBox="1">
            <a:spLocks noChangeArrowheads="1"/>
          </p:cNvSpPr>
          <p:nvPr/>
        </p:nvSpPr>
        <p:spPr bwMode="auto">
          <a:xfrm>
            <a:off x="3651250" y="1485900"/>
            <a:ext cx="2717800" cy="314325"/>
          </a:xfrm>
          <a:prstGeom prst="rect">
            <a:avLst/>
          </a:prstGeom>
          <a:solidFill>
            <a:srgbClr val="FF9933"/>
          </a:solidFill>
          <a:ln w="9525">
            <a:solidFill>
              <a:schemeClr val="tx1"/>
            </a:solidFill>
            <a:miter lim="800000"/>
            <a:headEnd/>
            <a:tailEnd/>
          </a:ln>
          <a:effectLst/>
        </p:spPr>
        <p:txBody>
          <a:bodyPr lIns="0" tIns="0" rIns="0" bIns="0">
            <a:spAutoFit/>
          </a:bodyPr>
          <a:lstStyle/>
          <a:p>
            <a:pPr algn="ctr">
              <a:spcBef>
                <a:spcPct val="50000"/>
              </a:spcBef>
              <a:defRPr/>
            </a:pPr>
            <a:r>
              <a:rPr lang="en-US" sz="2000" b="1" dirty="0">
                <a:solidFill>
                  <a:srgbClr val="FFFFFF"/>
                </a:solidFill>
                <a:effectLst>
                  <a:outerShdw blurRad="38100" dist="38100" dir="2700000" algn="tl">
                    <a:srgbClr val="000000"/>
                  </a:outerShdw>
                </a:effectLst>
              </a:rPr>
              <a:t>Thresholds for Action</a:t>
            </a:r>
          </a:p>
        </p:txBody>
      </p:sp>
      <p:sp>
        <p:nvSpPr>
          <p:cNvPr id="77841" name="Text Box 22"/>
          <p:cNvSpPr txBox="1">
            <a:spLocks noChangeArrowheads="1"/>
          </p:cNvSpPr>
          <p:nvPr/>
        </p:nvSpPr>
        <p:spPr bwMode="auto">
          <a:xfrm>
            <a:off x="0" y="393700"/>
            <a:ext cx="9144000" cy="701675"/>
          </a:xfrm>
          <a:prstGeom prst="rect">
            <a:avLst/>
          </a:prstGeom>
          <a:noFill/>
          <a:ln w="9525">
            <a:noFill/>
            <a:miter lim="800000"/>
            <a:headEnd/>
            <a:tailEnd/>
          </a:ln>
        </p:spPr>
        <p:txBody>
          <a:bodyPr>
            <a:spAutoFit/>
          </a:bodyPr>
          <a:lstStyle/>
          <a:p>
            <a:pPr algn="ctr">
              <a:spcBef>
                <a:spcPct val="50000"/>
              </a:spcBef>
            </a:pPr>
            <a:r>
              <a:rPr lang="en-US" sz="4000">
                <a:solidFill>
                  <a:srgbClr val="FF0000"/>
                </a:solidFill>
                <a:latin typeface="Papyrus" pitchFamily="66" charset="0"/>
              </a:rPr>
              <a:t>Spectrum of Intervention Responses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1"/>
          </p:nvPr>
        </p:nvSpPr>
        <p:spPr>
          <a:noFill/>
        </p:spPr>
        <p:txBody>
          <a:bodyPr/>
          <a:lstStyle/>
          <a:p>
            <a:fld id="{0B8A0D6D-61BD-4656-A389-8F16B78A5DD0}" type="slidenum">
              <a:rPr lang="en-US" smtClean="0">
                <a:solidFill>
                  <a:srgbClr val="FFFFFF"/>
                </a:solidFill>
                <a:latin typeface="Arial" charset="0"/>
              </a:rPr>
              <a:pPr/>
              <a:t>24</a:t>
            </a:fld>
            <a:endParaRPr lang="en-US" smtClean="0">
              <a:solidFill>
                <a:srgbClr val="FFFFFF"/>
              </a:solidFill>
              <a:latin typeface="Arial" charset="0"/>
            </a:endParaRPr>
          </a:p>
        </p:txBody>
      </p:sp>
      <p:sp>
        <p:nvSpPr>
          <p:cNvPr id="79875" name="Rectangle 5"/>
          <p:cNvSpPr>
            <a:spLocks noGrp="1" noChangeArrowheads="1"/>
          </p:cNvSpPr>
          <p:nvPr>
            <p:ph type="title"/>
          </p:nvPr>
        </p:nvSpPr>
        <p:spPr>
          <a:xfrm>
            <a:off x="0" y="228600"/>
            <a:ext cx="9144000" cy="1524000"/>
          </a:xfrm>
        </p:spPr>
        <p:txBody>
          <a:bodyPr/>
          <a:lstStyle/>
          <a:p>
            <a:r>
              <a:rPr lang="en-US" sz="4000" smtClean="0"/>
              <a:t>Domains Influencing Behavioral Health: A Native Ecological Model</a:t>
            </a:r>
          </a:p>
        </p:txBody>
      </p:sp>
      <p:grpSp>
        <p:nvGrpSpPr>
          <p:cNvPr id="79876" name="Group 7"/>
          <p:cNvGrpSpPr>
            <a:grpSpLocks/>
          </p:cNvGrpSpPr>
          <p:nvPr/>
        </p:nvGrpSpPr>
        <p:grpSpPr bwMode="auto">
          <a:xfrm>
            <a:off x="685800" y="2209800"/>
            <a:ext cx="7924800" cy="3657600"/>
            <a:chOff x="103327200" y="110985300"/>
            <a:chExt cx="5943600" cy="2495544"/>
          </a:xfrm>
        </p:grpSpPr>
        <p:sp>
          <p:nvSpPr>
            <p:cNvPr id="79887" name="Oval 8"/>
            <p:cNvSpPr>
              <a:spLocks noChangeArrowheads="1"/>
            </p:cNvSpPr>
            <p:nvPr/>
          </p:nvSpPr>
          <p:spPr bwMode="auto">
            <a:xfrm>
              <a:off x="103327200" y="110985300"/>
              <a:ext cx="5943600" cy="2495544"/>
            </a:xfrm>
            <a:prstGeom prst="ellipse">
              <a:avLst/>
            </a:prstGeom>
            <a:noFill/>
            <a:ln w="38100" algn="ctr">
              <a:solidFill>
                <a:srgbClr val="FF9933"/>
              </a:solidFill>
              <a:round/>
              <a:headEnd/>
              <a:tailEnd/>
            </a:ln>
          </p:spPr>
          <p:txBody>
            <a:bodyPr anchor="ctr"/>
            <a:lstStyle/>
            <a:p>
              <a:pPr algn="ctr"/>
              <a:endParaRPr lang="en-US" sz="2400" b="1">
                <a:solidFill>
                  <a:srgbClr val="FF3300"/>
                </a:solidFill>
              </a:endParaRPr>
            </a:p>
            <a:p>
              <a:pPr algn="ctr"/>
              <a:endParaRPr lang="en-US" sz="3600">
                <a:solidFill>
                  <a:srgbClr val="000000"/>
                </a:solidFill>
              </a:endParaRPr>
            </a:p>
          </p:txBody>
        </p:sp>
        <p:sp>
          <p:nvSpPr>
            <p:cNvPr id="79888" name="Text Box 9"/>
            <p:cNvSpPr txBox="1">
              <a:spLocks noChangeArrowheads="1"/>
            </p:cNvSpPr>
            <p:nvPr/>
          </p:nvSpPr>
          <p:spPr bwMode="auto">
            <a:xfrm>
              <a:off x="103327200" y="112014279"/>
              <a:ext cx="1257300" cy="340105"/>
            </a:xfrm>
            <a:prstGeom prst="rect">
              <a:avLst/>
            </a:prstGeom>
            <a:noFill/>
            <a:ln w="9525" algn="ctr">
              <a:noFill/>
              <a:miter lim="800000"/>
              <a:headEnd/>
              <a:tailEnd/>
            </a:ln>
          </p:spPr>
          <p:txBody>
            <a:bodyPr/>
            <a:lstStyle/>
            <a:p>
              <a:pPr algn="ctr"/>
              <a:r>
                <a:rPr lang="en-US" sz="2000" b="1">
                  <a:solidFill>
                    <a:srgbClr val="66CCFF"/>
                  </a:solidFill>
                </a:rPr>
                <a:t>Individual</a:t>
              </a:r>
            </a:p>
            <a:p>
              <a:endParaRPr lang="en-US" sz="1400">
                <a:solidFill>
                  <a:srgbClr val="000000"/>
                </a:solidFill>
              </a:endParaRPr>
            </a:p>
          </p:txBody>
        </p:sp>
        <p:sp>
          <p:nvSpPr>
            <p:cNvPr id="79889" name="Rectangle 10"/>
            <p:cNvSpPr>
              <a:spLocks noChangeArrowheads="1"/>
            </p:cNvSpPr>
            <p:nvPr/>
          </p:nvSpPr>
          <p:spPr bwMode="auto">
            <a:xfrm>
              <a:off x="104641650" y="112014279"/>
              <a:ext cx="1371600" cy="340105"/>
            </a:xfrm>
            <a:prstGeom prst="rect">
              <a:avLst/>
            </a:prstGeom>
            <a:noFill/>
            <a:ln w="9525" algn="ctr">
              <a:noFill/>
              <a:miter lim="800000"/>
              <a:headEnd/>
              <a:tailEnd/>
            </a:ln>
          </p:spPr>
          <p:txBody>
            <a:bodyPr/>
            <a:lstStyle/>
            <a:p>
              <a:pPr algn="ctr"/>
              <a:r>
                <a:rPr lang="en-US" sz="2000" b="1">
                  <a:solidFill>
                    <a:srgbClr val="FF0000"/>
                  </a:solidFill>
                </a:rPr>
                <a:t>Peers/Family</a:t>
              </a:r>
            </a:p>
            <a:p>
              <a:endParaRPr lang="en-US" sz="3600">
                <a:solidFill>
                  <a:srgbClr val="000000"/>
                </a:solidFill>
              </a:endParaRPr>
            </a:p>
          </p:txBody>
        </p:sp>
        <p:sp>
          <p:nvSpPr>
            <p:cNvPr id="79890" name="Rectangle 11"/>
            <p:cNvSpPr>
              <a:spLocks noChangeArrowheads="1"/>
            </p:cNvSpPr>
            <p:nvPr/>
          </p:nvSpPr>
          <p:spPr bwMode="auto">
            <a:xfrm>
              <a:off x="107613450" y="112014279"/>
              <a:ext cx="1657350" cy="340105"/>
            </a:xfrm>
            <a:prstGeom prst="rect">
              <a:avLst/>
            </a:prstGeom>
            <a:noFill/>
            <a:ln w="9525" algn="ctr">
              <a:noFill/>
              <a:miter lim="800000"/>
              <a:headEnd/>
              <a:tailEnd/>
            </a:ln>
          </p:spPr>
          <p:txBody>
            <a:bodyPr/>
            <a:lstStyle/>
            <a:p>
              <a:pPr algn="ctr"/>
              <a:r>
                <a:rPr lang="en-US" sz="2000" b="1">
                  <a:solidFill>
                    <a:srgbClr val="FFCC99"/>
                  </a:solidFill>
                </a:rPr>
                <a:t>Society/Cultural</a:t>
              </a:r>
            </a:p>
            <a:p>
              <a:endParaRPr lang="en-US" sz="1400">
                <a:solidFill>
                  <a:srgbClr val="000000"/>
                </a:solidFill>
              </a:endParaRPr>
            </a:p>
          </p:txBody>
        </p:sp>
        <p:sp>
          <p:nvSpPr>
            <p:cNvPr id="79891" name="Rectangle 12"/>
            <p:cNvSpPr>
              <a:spLocks noChangeArrowheads="1"/>
            </p:cNvSpPr>
            <p:nvPr/>
          </p:nvSpPr>
          <p:spPr bwMode="auto">
            <a:xfrm>
              <a:off x="105956100" y="112014279"/>
              <a:ext cx="1771650" cy="340105"/>
            </a:xfrm>
            <a:prstGeom prst="rect">
              <a:avLst/>
            </a:prstGeom>
            <a:noFill/>
            <a:ln w="9525" algn="ctr">
              <a:noFill/>
              <a:miter lim="800000"/>
              <a:headEnd/>
              <a:tailEnd/>
            </a:ln>
          </p:spPr>
          <p:txBody>
            <a:bodyPr/>
            <a:lstStyle/>
            <a:p>
              <a:r>
                <a:rPr lang="en-US" sz="2000" b="1">
                  <a:solidFill>
                    <a:srgbClr val="00B050"/>
                  </a:solidFill>
                </a:rPr>
                <a:t>Community/Tribe</a:t>
              </a:r>
              <a:endParaRPr lang="en-US" sz="2000">
                <a:solidFill>
                  <a:srgbClr val="00B050"/>
                </a:solidFill>
              </a:endParaRPr>
            </a:p>
          </p:txBody>
        </p:sp>
        <p:sp>
          <p:nvSpPr>
            <p:cNvPr id="79892" name="Oval 13"/>
            <p:cNvSpPr>
              <a:spLocks noChangeArrowheads="1"/>
            </p:cNvSpPr>
            <p:nvPr/>
          </p:nvSpPr>
          <p:spPr bwMode="auto">
            <a:xfrm>
              <a:off x="103327200" y="111099600"/>
              <a:ext cx="4343400" cy="2268676"/>
            </a:xfrm>
            <a:prstGeom prst="ellipse">
              <a:avLst/>
            </a:prstGeom>
            <a:noFill/>
            <a:ln w="38100" algn="ctr">
              <a:solidFill>
                <a:srgbClr val="009900"/>
              </a:solidFill>
              <a:round/>
              <a:headEnd/>
              <a:tailEnd/>
            </a:ln>
          </p:spPr>
          <p:txBody>
            <a:bodyPr anchor="ctr"/>
            <a:lstStyle/>
            <a:p>
              <a:pPr algn="ctr"/>
              <a:endParaRPr lang="en-US" sz="2400" b="1">
                <a:solidFill>
                  <a:srgbClr val="FF9933"/>
                </a:solidFill>
              </a:endParaRPr>
            </a:p>
            <a:p>
              <a:pPr algn="ctr"/>
              <a:endParaRPr lang="en-US" sz="3600">
                <a:solidFill>
                  <a:srgbClr val="FF9933"/>
                </a:solidFill>
              </a:endParaRPr>
            </a:p>
          </p:txBody>
        </p:sp>
        <p:sp>
          <p:nvSpPr>
            <p:cNvPr id="79893" name="Oval 14"/>
            <p:cNvSpPr>
              <a:spLocks noChangeArrowheads="1"/>
            </p:cNvSpPr>
            <p:nvPr/>
          </p:nvSpPr>
          <p:spPr bwMode="auto">
            <a:xfrm>
              <a:off x="103327200" y="111328200"/>
              <a:ext cx="2628900" cy="1814942"/>
            </a:xfrm>
            <a:prstGeom prst="ellipse">
              <a:avLst/>
            </a:prstGeom>
            <a:noFill/>
            <a:ln w="38100" algn="ctr">
              <a:solidFill>
                <a:srgbClr val="FF0000"/>
              </a:solidFill>
              <a:round/>
              <a:headEnd/>
              <a:tailEnd/>
            </a:ln>
          </p:spPr>
          <p:txBody>
            <a:bodyPr anchor="ctr"/>
            <a:lstStyle/>
            <a:p>
              <a:pPr algn="ctr"/>
              <a:endParaRPr lang="en-US" sz="2400" b="1">
                <a:solidFill>
                  <a:srgbClr val="FF0066"/>
                </a:solidFill>
              </a:endParaRPr>
            </a:p>
            <a:p>
              <a:pPr algn="ctr"/>
              <a:endParaRPr lang="en-US" sz="3600">
                <a:solidFill>
                  <a:srgbClr val="000000"/>
                </a:solidFill>
              </a:endParaRPr>
            </a:p>
          </p:txBody>
        </p:sp>
        <p:sp>
          <p:nvSpPr>
            <p:cNvPr id="79894" name="Oval 15"/>
            <p:cNvSpPr>
              <a:spLocks noChangeArrowheads="1"/>
            </p:cNvSpPr>
            <p:nvPr/>
          </p:nvSpPr>
          <p:spPr bwMode="auto">
            <a:xfrm>
              <a:off x="103327200" y="111556800"/>
              <a:ext cx="1371600" cy="1361206"/>
            </a:xfrm>
            <a:prstGeom prst="ellipse">
              <a:avLst/>
            </a:prstGeom>
            <a:noFill/>
            <a:ln w="38100" algn="ctr">
              <a:solidFill>
                <a:srgbClr val="66CCFF"/>
              </a:solidFill>
              <a:round/>
              <a:headEnd/>
              <a:tailEnd/>
            </a:ln>
          </p:spPr>
          <p:txBody>
            <a:bodyPr anchor="ctr"/>
            <a:lstStyle/>
            <a:p>
              <a:pPr algn="ctr"/>
              <a:endParaRPr lang="en-US" sz="4200">
                <a:solidFill>
                  <a:srgbClr val="000000"/>
                </a:solidFill>
              </a:endParaRPr>
            </a:p>
          </p:txBody>
        </p:sp>
      </p:grpSp>
      <p:sp>
        <p:nvSpPr>
          <p:cNvPr id="13" name="TextBox 12"/>
          <p:cNvSpPr txBox="1">
            <a:spLocks noChangeArrowheads="1"/>
          </p:cNvSpPr>
          <p:nvPr/>
        </p:nvSpPr>
        <p:spPr bwMode="auto">
          <a:xfrm>
            <a:off x="990600" y="2057400"/>
            <a:ext cx="684213" cy="400050"/>
          </a:xfrm>
          <a:prstGeom prst="rect">
            <a:avLst/>
          </a:prstGeom>
          <a:noFill/>
          <a:ln w="38100">
            <a:solidFill>
              <a:srgbClr val="FFFF00"/>
            </a:solidFill>
            <a:miter lim="800000"/>
            <a:headEnd/>
            <a:tailEnd/>
          </a:ln>
        </p:spPr>
        <p:txBody>
          <a:bodyPr wrap="none">
            <a:spAutoFit/>
          </a:bodyPr>
          <a:lstStyle/>
          <a:p>
            <a:r>
              <a:rPr lang="en-US" sz="2000">
                <a:solidFill>
                  <a:srgbClr val="FFFFFF"/>
                </a:solidFill>
              </a:rPr>
              <a:t>Risk</a:t>
            </a:r>
          </a:p>
        </p:txBody>
      </p:sp>
      <p:sp>
        <p:nvSpPr>
          <p:cNvPr id="14" name="TextBox 13"/>
          <p:cNvSpPr txBox="1">
            <a:spLocks noChangeArrowheads="1"/>
          </p:cNvSpPr>
          <p:nvPr/>
        </p:nvSpPr>
        <p:spPr bwMode="auto">
          <a:xfrm>
            <a:off x="1066800" y="6096000"/>
            <a:ext cx="1338263" cy="400050"/>
          </a:xfrm>
          <a:prstGeom prst="rect">
            <a:avLst/>
          </a:prstGeom>
          <a:noFill/>
          <a:ln w="38100">
            <a:solidFill>
              <a:srgbClr val="FFFF00"/>
            </a:solidFill>
            <a:miter lim="800000"/>
            <a:headEnd/>
            <a:tailEnd/>
          </a:ln>
        </p:spPr>
        <p:txBody>
          <a:bodyPr wrap="none">
            <a:spAutoFit/>
          </a:bodyPr>
          <a:lstStyle/>
          <a:p>
            <a:r>
              <a:rPr lang="en-US" sz="2000">
                <a:solidFill>
                  <a:srgbClr val="FFFFFF"/>
                </a:solidFill>
              </a:rPr>
              <a:t>Protection</a:t>
            </a:r>
          </a:p>
        </p:txBody>
      </p:sp>
      <p:cxnSp>
        <p:nvCxnSpPr>
          <p:cNvPr id="16" name="Straight Arrow Connector 15"/>
          <p:cNvCxnSpPr>
            <a:stCxn id="13" idx="2"/>
          </p:cNvCxnSpPr>
          <p:nvPr/>
        </p:nvCxnSpPr>
        <p:spPr>
          <a:xfrm rot="5400000">
            <a:off x="790575" y="2962275"/>
            <a:ext cx="1047750" cy="38100"/>
          </a:xfrm>
          <a:prstGeom prst="straightConnector1">
            <a:avLst/>
          </a:prstGeom>
          <a:ln>
            <a:solidFill>
              <a:srgbClr val="FFFF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2"/>
          </p:cNvCxnSpPr>
          <p:nvPr/>
        </p:nvCxnSpPr>
        <p:spPr>
          <a:xfrm rot="16200000" flipH="1">
            <a:off x="1552575" y="2238375"/>
            <a:ext cx="971550" cy="1409700"/>
          </a:xfrm>
          <a:prstGeom prst="straightConnector1">
            <a:avLst/>
          </a:prstGeom>
          <a:ln>
            <a:solidFill>
              <a:srgbClr val="FFFF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2"/>
          </p:cNvCxnSpPr>
          <p:nvPr/>
        </p:nvCxnSpPr>
        <p:spPr>
          <a:xfrm rot="16200000" flipH="1">
            <a:off x="2543175" y="1247775"/>
            <a:ext cx="1047750" cy="3467100"/>
          </a:xfrm>
          <a:prstGeom prst="straightConnector1">
            <a:avLst/>
          </a:prstGeom>
          <a:ln>
            <a:solidFill>
              <a:srgbClr val="FFFF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3" idx="2"/>
          </p:cNvCxnSpPr>
          <p:nvPr/>
        </p:nvCxnSpPr>
        <p:spPr>
          <a:xfrm rot="16200000" flipH="1">
            <a:off x="3571082" y="218281"/>
            <a:ext cx="1200150" cy="5678487"/>
          </a:xfrm>
          <a:prstGeom prst="straightConnector1">
            <a:avLst/>
          </a:prstGeom>
          <a:ln>
            <a:solidFill>
              <a:srgbClr val="FFFF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H="1" flipV="1">
            <a:off x="419101" y="5143500"/>
            <a:ext cx="1752600" cy="3175"/>
          </a:xfrm>
          <a:prstGeom prst="straightConnector1">
            <a:avLst/>
          </a:prstGeom>
          <a:ln>
            <a:solidFill>
              <a:srgbClr val="FFFF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1143000" y="4343400"/>
            <a:ext cx="1828800" cy="1524000"/>
          </a:xfrm>
          <a:prstGeom prst="straightConnector1">
            <a:avLst/>
          </a:prstGeom>
          <a:ln>
            <a:solidFill>
              <a:srgbClr val="FFFF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1295400" y="4191000"/>
            <a:ext cx="3657600" cy="1828800"/>
          </a:xfrm>
          <a:prstGeom prst="straightConnector1">
            <a:avLst/>
          </a:prstGeom>
          <a:ln>
            <a:solidFill>
              <a:srgbClr val="FFFF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1295400" y="4191000"/>
            <a:ext cx="5791200" cy="1828800"/>
          </a:xfrm>
          <a:prstGeom prst="straightConnector1">
            <a:avLst/>
          </a:prstGeom>
          <a:ln>
            <a:solidFill>
              <a:srgbClr val="FFFF00"/>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2" presetClass="entr" presetSubtype="4"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additive="base">
                                        <p:cTn id="38" dur="500" fill="hold"/>
                                        <p:tgtEl>
                                          <p:spTgt spid="36"/>
                                        </p:tgtEl>
                                        <p:attrNameLst>
                                          <p:attrName>ppt_x</p:attrName>
                                        </p:attrNameLst>
                                      </p:cBhvr>
                                      <p:tavLst>
                                        <p:tav tm="0">
                                          <p:val>
                                            <p:strVal val="#ppt_x"/>
                                          </p:val>
                                        </p:tav>
                                        <p:tav tm="100000">
                                          <p:val>
                                            <p:strVal val="#ppt_x"/>
                                          </p:val>
                                        </p:tav>
                                      </p:tavLst>
                                    </p:anim>
                                    <p:anim calcmode="lin" valueType="num">
                                      <p:cBhvr additive="base">
                                        <p:cTn id="39" dur="500" fill="hold"/>
                                        <p:tgtEl>
                                          <p:spTgt spid="36"/>
                                        </p:tgtEl>
                                        <p:attrNameLst>
                                          <p:attrName>ppt_y</p:attrName>
                                        </p:attrNameLst>
                                      </p:cBhvr>
                                      <p:tavLst>
                                        <p:tav tm="0">
                                          <p:val>
                                            <p:strVal val="1+#ppt_h/2"/>
                                          </p:val>
                                        </p:tav>
                                        <p:tav tm="100000">
                                          <p:val>
                                            <p:strVal val="#ppt_y"/>
                                          </p:val>
                                        </p:tav>
                                      </p:tavLst>
                                    </p:anim>
                                  </p:childTnLst>
                                </p:cTn>
                              </p:par>
                            </p:childTnLst>
                          </p:cTn>
                        </p:par>
                        <p:par>
                          <p:cTn id="40" fill="hold">
                            <p:stCondLst>
                              <p:cond delay="1000"/>
                            </p:stCondLst>
                            <p:childTnLst>
                              <p:par>
                                <p:cTn id="41" presetID="2" presetClass="entr" presetSubtype="4"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childTnLst>
                          </p:cTn>
                        </p:par>
                        <p:par>
                          <p:cTn id="45" fill="hold">
                            <p:stCondLst>
                              <p:cond delay="1500"/>
                            </p:stCondLst>
                            <p:childTnLst>
                              <p:par>
                                <p:cTn id="46" presetID="2" presetClass="entr" presetSubtype="4"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additive="base">
                                        <p:cTn id="48" dur="500" fill="hold"/>
                                        <p:tgtEl>
                                          <p:spTgt spid="32"/>
                                        </p:tgtEl>
                                        <p:attrNameLst>
                                          <p:attrName>ppt_x</p:attrName>
                                        </p:attrNameLst>
                                      </p:cBhvr>
                                      <p:tavLst>
                                        <p:tav tm="0">
                                          <p:val>
                                            <p:strVal val="#ppt_x"/>
                                          </p:val>
                                        </p:tav>
                                        <p:tav tm="100000">
                                          <p:val>
                                            <p:strVal val="#ppt_x"/>
                                          </p:val>
                                        </p:tav>
                                      </p:tavLst>
                                    </p:anim>
                                    <p:anim calcmode="lin" valueType="num">
                                      <p:cBhvr additive="base">
                                        <p:cTn id="49" dur="500" fill="hold"/>
                                        <p:tgtEl>
                                          <p:spTgt spid="32"/>
                                        </p:tgtEl>
                                        <p:attrNameLst>
                                          <p:attrName>ppt_y</p:attrName>
                                        </p:attrNameLst>
                                      </p:cBhvr>
                                      <p:tavLst>
                                        <p:tav tm="0">
                                          <p:val>
                                            <p:strVal val="1+#ppt_h/2"/>
                                          </p:val>
                                        </p:tav>
                                        <p:tav tm="100000">
                                          <p:val>
                                            <p:strVal val="#ppt_y"/>
                                          </p:val>
                                        </p:tav>
                                      </p:tavLst>
                                    </p:anim>
                                  </p:childTnLst>
                                </p:cTn>
                              </p:par>
                            </p:childTnLst>
                          </p:cTn>
                        </p:par>
                        <p:par>
                          <p:cTn id="50" fill="hold">
                            <p:stCondLst>
                              <p:cond delay="2000"/>
                            </p:stCondLst>
                            <p:childTnLst>
                              <p:par>
                                <p:cTn id="51" presetID="2" presetClass="entr" presetSubtype="4"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500" fill="hold"/>
                                        <p:tgtEl>
                                          <p:spTgt spid="29"/>
                                        </p:tgtEl>
                                        <p:attrNameLst>
                                          <p:attrName>ppt_x</p:attrName>
                                        </p:attrNameLst>
                                      </p:cBhvr>
                                      <p:tavLst>
                                        <p:tav tm="0">
                                          <p:val>
                                            <p:strVal val="#ppt_x"/>
                                          </p:val>
                                        </p:tav>
                                        <p:tav tm="100000">
                                          <p:val>
                                            <p:strVal val="#ppt_x"/>
                                          </p:val>
                                        </p:tav>
                                      </p:tavLst>
                                    </p:anim>
                                    <p:anim calcmode="lin" valueType="num">
                                      <p:cBhvr additive="base">
                                        <p:cTn id="5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2"/>
          <p:cNvSpPr>
            <a:spLocks noGrp="1"/>
          </p:cNvSpPr>
          <p:nvPr>
            <p:ph type="sldNum" sz="quarter" idx="11"/>
          </p:nvPr>
        </p:nvSpPr>
        <p:spPr>
          <a:noFill/>
        </p:spPr>
        <p:txBody>
          <a:bodyPr/>
          <a:lstStyle/>
          <a:p>
            <a:fld id="{436C381F-77F8-4042-9387-09AE730B6597}" type="slidenum">
              <a:rPr lang="en-US" smtClean="0"/>
              <a:pPr/>
              <a:t>25</a:t>
            </a:fld>
            <a:endParaRPr lang="en-US" smtClean="0"/>
          </a:p>
        </p:txBody>
      </p:sp>
      <p:sp>
        <p:nvSpPr>
          <p:cNvPr id="80899" name="Rectangle 2"/>
          <p:cNvSpPr>
            <a:spLocks noChangeArrowheads="1"/>
          </p:cNvSpPr>
          <p:nvPr/>
        </p:nvSpPr>
        <p:spPr bwMode="auto">
          <a:xfrm>
            <a:off x="762000" y="2209800"/>
            <a:ext cx="3048000" cy="3314700"/>
          </a:xfrm>
          <a:prstGeom prst="rect">
            <a:avLst/>
          </a:prstGeom>
          <a:noFill/>
          <a:ln w="9525" algn="ctr">
            <a:noFill/>
            <a:miter lim="800000"/>
            <a:headEnd/>
            <a:tailEnd/>
          </a:ln>
        </p:spPr>
        <p:txBody>
          <a:bodyPr/>
          <a:lstStyle/>
          <a:p>
            <a:r>
              <a:rPr lang="en-US" sz="2000" u="sng">
                <a:solidFill>
                  <a:schemeClr val="bg1"/>
                </a:solidFill>
                <a:latin typeface="Gill Sans MT" pitchFamily="34" charset="0"/>
              </a:rPr>
              <a:t>Risk</a:t>
            </a:r>
          </a:p>
          <a:p>
            <a:endParaRPr lang="en-US" sz="2000" u="sng">
              <a:solidFill>
                <a:schemeClr val="bg1"/>
              </a:solidFill>
              <a:latin typeface="Gill Sans MT" pitchFamily="34" charset="0"/>
            </a:endParaRPr>
          </a:p>
          <a:p>
            <a:pPr>
              <a:buSzPts val="1000"/>
              <a:buFont typeface="Symbol" pitchFamily="18" charset="2"/>
              <a:buChar char="·"/>
            </a:pPr>
            <a:r>
              <a:rPr lang="en-US" sz="2000">
                <a:solidFill>
                  <a:schemeClr val="bg1"/>
                </a:solidFill>
                <a:latin typeface="Gill Sans MT" pitchFamily="34" charset="0"/>
              </a:rPr>
              <a:t>Mental illness</a:t>
            </a:r>
          </a:p>
          <a:p>
            <a:pPr>
              <a:buSzPts val="1000"/>
              <a:buFont typeface="Symbol" pitchFamily="18" charset="2"/>
              <a:buChar char="·"/>
            </a:pPr>
            <a:r>
              <a:rPr lang="en-US" sz="2000">
                <a:solidFill>
                  <a:schemeClr val="bg1"/>
                </a:solidFill>
                <a:latin typeface="Gill Sans MT" pitchFamily="34" charset="0"/>
              </a:rPr>
              <a:t>Age/gender</a:t>
            </a:r>
          </a:p>
          <a:p>
            <a:pPr>
              <a:buSzPts val="1000"/>
              <a:buFont typeface="Symbol" pitchFamily="18" charset="2"/>
              <a:buChar char="·"/>
            </a:pPr>
            <a:r>
              <a:rPr lang="en-US" sz="2000">
                <a:solidFill>
                  <a:schemeClr val="bg1"/>
                </a:solidFill>
                <a:latin typeface="Gill Sans MT" pitchFamily="34" charset="0"/>
              </a:rPr>
              <a:t>Substance abuse</a:t>
            </a:r>
          </a:p>
          <a:p>
            <a:pPr>
              <a:buSzPts val="1000"/>
              <a:buFont typeface="Symbol" pitchFamily="18" charset="2"/>
              <a:buChar char="·"/>
            </a:pPr>
            <a:r>
              <a:rPr lang="en-US" sz="2000">
                <a:solidFill>
                  <a:schemeClr val="bg1"/>
                </a:solidFill>
                <a:latin typeface="Gill Sans MT" pitchFamily="34" charset="0"/>
              </a:rPr>
              <a:t>Loss</a:t>
            </a:r>
          </a:p>
          <a:p>
            <a:pPr>
              <a:buSzPts val="1000"/>
              <a:buFont typeface="Symbol" pitchFamily="18" charset="2"/>
              <a:buChar char="·"/>
            </a:pPr>
            <a:r>
              <a:rPr lang="en-US" sz="2000">
                <a:solidFill>
                  <a:schemeClr val="bg1"/>
                </a:solidFill>
                <a:latin typeface="Gill Sans MT" pitchFamily="34" charset="0"/>
              </a:rPr>
              <a:t>Previous suicide attempt</a:t>
            </a:r>
          </a:p>
          <a:p>
            <a:pPr>
              <a:buSzPts val="1000"/>
              <a:buFont typeface="Symbol" pitchFamily="18" charset="2"/>
              <a:buChar char="·"/>
            </a:pPr>
            <a:r>
              <a:rPr lang="en-US" sz="2000">
                <a:solidFill>
                  <a:schemeClr val="bg1"/>
                </a:solidFill>
                <a:latin typeface="Gill Sans MT" pitchFamily="34" charset="0"/>
              </a:rPr>
              <a:t>Personality traits</a:t>
            </a:r>
          </a:p>
          <a:p>
            <a:pPr>
              <a:buSzPts val="1000"/>
              <a:buFont typeface="Symbol" pitchFamily="18" charset="2"/>
              <a:buChar char="·"/>
            </a:pPr>
            <a:r>
              <a:rPr lang="en-US" sz="2000">
                <a:solidFill>
                  <a:schemeClr val="bg1"/>
                </a:solidFill>
                <a:latin typeface="Gill Sans MT" pitchFamily="34" charset="0"/>
              </a:rPr>
              <a:t>Incarceration</a:t>
            </a:r>
          </a:p>
          <a:p>
            <a:pPr>
              <a:buSzPts val="1000"/>
              <a:buFont typeface="Symbol" pitchFamily="18" charset="2"/>
              <a:buChar char="·"/>
            </a:pPr>
            <a:r>
              <a:rPr lang="en-US" sz="2000">
                <a:solidFill>
                  <a:schemeClr val="bg1"/>
                </a:solidFill>
                <a:latin typeface="Gill Sans MT" pitchFamily="34" charset="0"/>
              </a:rPr>
              <a:t>Failure/academic problems</a:t>
            </a:r>
          </a:p>
          <a:p>
            <a:endParaRPr lang="en-US" sz="2000">
              <a:solidFill>
                <a:schemeClr val="bg1"/>
              </a:solidFill>
            </a:endParaRPr>
          </a:p>
        </p:txBody>
      </p:sp>
      <p:sp>
        <p:nvSpPr>
          <p:cNvPr id="80900" name="Rectangle 3"/>
          <p:cNvSpPr>
            <a:spLocks noChangeArrowheads="1"/>
          </p:cNvSpPr>
          <p:nvPr/>
        </p:nvSpPr>
        <p:spPr bwMode="auto">
          <a:xfrm>
            <a:off x="4648200" y="2209800"/>
            <a:ext cx="3886200" cy="3886200"/>
          </a:xfrm>
          <a:prstGeom prst="rect">
            <a:avLst/>
          </a:prstGeom>
          <a:noFill/>
          <a:ln w="9525" algn="ctr">
            <a:noFill/>
            <a:miter lim="800000"/>
            <a:headEnd/>
            <a:tailEnd/>
          </a:ln>
        </p:spPr>
        <p:txBody>
          <a:bodyPr/>
          <a:lstStyle/>
          <a:p>
            <a:r>
              <a:rPr lang="en-US" sz="2000" u="sng">
                <a:solidFill>
                  <a:schemeClr val="bg1"/>
                </a:solidFill>
                <a:latin typeface="Gill Sans MT" pitchFamily="34" charset="0"/>
              </a:rPr>
              <a:t>Protective</a:t>
            </a:r>
          </a:p>
          <a:p>
            <a:endParaRPr lang="en-US" sz="2000" u="sng">
              <a:solidFill>
                <a:schemeClr val="bg1"/>
              </a:solidFill>
              <a:latin typeface="Gill Sans MT" pitchFamily="34" charset="0"/>
            </a:endParaRPr>
          </a:p>
          <a:p>
            <a:pPr>
              <a:buSzPts val="1000"/>
              <a:buFont typeface="Symbol" pitchFamily="18" charset="2"/>
              <a:buChar char="·"/>
            </a:pPr>
            <a:r>
              <a:rPr lang="en-US" sz="2000">
                <a:solidFill>
                  <a:schemeClr val="bg1"/>
                </a:solidFill>
                <a:latin typeface="Gill Sans MT" pitchFamily="34" charset="0"/>
              </a:rPr>
              <a:t>Cultural/religious beliefs</a:t>
            </a:r>
          </a:p>
          <a:p>
            <a:pPr>
              <a:buSzPts val="1000"/>
              <a:buFont typeface="Symbol" pitchFamily="18" charset="2"/>
              <a:buChar char="·"/>
            </a:pPr>
            <a:r>
              <a:rPr lang="en-US" sz="2000">
                <a:solidFill>
                  <a:schemeClr val="bg1"/>
                </a:solidFill>
                <a:latin typeface="Gill Sans MT" pitchFamily="34" charset="0"/>
              </a:rPr>
              <a:t>Coping/problem solving skills</a:t>
            </a:r>
          </a:p>
          <a:p>
            <a:pPr>
              <a:buSzPts val="1000"/>
              <a:buFont typeface="Symbol" pitchFamily="18" charset="2"/>
              <a:buChar char="·"/>
            </a:pPr>
            <a:r>
              <a:rPr lang="en-US" sz="2000">
                <a:solidFill>
                  <a:schemeClr val="bg1"/>
                </a:solidFill>
                <a:latin typeface="Gill Sans MT" pitchFamily="34" charset="0"/>
              </a:rPr>
              <a:t>Ongoing health and mental health care </a:t>
            </a:r>
          </a:p>
          <a:p>
            <a:pPr>
              <a:buSzPts val="1000"/>
              <a:buFont typeface="Symbol" pitchFamily="18" charset="2"/>
              <a:buChar char="·"/>
            </a:pPr>
            <a:r>
              <a:rPr lang="en-US" sz="2000">
                <a:solidFill>
                  <a:schemeClr val="bg1"/>
                </a:solidFill>
                <a:latin typeface="Gill Sans MT" pitchFamily="34" charset="0"/>
              </a:rPr>
              <a:t>Resiliency, self esteem, direction, mission, determination, perseverance, optimism, empathy</a:t>
            </a:r>
          </a:p>
          <a:p>
            <a:pPr>
              <a:buSzPts val="1000"/>
              <a:buFont typeface="Symbol" pitchFamily="18" charset="2"/>
              <a:buChar char="·"/>
            </a:pPr>
            <a:r>
              <a:rPr lang="en-US" sz="2000">
                <a:solidFill>
                  <a:schemeClr val="bg1"/>
                </a:solidFill>
                <a:latin typeface="Gill Sans MT" pitchFamily="34" charset="0"/>
              </a:rPr>
              <a:t>Intellectual competence, reasons for living</a:t>
            </a:r>
            <a:endParaRPr lang="en-US" sz="3600">
              <a:solidFill>
                <a:schemeClr val="bg1"/>
              </a:solidFill>
            </a:endParaRPr>
          </a:p>
        </p:txBody>
      </p:sp>
      <p:sp>
        <p:nvSpPr>
          <p:cNvPr id="8090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solidFill>
                  <a:srgbClr val="FF0000"/>
                </a:solidFill>
                <a:latin typeface="Papyrus" pitchFamily="66" charset="0"/>
              </a:rPr>
              <a:t>Risk and Protective Factors: Individual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4"/>
          <p:cNvSpPr>
            <a:spLocks noGrp="1"/>
          </p:cNvSpPr>
          <p:nvPr>
            <p:ph type="sldNum" sz="quarter" idx="11"/>
          </p:nvPr>
        </p:nvSpPr>
        <p:spPr>
          <a:noFill/>
        </p:spPr>
        <p:txBody>
          <a:bodyPr/>
          <a:lstStyle/>
          <a:p>
            <a:fld id="{39E438E2-5F2A-4ABD-A74F-7095913458DD}" type="slidenum">
              <a:rPr lang="en-US" smtClean="0"/>
              <a:pPr/>
              <a:t>26</a:t>
            </a:fld>
            <a:endParaRPr lang="en-US" smtClean="0"/>
          </a:p>
        </p:txBody>
      </p:sp>
      <p:sp>
        <p:nvSpPr>
          <p:cNvPr id="81923" name="Rectangle 2"/>
          <p:cNvSpPr>
            <a:spLocks noGrp="1" noChangeArrowheads="1"/>
          </p:cNvSpPr>
          <p:nvPr>
            <p:ph type="title"/>
          </p:nvPr>
        </p:nvSpPr>
        <p:spPr>
          <a:xfrm>
            <a:off x="685800" y="304800"/>
            <a:ext cx="7772400" cy="838200"/>
          </a:xfrm>
        </p:spPr>
        <p:txBody>
          <a:bodyPr/>
          <a:lstStyle/>
          <a:p>
            <a:pPr eaLnBrk="1" hangingPunct="1"/>
            <a:r>
              <a:rPr lang="en-US" smtClean="0"/>
              <a:t>Individual Intervention</a:t>
            </a:r>
          </a:p>
        </p:txBody>
      </p:sp>
      <p:sp>
        <p:nvSpPr>
          <p:cNvPr id="81924" name="Rectangle 3"/>
          <p:cNvSpPr>
            <a:spLocks noGrp="1" noChangeArrowheads="1"/>
          </p:cNvSpPr>
          <p:nvPr>
            <p:ph type="body" idx="1"/>
          </p:nvPr>
        </p:nvSpPr>
        <p:spPr>
          <a:xfrm>
            <a:off x="1219200" y="2133600"/>
            <a:ext cx="7239000" cy="3962400"/>
          </a:xfrm>
        </p:spPr>
        <p:txBody>
          <a:bodyPr/>
          <a:lstStyle/>
          <a:p>
            <a:pPr eaLnBrk="1" hangingPunct="1">
              <a:lnSpc>
                <a:spcPct val="90000"/>
              </a:lnSpc>
            </a:pPr>
            <a:r>
              <a:rPr lang="en-US" smtClean="0"/>
              <a:t>Identify risk and protective factors</a:t>
            </a:r>
          </a:p>
          <a:p>
            <a:pPr eaLnBrk="1" hangingPunct="1">
              <a:lnSpc>
                <a:spcPct val="90000"/>
              </a:lnSpc>
              <a:buFontTx/>
              <a:buNone/>
            </a:pPr>
            <a:r>
              <a:rPr lang="en-US" smtClean="0"/>
              <a:t>         counseling</a:t>
            </a:r>
          </a:p>
          <a:p>
            <a:pPr eaLnBrk="1" hangingPunct="1">
              <a:lnSpc>
                <a:spcPct val="90000"/>
              </a:lnSpc>
              <a:buFontTx/>
              <a:buNone/>
            </a:pPr>
            <a:r>
              <a:rPr lang="en-US" smtClean="0"/>
              <a:t>         skill building</a:t>
            </a:r>
          </a:p>
          <a:p>
            <a:pPr eaLnBrk="1" hangingPunct="1">
              <a:lnSpc>
                <a:spcPct val="90000"/>
              </a:lnSpc>
              <a:buFontTx/>
              <a:buNone/>
            </a:pPr>
            <a:r>
              <a:rPr lang="en-US" smtClean="0"/>
              <a:t>         improve coping</a:t>
            </a:r>
          </a:p>
          <a:p>
            <a:pPr eaLnBrk="1" hangingPunct="1">
              <a:lnSpc>
                <a:spcPct val="90000"/>
              </a:lnSpc>
              <a:buFontTx/>
              <a:buNone/>
            </a:pPr>
            <a:r>
              <a:rPr lang="en-US" smtClean="0"/>
              <a:t>         support groups </a:t>
            </a:r>
          </a:p>
          <a:p>
            <a:pPr eaLnBrk="1" hangingPunct="1">
              <a:lnSpc>
                <a:spcPct val="90000"/>
              </a:lnSpc>
            </a:pPr>
            <a:r>
              <a:rPr lang="en-US" smtClean="0"/>
              <a:t>Increase community awareness</a:t>
            </a:r>
          </a:p>
          <a:p>
            <a:pPr eaLnBrk="1" hangingPunct="1">
              <a:lnSpc>
                <a:spcPct val="90000"/>
              </a:lnSpc>
            </a:pPr>
            <a:r>
              <a:rPr lang="en-US" smtClean="0"/>
              <a:t>Access to hotlines other help resources</a:t>
            </a:r>
          </a:p>
          <a:p>
            <a:pPr eaLnBrk="1" hangingPunct="1">
              <a:lnSpc>
                <a:spcPct val="90000"/>
              </a:lnSpc>
              <a:buFontTx/>
              <a:buNone/>
            </a:pPr>
            <a:r>
              <a:rPr lang="en-US" smtClean="0"/>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4"/>
          <p:cNvSpPr>
            <a:spLocks noGrp="1"/>
          </p:cNvSpPr>
          <p:nvPr>
            <p:ph type="sldNum" sz="quarter" idx="11"/>
          </p:nvPr>
        </p:nvSpPr>
        <p:spPr>
          <a:noFill/>
        </p:spPr>
        <p:txBody>
          <a:bodyPr/>
          <a:lstStyle/>
          <a:p>
            <a:fld id="{AC1F799A-6B4F-4EBF-849A-FE920373C456}" type="slidenum">
              <a:rPr lang="en-US" smtClean="0"/>
              <a:pPr/>
              <a:t>27</a:t>
            </a:fld>
            <a:endParaRPr lang="en-US" smtClean="0"/>
          </a:p>
        </p:txBody>
      </p:sp>
      <p:sp>
        <p:nvSpPr>
          <p:cNvPr id="82947" name="Rectangle 2"/>
          <p:cNvSpPr>
            <a:spLocks noGrp="1" noChangeArrowheads="1"/>
          </p:cNvSpPr>
          <p:nvPr>
            <p:ph type="title"/>
          </p:nvPr>
        </p:nvSpPr>
        <p:spPr>
          <a:xfrm>
            <a:off x="0" y="304800"/>
            <a:ext cx="9144000" cy="1219200"/>
          </a:xfrm>
        </p:spPr>
        <p:txBody>
          <a:bodyPr/>
          <a:lstStyle/>
          <a:p>
            <a:pPr eaLnBrk="1" hangingPunct="1"/>
            <a:r>
              <a:rPr lang="en-US" smtClean="0"/>
              <a:t>Effective Interventions for Adults</a:t>
            </a:r>
          </a:p>
        </p:txBody>
      </p:sp>
      <p:sp>
        <p:nvSpPr>
          <p:cNvPr id="82948" name="Rectangle 3"/>
          <p:cNvSpPr>
            <a:spLocks noGrp="1" noChangeArrowheads="1"/>
          </p:cNvSpPr>
          <p:nvPr>
            <p:ph type="body" idx="1"/>
          </p:nvPr>
        </p:nvSpPr>
        <p:spPr>
          <a:xfrm>
            <a:off x="1905000" y="1676400"/>
            <a:ext cx="6248400" cy="4495800"/>
          </a:xfrm>
        </p:spPr>
        <p:txBody>
          <a:bodyPr/>
          <a:lstStyle/>
          <a:p>
            <a:pPr eaLnBrk="1" hangingPunct="1"/>
            <a:r>
              <a:rPr lang="en-US" sz="2400" smtClean="0"/>
              <a:t>Cognitive/Behavioral Approaches</a:t>
            </a:r>
          </a:p>
          <a:p>
            <a:pPr eaLnBrk="1" hangingPunct="1"/>
            <a:r>
              <a:rPr lang="en-US" sz="2400" smtClean="0"/>
              <a:t>Motivational Interventions</a:t>
            </a:r>
          </a:p>
          <a:p>
            <a:pPr eaLnBrk="1" hangingPunct="1"/>
            <a:r>
              <a:rPr lang="en-US" sz="2400" smtClean="0"/>
              <a:t>Psychopharmacological Interventions</a:t>
            </a:r>
          </a:p>
          <a:p>
            <a:pPr eaLnBrk="1" hangingPunct="1"/>
            <a:r>
              <a:rPr lang="en-US" sz="2400" smtClean="0"/>
              <a:t>Modified Therapeutic Communities</a:t>
            </a:r>
          </a:p>
          <a:p>
            <a:pPr eaLnBrk="1" hangingPunct="1"/>
            <a:r>
              <a:rPr lang="en-US" sz="2400" smtClean="0"/>
              <a:t>Assertive Community Treatment</a:t>
            </a:r>
          </a:p>
          <a:p>
            <a:pPr eaLnBrk="1" hangingPunct="1"/>
            <a:r>
              <a:rPr lang="en-US" sz="2400" smtClean="0"/>
              <a:t>Vocational Services</a:t>
            </a:r>
          </a:p>
          <a:p>
            <a:pPr eaLnBrk="1" hangingPunct="1"/>
            <a:r>
              <a:rPr lang="en-US" sz="2400" smtClean="0"/>
              <a:t>Dual Recovery/Self-Help Programs</a:t>
            </a:r>
          </a:p>
          <a:p>
            <a:pPr eaLnBrk="1" hangingPunct="1"/>
            <a:r>
              <a:rPr lang="en-US" sz="2400" smtClean="0"/>
              <a:t>Consumer Involvement</a:t>
            </a:r>
          </a:p>
          <a:p>
            <a:pPr eaLnBrk="1" hangingPunct="1"/>
            <a:r>
              <a:rPr lang="en-US" sz="2400" smtClean="0"/>
              <a:t>Therapeutic Relationships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685800" y="304800"/>
            <a:ext cx="7772400" cy="1143000"/>
          </a:xfrm>
        </p:spPr>
        <p:txBody>
          <a:bodyPr/>
          <a:lstStyle/>
          <a:p>
            <a:pPr eaLnBrk="1" hangingPunct="1"/>
            <a:r>
              <a:rPr lang="en-US" smtClean="0"/>
              <a:t>Culture-Based Interventions</a:t>
            </a:r>
          </a:p>
        </p:txBody>
      </p:sp>
      <p:sp>
        <p:nvSpPr>
          <p:cNvPr id="83971" name="Content Placeholder 2"/>
          <p:cNvSpPr>
            <a:spLocks noGrp="1"/>
          </p:cNvSpPr>
          <p:nvPr>
            <p:ph idx="1"/>
          </p:nvPr>
        </p:nvSpPr>
        <p:spPr>
          <a:xfrm>
            <a:off x="762000" y="1371600"/>
            <a:ext cx="7696200" cy="4953000"/>
          </a:xfrm>
        </p:spPr>
        <p:txBody>
          <a:bodyPr/>
          <a:lstStyle/>
          <a:p>
            <a:pPr eaLnBrk="1" hangingPunct="1"/>
            <a:r>
              <a:rPr lang="en-US" smtClean="0"/>
              <a:t>Story telling</a:t>
            </a:r>
          </a:p>
          <a:p>
            <a:pPr eaLnBrk="1" hangingPunct="1"/>
            <a:r>
              <a:rPr lang="en-US" smtClean="0"/>
              <a:t>Sweat Lodge</a:t>
            </a:r>
          </a:p>
          <a:p>
            <a:pPr eaLnBrk="1" hangingPunct="1"/>
            <a:r>
              <a:rPr lang="en-US" smtClean="0"/>
              <a:t>Talking circle</a:t>
            </a:r>
          </a:p>
          <a:p>
            <a:pPr eaLnBrk="1" hangingPunct="1"/>
            <a:r>
              <a:rPr lang="en-US" smtClean="0"/>
              <a:t>Vision quest</a:t>
            </a:r>
          </a:p>
          <a:p>
            <a:pPr eaLnBrk="1" hangingPunct="1"/>
            <a:r>
              <a:rPr lang="en-US" smtClean="0"/>
              <a:t>Wiping of tears</a:t>
            </a:r>
          </a:p>
          <a:p>
            <a:pPr eaLnBrk="1" hangingPunct="1"/>
            <a:r>
              <a:rPr lang="en-US" smtClean="0"/>
              <a:t>Drumming</a:t>
            </a:r>
          </a:p>
          <a:p>
            <a:pPr eaLnBrk="1" hangingPunct="1">
              <a:lnSpc>
                <a:spcPct val="80000"/>
              </a:lnSpc>
            </a:pPr>
            <a:r>
              <a:rPr lang="en-US" smtClean="0"/>
              <a:t>Smudging</a:t>
            </a:r>
          </a:p>
          <a:p>
            <a:pPr eaLnBrk="1" hangingPunct="1">
              <a:lnSpc>
                <a:spcPct val="80000"/>
              </a:lnSpc>
            </a:pPr>
            <a:r>
              <a:rPr lang="en-US" smtClean="0"/>
              <a:t>Traditional Healers</a:t>
            </a:r>
          </a:p>
          <a:p>
            <a:pPr eaLnBrk="1" hangingPunct="1">
              <a:lnSpc>
                <a:spcPct val="80000"/>
              </a:lnSpc>
            </a:pPr>
            <a:r>
              <a:rPr lang="en-US" smtClean="0"/>
              <a:t>Herbal remedies</a:t>
            </a:r>
          </a:p>
          <a:p>
            <a:pPr eaLnBrk="1" hangingPunct="1">
              <a:lnSpc>
                <a:spcPct val="80000"/>
              </a:lnSpc>
            </a:pPr>
            <a:r>
              <a:rPr lang="en-US" smtClean="0"/>
              <a:t>Traditional activities</a:t>
            </a:r>
          </a:p>
        </p:txBody>
      </p:sp>
      <p:sp>
        <p:nvSpPr>
          <p:cNvPr id="83972" name="Slide Number Placeholder 3"/>
          <p:cNvSpPr>
            <a:spLocks noGrp="1"/>
          </p:cNvSpPr>
          <p:nvPr>
            <p:ph type="sldNum" sz="quarter" idx="11"/>
          </p:nvPr>
        </p:nvSpPr>
        <p:spPr>
          <a:noFill/>
        </p:spPr>
        <p:txBody>
          <a:bodyPr/>
          <a:lstStyle/>
          <a:p>
            <a:fld id="{8FFD1B5D-0860-4708-B3F2-460E443A3F85}" type="slidenum">
              <a:rPr lang="en-US" smtClean="0"/>
              <a:pPr/>
              <a:t>28</a:t>
            </a:fld>
            <a:endParaRPr lang="en-US" smtClean="0"/>
          </a:p>
        </p:txBody>
      </p:sp>
      <p:pic>
        <p:nvPicPr>
          <p:cNvPr id="83973" name="Picture 3" descr="drum circle"/>
          <p:cNvPicPr>
            <a:picLocks noChangeAspect="1" noChangeArrowheads="1"/>
          </p:cNvPicPr>
          <p:nvPr/>
        </p:nvPicPr>
        <p:blipFill>
          <a:blip r:embed="rId3" cstate="print"/>
          <a:srcRect/>
          <a:stretch>
            <a:fillRect/>
          </a:stretch>
        </p:blipFill>
        <p:spPr bwMode="auto">
          <a:xfrm>
            <a:off x="4827588" y="1371600"/>
            <a:ext cx="3517900" cy="4724400"/>
          </a:xfrm>
          <a:prstGeom prst="rect">
            <a:avLst/>
          </a:prstGeom>
          <a:noFill/>
          <a:ln w="38100">
            <a:solidFill>
              <a:srgbClr val="FF0000"/>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Slide Number Placeholder 2"/>
          <p:cNvSpPr>
            <a:spLocks noGrp="1"/>
          </p:cNvSpPr>
          <p:nvPr>
            <p:ph type="sldNum" sz="quarter" idx="11"/>
          </p:nvPr>
        </p:nvSpPr>
        <p:spPr>
          <a:noFill/>
        </p:spPr>
        <p:txBody>
          <a:bodyPr/>
          <a:lstStyle/>
          <a:p>
            <a:fld id="{3B658BD4-C73C-4ED0-8C58-266D21B34447}" type="slidenum">
              <a:rPr lang="en-US" smtClean="0"/>
              <a:pPr/>
              <a:t>29</a:t>
            </a:fld>
            <a:endParaRPr lang="en-US" smtClean="0"/>
          </a:p>
        </p:txBody>
      </p:sp>
      <p:pic>
        <p:nvPicPr>
          <p:cNvPr id="84995" name="Picture 2" descr="IMGP072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4996" name="Text Box 3"/>
          <p:cNvSpPr txBox="1">
            <a:spLocks noChangeArrowheads="1"/>
          </p:cNvSpPr>
          <p:nvPr/>
        </p:nvSpPr>
        <p:spPr bwMode="auto">
          <a:xfrm>
            <a:off x="838200" y="0"/>
            <a:ext cx="7239000" cy="579438"/>
          </a:xfrm>
          <a:prstGeom prst="rect">
            <a:avLst/>
          </a:prstGeom>
          <a:noFill/>
          <a:ln w="9525">
            <a:noFill/>
            <a:miter lim="800000"/>
            <a:headEnd/>
            <a:tailEnd/>
          </a:ln>
        </p:spPr>
        <p:txBody>
          <a:bodyPr>
            <a:spAutoFit/>
          </a:bodyPr>
          <a:lstStyle/>
          <a:p>
            <a:pPr>
              <a:spcBef>
                <a:spcPct val="50000"/>
              </a:spcBef>
            </a:pPr>
            <a:endParaRPr lang="en-US" sz="3200" b="1"/>
          </a:p>
        </p:txBody>
      </p:sp>
      <p:sp>
        <p:nvSpPr>
          <p:cNvPr id="84997" name="Rectangle 4"/>
          <p:cNvSpPr>
            <a:spLocks noChangeArrowheads="1"/>
          </p:cNvSpPr>
          <p:nvPr/>
        </p:nvSpPr>
        <p:spPr bwMode="auto">
          <a:xfrm>
            <a:off x="0" y="227013"/>
            <a:ext cx="9144000" cy="762000"/>
          </a:xfrm>
          <a:prstGeom prst="rect">
            <a:avLst/>
          </a:prstGeom>
          <a:noFill/>
          <a:ln w="9525">
            <a:noFill/>
            <a:miter lim="800000"/>
            <a:headEnd/>
            <a:tailEnd/>
          </a:ln>
        </p:spPr>
        <p:txBody>
          <a:bodyPr>
            <a:spAutoFit/>
          </a:bodyPr>
          <a:lstStyle/>
          <a:p>
            <a:pPr algn="ctr"/>
            <a:r>
              <a:rPr lang="en-US" sz="4200" b="1"/>
              <a:t> </a:t>
            </a:r>
            <a:r>
              <a:rPr lang="en-US" sz="4400" b="1">
                <a:solidFill>
                  <a:srgbClr val="FF0000"/>
                </a:solidFill>
                <a:latin typeface="Papyrus" pitchFamily="66" charset="0"/>
              </a:rPr>
              <a:t>What are some promising strategies?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1"/>
          </p:nvPr>
        </p:nvSpPr>
        <p:spPr>
          <a:noFill/>
        </p:spPr>
        <p:txBody>
          <a:bodyPr/>
          <a:lstStyle/>
          <a:p>
            <a:fld id="{EBADE838-8036-47B1-BA8C-AFB4E817B67E}" type="slidenum">
              <a:rPr lang="en-US" smtClean="0"/>
              <a:pPr/>
              <a:t>3</a:t>
            </a:fld>
            <a:endParaRPr lang="en-US" smtClean="0"/>
          </a:p>
        </p:txBody>
      </p:sp>
      <p:pic>
        <p:nvPicPr>
          <p:cNvPr id="53251" name="Picture 2"/>
          <p:cNvPicPr>
            <a:picLocks noChangeAspect="1" noChangeArrowheads="1"/>
          </p:cNvPicPr>
          <p:nvPr/>
        </p:nvPicPr>
        <p:blipFill>
          <a:blip r:embed="rId3" cstate="print"/>
          <a:srcRect/>
          <a:stretch>
            <a:fillRect/>
          </a:stretch>
        </p:blipFill>
        <p:spPr bwMode="auto">
          <a:xfrm>
            <a:off x="0" y="914400"/>
            <a:ext cx="9144000" cy="5267325"/>
          </a:xfrm>
          <a:prstGeom prst="rect">
            <a:avLst/>
          </a:prstGeom>
          <a:noFill/>
          <a:ln w="9525">
            <a:noFill/>
            <a:miter lim="800000"/>
            <a:headEnd/>
            <a:tailEnd/>
          </a:ln>
        </p:spPr>
      </p:pic>
      <p:sp>
        <p:nvSpPr>
          <p:cNvPr id="53252" name="Rectangle 3"/>
          <p:cNvSpPr>
            <a:spLocks noGrp="1" noChangeArrowheads="1"/>
          </p:cNvSpPr>
          <p:nvPr>
            <p:ph type="title"/>
          </p:nvPr>
        </p:nvSpPr>
        <p:spPr>
          <a:xfrm>
            <a:off x="609600" y="152400"/>
            <a:ext cx="7772400" cy="685800"/>
          </a:xfrm>
        </p:spPr>
        <p:txBody>
          <a:bodyPr/>
          <a:lstStyle/>
          <a:p>
            <a:pPr eaLnBrk="1" hangingPunct="1"/>
            <a:r>
              <a:rPr lang="en-US" b="1" smtClean="0"/>
              <a:t>One Sky Center Outreach</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0" y="0"/>
            <a:ext cx="9144000" cy="1752600"/>
          </a:xfrm>
        </p:spPr>
        <p:txBody>
          <a:bodyPr/>
          <a:lstStyle/>
          <a:p>
            <a:r>
              <a:rPr lang="en-US" smtClean="0"/>
              <a:t>Social Determinates of Health: Whitehall Studies</a:t>
            </a:r>
            <a:endParaRPr lang="en-US" sz="3200" smtClean="0"/>
          </a:p>
        </p:txBody>
      </p:sp>
      <p:sp>
        <p:nvSpPr>
          <p:cNvPr id="3" name="Content Placeholder 2"/>
          <p:cNvSpPr>
            <a:spLocks noGrp="1"/>
          </p:cNvSpPr>
          <p:nvPr>
            <p:ph idx="1"/>
          </p:nvPr>
        </p:nvSpPr>
        <p:spPr>
          <a:xfrm>
            <a:off x="685800" y="1676400"/>
            <a:ext cx="7772400" cy="4419600"/>
          </a:xfrm>
        </p:spPr>
        <p:txBody>
          <a:bodyPr/>
          <a:lstStyle/>
          <a:p>
            <a:pPr>
              <a:defRPr/>
            </a:pPr>
            <a:r>
              <a:rPr lang="en-US" dirty="0" smtClean="0"/>
              <a:t>Within a hierarchical society, there is a social gradient for morbidity and mortality</a:t>
            </a:r>
            <a:r>
              <a:rPr lang="en-US" sz="2400" dirty="0" smtClean="0"/>
              <a:t>. (Poverty, sanitation, nutrition, and shelter are controlled.)</a:t>
            </a:r>
            <a:endParaRPr lang="en-US" dirty="0" smtClean="0"/>
          </a:p>
          <a:p>
            <a:pPr>
              <a:defRPr/>
            </a:pPr>
            <a:r>
              <a:rPr lang="en-US" dirty="0" smtClean="0">
                <a:solidFill>
                  <a:srgbClr val="FFFF00"/>
                </a:solidFill>
              </a:rPr>
              <a:t>Higher status folks live longer and healthier.</a:t>
            </a:r>
          </a:p>
          <a:p>
            <a:pPr algn="ctr">
              <a:buFontTx/>
              <a:buNone/>
              <a:defRPr/>
            </a:pPr>
            <a:r>
              <a:rPr lang="en-US" sz="4000" dirty="0" smtClean="0">
                <a:solidFill>
                  <a:srgbClr val="FF0000"/>
                </a:solidFill>
                <a:latin typeface="+mj-lt"/>
              </a:rPr>
              <a:t>  Health Care Improvement </a:t>
            </a:r>
            <a:r>
              <a:rPr lang="en-US" sz="3600" dirty="0" smtClean="0">
                <a:solidFill>
                  <a:srgbClr val="FF0000"/>
                </a:solidFill>
                <a:latin typeface="+mj-lt"/>
              </a:rPr>
              <a:t> Needs More Than Money:</a:t>
            </a:r>
          </a:p>
          <a:p>
            <a:pPr>
              <a:defRPr/>
            </a:pPr>
            <a:r>
              <a:rPr lang="en-US" sz="4000" dirty="0" smtClean="0">
                <a:solidFill>
                  <a:srgbClr val="FFFF00"/>
                </a:solidFill>
              </a:rPr>
              <a:t>Opportunity, Empowerment, Security, Control, and Dignity…. </a:t>
            </a:r>
            <a:endParaRPr lang="en-US" sz="4000" dirty="0" smtClean="0">
              <a:solidFill>
                <a:srgbClr val="FFFF00"/>
              </a:solidFill>
              <a:latin typeface="+mj-lt"/>
            </a:endParaRPr>
          </a:p>
          <a:p>
            <a:pPr>
              <a:defRPr/>
            </a:pPr>
            <a:endParaRPr lang="en-US" sz="4000" dirty="0">
              <a:solidFill>
                <a:srgbClr val="FF0000"/>
              </a:solidFill>
              <a:latin typeface="+mj-lt"/>
            </a:endParaRPr>
          </a:p>
        </p:txBody>
      </p:sp>
      <p:sp>
        <p:nvSpPr>
          <p:cNvPr id="86020" name="Slide Number Placeholder 3"/>
          <p:cNvSpPr>
            <a:spLocks noGrp="1"/>
          </p:cNvSpPr>
          <p:nvPr>
            <p:ph type="sldNum" sz="quarter" idx="11"/>
          </p:nvPr>
        </p:nvSpPr>
        <p:spPr>
          <a:noFill/>
        </p:spPr>
        <p:txBody>
          <a:bodyPr/>
          <a:lstStyle/>
          <a:p>
            <a:fld id="{9B6EBDF3-79CD-470C-AA60-EC213C02A310}" type="slidenum">
              <a:rPr lang="en-US" smtClean="0"/>
              <a:pPr/>
              <a:t>30</a:t>
            </a:fld>
            <a:endParaRPr lang="en-US" smtClean="0"/>
          </a:p>
        </p:txBody>
      </p:sp>
      <p:sp>
        <p:nvSpPr>
          <p:cNvPr id="100357" name="TextBox 4"/>
          <p:cNvSpPr txBox="1">
            <a:spLocks noChangeArrowheads="1"/>
          </p:cNvSpPr>
          <p:nvPr/>
        </p:nvSpPr>
        <p:spPr bwMode="auto">
          <a:xfrm>
            <a:off x="3505200" y="6096000"/>
            <a:ext cx="3984625" cy="584200"/>
          </a:xfrm>
          <a:prstGeom prst="rect">
            <a:avLst/>
          </a:prstGeom>
          <a:noFill/>
          <a:ln w="9525">
            <a:noFill/>
            <a:miter lim="800000"/>
            <a:headEnd/>
            <a:tailEnd/>
          </a:ln>
        </p:spPr>
        <p:txBody>
          <a:bodyPr wrap="none">
            <a:spAutoFit/>
          </a:bodyPr>
          <a:lstStyle/>
          <a:p>
            <a:pPr>
              <a:defRPr/>
            </a:pPr>
            <a:r>
              <a:rPr lang="en-US" sz="1600" dirty="0">
                <a:solidFill>
                  <a:schemeClr val="bg1"/>
                </a:solidFill>
                <a:latin typeface="+mn-lt"/>
                <a:hlinkClick r:id="rId3"/>
              </a:rPr>
              <a:t>www.thelancet.com</a:t>
            </a:r>
            <a:r>
              <a:rPr lang="en-US" sz="1600" dirty="0">
                <a:solidFill>
                  <a:schemeClr val="bg1"/>
                </a:solidFill>
                <a:latin typeface="+mn-lt"/>
              </a:rPr>
              <a:t>  Dec 9, 2006. Marmot</a:t>
            </a:r>
          </a:p>
          <a:p>
            <a:pPr>
              <a:defRPr/>
            </a:pPr>
            <a:r>
              <a:rPr lang="en-US" sz="1600" dirty="0" err="1">
                <a:solidFill>
                  <a:schemeClr val="bg1"/>
                </a:solidFill>
                <a:latin typeface="+mn-lt"/>
              </a:rPr>
              <a:t>Amartya</a:t>
            </a:r>
            <a:r>
              <a:rPr lang="en-US" sz="1600" dirty="0">
                <a:solidFill>
                  <a:schemeClr val="bg1"/>
                </a:solidFill>
                <a:latin typeface="+mn-lt"/>
              </a:rPr>
              <a:t> </a:t>
            </a:r>
            <a:r>
              <a:rPr lang="en-US" sz="1600" dirty="0" err="1">
                <a:solidFill>
                  <a:schemeClr val="bg1"/>
                </a:solidFill>
                <a:latin typeface="+mn-lt"/>
              </a:rPr>
              <a:t>Sen</a:t>
            </a:r>
            <a:r>
              <a:rPr lang="en-US" sz="1600" dirty="0">
                <a:solidFill>
                  <a:schemeClr val="bg1"/>
                </a:solidFill>
                <a:latin typeface="+mn-lt"/>
              </a:rPr>
              <a:t> 1998  Nicholas Stern 2004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type="body" idx="1"/>
          </p:nvPr>
        </p:nvSpPr>
        <p:spPr>
          <a:xfrm>
            <a:off x="0" y="260350"/>
            <a:ext cx="9144000" cy="6597650"/>
          </a:xfrm>
        </p:spPr>
        <p:txBody>
          <a:bodyPr/>
          <a:lstStyle/>
          <a:p>
            <a:pPr>
              <a:buFont typeface="Wingdings" pitchFamily="2" charset="2"/>
              <a:buNone/>
            </a:pPr>
            <a:r>
              <a:rPr lang="en-US" b="1" smtClean="0"/>
              <a:t>.</a:t>
            </a:r>
            <a:endParaRPr lang="en-IN" b="1" smtClean="0"/>
          </a:p>
        </p:txBody>
      </p:sp>
      <p:sp>
        <p:nvSpPr>
          <p:cNvPr id="87043" name="Oval 4"/>
          <p:cNvSpPr>
            <a:spLocks noChangeArrowheads="1"/>
          </p:cNvSpPr>
          <p:nvPr/>
        </p:nvSpPr>
        <p:spPr bwMode="auto">
          <a:xfrm>
            <a:off x="1835150" y="2349500"/>
            <a:ext cx="4249738" cy="2374900"/>
          </a:xfrm>
          <a:prstGeom prst="ellipse">
            <a:avLst/>
          </a:prstGeom>
          <a:solidFill>
            <a:schemeClr val="accent1"/>
          </a:solidFill>
          <a:ln w="9525">
            <a:solidFill>
              <a:schemeClr val="tx1"/>
            </a:solidFill>
            <a:round/>
            <a:headEnd/>
            <a:tailEnd/>
          </a:ln>
        </p:spPr>
        <p:txBody>
          <a:bodyPr wrap="none" anchor="ctr"/>
          <a:lstStyle/>
          <a:p>
            <a:pPr algn="ctr"/>
            <a:r>
              <a:rPr lang="en-US" sz="4800" b="1"/>
              <a:t>Health</a:t>
            </a:r>
            <a:endParaRPr lang="en-IN" sz="4800" b="1"/>
          </a:p>
        </p:txBody>
      </p:sp>
      <p:sp>
        <p:nvSpPr>
          <p:cNvPr id="87044" name="Oval 5"/>
          <p:cNvSpPr>
            <a:spLocks noChangeArrowheads="1"/>
          </p:cNvSpPr>
          <p:nvPr/>
        </p:nvSpPr>
        <p:spPr bwMode="auto">
          <a:xfrm>
            <a:off x="6084888" y="3213100"/>
            <a:ext cx="2281237" cy="1274763"/>
          </a:xfrm>
          <a:prstGeom prst="ellipse">
            <a:avLst/>
          </a:prstGeom>
          <a:solidFill>
            <a:schemeClr val="accent1"/>
          </a:solidFill>
          <a:ln w="9525">
            <a:solidFill>
              <a:schemeClr val="tx1"/>
            </a:solidFill>
            <a:round/>
            <a:headEnd/>
            <a:tailEnd/>
          </a:ln>
        </p:spPr>
        <p:txBody>
          <a:bodyPr wrap="none" anchor="ctr"/>
          <a:lstStyle/>
          <a:p>
            <a:pPr algn="ctr"/>
            <a:r>
              <a:rPr lang="en-US" b="1"/>
              <a:t>Education</a:t>
            </a:r>
            <a:endParaRPr lang="en-IN" b="1"/>
          </a:p>
        </p:txBody>
      </p:sp>
      <p:sp>
        <p:nvSpPr>
          <p:cNvPr id="87045" name="Oval 6"/>
          <p:cNvSpPr>
            <a:spLocks noChangeArrowheads="1"/>
          </p:cNvSpPr>
          <p:nvPr/>
        </p:nvSpPr>
        <p:spPr bwMode="auto">
          <a:xfrm>
            <a:off x="4495800" y="4508500"/>
            <a:ext cx="1277938" cy="1563688"/>
          </a:xfrm>
          <a:prstGeom prst="ellipse">
            <a:avLst/>
          </a:prstGeom>
          <a:solidFill>
            <a:schemeClr val="accent1"/>
          </a:solidFill>
          <a:ln w="9525">
            <a:solidFill>
              <a:schemeClr val="tx1"/>
            </a:solidFill>
            <a:round/>
            <a:headEnd/>
            <a:tailEnd/>
          </a:ln>
        </p:spPr>
        <p:txBody>
          <a:bodyPr wrap="none" anchor="ctr"/>
          <a:lstStyle/>
          <a:p>
            <a:pPr algn="ctr"/>
            <a:endParaRPr lang="en-US" b="1"/>
          </a:p>
          <a:p>
            <a:pPr algn="ctr"/>
            <a:r>
              <a:rPr lang="en-US" b="1"/>
              <a:t>Social </a:t>
            </a:r>
          </a:p>
          <a:p>
            <a:pPr algn="ctr"/>
            <a:r>
              <a:rPr lang="en-US" b="1"/>
              <a:t>Justice</a:t>
            </a:r>
            <a:endParaRPr lang="en-IN" b="1"/>
          </a:p>
        </p:txBody>
      </p:sp>
      <p:sp>
        <p:nvSpPr>
          <p:cNvPr id="87046" name="Oval 7"/>
          <p:cNvSpPr>
            <a:spLocks noChangeArrowheads="1"/>
          </p:cNvSpPr>
          <p:nvPr/>
        </p:nvSpPr>
        <p:spPr bwMode="auto">
          <a:xfrm>
            <a:off x="5580063" y="3933825"/>
            <a:ext cx="1635125" cy="1778000"/>
          </a:xfrm>
          <a:prstGeom prst="ellipse">
            <a:avLst/>
          </a:prstGeom>
          <a:solidFill>
            <a:schemeClr val="accent1"/>
          </a:solidFill>
          <a:ln w="9525">
            <a:solidFill>
              <a:schemeClr val="tx1"/>
            </a:solidFill>
            <a:round/>
            <a:headEnd/>
            <a:tailEnd/>
          </a:ln>
        </p:spPr>
        <p:txBody>
          <a:bodyPr wrap="none" anchor="ctr"/>
          <a:lstStyle/>
          <a:p>
            <a:pPr algn="ctr"/>
            <a:r>
              <a:rPr lang="en-US" b="1"/>
              <a:t>Gender</a:t>
            </a:r>
            <a:endParaRPr lang="en-IN" b="1"/>
          </a:p>
        </p:txBody>
      </p:sp>
      <p:sp>
        <p:nvSpPr>
          <p:cNvPr id="87047" name="Oval 9"/>
          <p:cNvSpPr>
            <a:spLocks noChangeArrowheads="1"/>
          </p:cNvSpPr>
          <p:nvPr/>
        </p:nvSpPr>
        <p:spPr bwMode="auto">
          <a:xfrm>
            <a:off x="971550" y="4437063"/>
            <a:ext cx="2305050" cy="1562100"/>
          </a:xfrm>
          <a:prstGeom prst="ellipse">
            <a:avLst/>
          </a:prstGeom>
          <a:solidFill>
            <a:schemeClr val="accent1"/>
          </a:solidFill>
          <a:ln w="9525">
            <a:solidFill>
              <a:schemeClr val="tx1"/>
            </a:solidFill>
            <a:round/>
            <a:headEnd/>
            <a:tailEnd/>
          </a:ln>
        </p:spPr>
        <p:txBody>
          <a:bodyPr wrap="none" anchor="ctr"/>
          <a:lstStyle/>
          <a:p>
            <a:pPr algn="ctr"/>
            <a:r>
              <a:rPr lang="en-US" b="1"/>
              <a:t>Environmental</a:t>
            </a:r>
            <a:endParaRPr lang="en-IN" b="1"/>
          </a:p>
        </p:txBody>
      </p:sp>
      <p:sp>
        <p:nvSpPr>
          <p:cNvPr id="87048" name="Oval 10"/>
          <p:cNvSpPr>
            <a:spLocks noChangeArrowheads="1"/>
          </p:cNvSpPr>
          <p:nvPr/>
        </p:nvSpPr>
        <p:spPr bwMode="auto">
          <a:xfrm>
            <a:off x="3200400" y="4800600"/>
            <a:ext cx="1439863" cy="1368425"/>
          </a:xfrm>
          <a:prstGeom prst="ellipse">
            <a:avLst/>
          </a:prstGeom>
          <a:solidFill>
            <a:schemeClr val="accent1"/>
          </a:solidFill>
          <a:ln w="9525">
            <a:solidFill>
              <a:schemeClr val="tx1"/>
            </a:solidFill>
            <a:round/>
            <a:headEnd/>
            <a:tailEnd/>
          </a:ln>
        </p:spPr>
        <p:txBody>
          <a:bodyPr wrap="none" anchor="ctr"/>
          <a:lstStyle/>
          <a:p>
            <a:pPr algn="ctr"/>
            <a:r>
              <a:rPr lang="en-US" b="1"/>
              <a:t>Human</a:t>
            </a:r>
          </a:p>
          <a:p>
            <a:pPr algn="ctr"/>
            <a:r>
              <a:rPr lang="en-US" b="1"/>
              <a:t>Rights</a:t>
            </a:r>
            <a:endParaRPr lang="en-IN" b="1"/>
          </a:p>
        </p:txBody>
      </p:sp>
      <p:sp>
        <p:nvSpPr>
          <p:cNvPr id="87049" name="Oval 11"/>
          <p:cNvSpPr>
            <a:spLocks noChangeArrowheads="1"/>
          </p:cNvSpPr>
          <p:nvPr/>
        </p:nvSpPr>
        <p:spPr bwMode="auto">
          <a:xfrm>
            <a:off x="5867400" y="2565400"/>
            <a:ext cx="2932113" cy="914400"/>
          </a:xfrm>
          <a:prstGeom prst="ellipse">
            <a:avLst/>
          </a:prstGeom>
          <a:solidFill>
            <a:schemeClr val="accent1"/>
          </a:solidFill>
          <a:ln w="9525">
            <a:solidFill>
              <a:schemeClr val="tx1"/>
            </a:solidFill>
            <a:round/>
            <a:headEnd/>
            <a:tailEnd/>
          </a:ln>
        </p:spPr>
        <p:txBody>
          <a:bodyPr wrap="none" anchor="ctr"/>
          <a:lstStyle/>
          <a:p>
            <a:pPr algn="ctr"/>
            <a:r>
              <a:rPr lang="en-US" b="1"/>
              <a:t>Aging</a:t>
            </a:r>
            <a:endParaRPr lang="en-IN" b="1"/>
          </a:p>
        </p:txBody>
      </p:sp>
      <p:sp>
        <p:nvSpPr>
          <p:cNvPr id="87050" name="Oval 12"/>
          <p:cNvSpPr>
            <a:spLocks noChangeArrowheads="1"/>
          </p:cNvSpPr>
          <p:nvPr/>
        </p:nvSpPr>
        <p:spPr bwMode="auto">
          <a:xfrm>
            <a:off x="5292725" y="1700213"/>
            <a:ext cx="2425700" cy="1223962"/>
          </a:xfrm>
          <a:prstGeom prst="ellipse">
            <a:avLst/>
          </a:prstGeom>
          <a:solidFill>
            <a:schemeClr val="accent1"/>
          </a:solidFill>
          <a:ln w="9525">
            <a:solidFill>
              <a:schemeClr val="tx1"/>
            </a:solidFill>
            <a:round/>
            <a:headEnd/>
            <a:tailEnd/>
          </a:ln>
        </p:spPr>
        <p:txBody>
          <a:bodyPr wrap="none" anchor="ctr"/>
          <a:lstStyle/>
          <a:p>
            <a:pPr algn="ctr"/>
            <a:r>
              <a:rPr lang="en-US" b="1"/>
              <a:t>Science </a:t>
            </a:r>
          </a:p>
          <a:p>
            <a:pPr algn="ctr"/>
            <a:r>
              <a:rPr lang="en-US" b="1"/>
              <a:t>&amp; </a:t>
            </a:r>
          </a:p>
          <a:p>
            <a:pPr algn="ctr"/>
            <a:r>
              <a:rPr lang="en-US" b="1"/>
              <a:t>Technology</a:t>
            </a:r>
            <a:endParaRPr lang="en-IN" b="1"/>
          </a:p>
        </p:txBody>
      </p:sp>
      <p:sp>
        <p:nvSpPr>
          <p:cNvPr id="87051" name="Oval 13"/>
          <p:cNvSpPr>
            <a:spLocks noChangeArrowheads="1"/>
          </p:cNvSpPr>
          <p:nvPr/>
        </p:nvSpPr>
        <p:spPr bwMode="auto">
          <a:xfrm>
            <a:off x="304800" y="3276600"/>
            <a:ext cx="1803400" cy="1439863"/>
          </a:xfrm>
          <a:prstGeom prst="ellipse">
            <a:avLst/>
          </a:prstGeom>
          <a:solidFill>
            <a:schemeClr val="accent1"/>
          </a:solidFill>
          <a:ln w="9525">
            <a:solidFill>
              <a:schemeClr val="tx1"/>
            </a:solidFill>
            <a:round/>
            <a:headEnd/>
            <a:tailEnd/>
          </a:ln>
        </p:spPr>
        <p:txBody>
          <a:bodyPr wrap="none" anchor="ctr"/>
          <a:lstStyle/>
          <a:p>
            <a:pPr algn="ctr"/>
            <a:r>
              <a:rPr lang="en-US" b="1"/>
              <a:t>Behavioral</a:t>
            </a:r>
            <a:endParaRPr lang="en-IN" b="1"/>
          </a:p>
        </p:txBody>
      </p:sp>
      <p:sp>
        <p:nvSpPr>
          <p:cNvPr id="87052" name="Oval 14"/>
          <p:cNvSpPr>
            <a:spLocks noChangeArrowheads="1"/>
          </p:cNvSpPr>
          <p:nvPr/>
        </p:nvSpPr>
        <p:spPr bwMode="auto">
          <a:xfrm>
            <a:off x="539750" y="1700213"/>
            <a:ext cx="1800225" cy="1512887"/>
          </a:xfrm>
          <a:prstGeom prst="ellipse">
            <a:avLst/>
          </a:prstGeom>
          <a:solidFill>
            <a:schemeClr val="accent1"/>
          </a:solidFill>
          <a:ln w="9525">
            <a:solidFill>
              <a:schemeClr val="tx1"/>
            </a:solidFill>
            <a:round/>
            <a:headEnd/>
            <a:tailEnd/>
          </a:ln>
        </p:spPr>
        <p:txBody>
          <a:bodyPr wrap="none" anchor="ctr"/>
          <a:lstStyle/>
          <a:p>
            <a:endParaRPr lang="en-US" b="1"/>
          </a:p>
        </p:txBody>
      </p:sp>
      <p:sp>
        <p:nvSpPr>
          <p:cNvPr id="87053" name="Oval 15"/>
          <p:cNvSpPr>
            <a:spLocks noChangeArrowheads="1"/>
          </p:cNvSpPr>
          <p:nvPr/>
        </p:nvSpPr>
        <p:spPr bwMode="auto">
          <a:xfrm>
            <a:off x="2057400" y="1412875"/>
            <a:ext cx="2154238" cy="914400"/>
          </a:xfrm>
          <a:prstGeom prst="ellipse">
            <a:avLst/>
          </a:prstGeom>
          <a:solidFill>
            <a:schemeClr val="accent1"/>
          </a:solidFill>
          <a:ln w="9525">
            <a:solidFill>
              <a:schemeClr val="tx1"/>
            </a:solidFill>
            <a:round/>
            <a:headEnd/>
            <a:tailEnd/>
          </a:ln>
        </p:spPr>
        <p:txBody>
          <a:bodyPr wrap="none" anchor="ctr"/>
          <a:lstStyle/>
          <a:p>
            <a:pPr algn="ctr"/>
            <a:r>
              <a:rPr lang="en-US" b="1"/>
              <a:t>Socio-cultural</a:t>
            </a:r>
            <a:endParaRPr lang="en-IN" b="1"/>
          </a:p>
        </p:txBody>
      </p:sp>
      <p:sp>
        <p:nvSpPr>
          <p:cNvPr id="87054" name="Oval 16"/>
          <p:cNvSpPr>
            <a:spLocks noChangeArrowheads="1"/>
          </p:cNvSpPr>
          <p:nvPr/>
        </p:nvSpPr>
        <p:spPr bwMode="auto">
          <a:xfrm>
            <a:off x="4211638" y="1125538"/>
            <a:ext cx="1419225" cy="1366837"/>
          </a:xfrm>
          <a:prstGeom prst="ellipse">
            <a:avLst/>
          </a:prstGeom>
          <a:solidFill>
            <a:schemeClr val="accent1"/>
          </a:solidFill>
          <a:ln w="9525">
            <a:solidFill>
              <a:schemeClr val="tx1"/>
            </a:solidFill>
            <a:round/>
            <a:headEnd/>
            <a:tailEnd/>
          </a:ln>
        </p:spPr>
        <p:txBody>
          <a:bodyPr wrap="none" anchor="ctr"/>
          <a:lstStyle/>
          <a:p>
            <a:pPr algn="ctr"/>
            <a:r>
              <a:rPr lang="en-US" b="1"/>
              <a:t>Socio-</a:t>
            </a:r>
          </a:p>
          <a:p>
            <a:pPr algn="ctr"/>
            <a:r>
              <a:rPr lang="en-US" b="1"/>
              <a:t>economic</a:t>
            </a:r>
            <a:endParaRPr lang="en-IN" b="1"/>
          </a:p>
        </p:txBody>
      </p:sp>
      <p:sp>
        <p:nvSpPr>
          <p:cNvPr id="87055" name="Oval 17"/>
          <p:cNvSpPr>
            <a:spLocks noChangeArrowheads="1"/>
          </p:cNvSpPr>
          <p:nvPr/>
        </p:nvSpPr>
        <p:spPr bwMode="auto">
          <a:xfrm>
            <a:off x="539750" y="1700213"/>
            <a:ext cx="1800225" cy="1512887"/>
          </a:xfrm>
          <a:prstGeom prst="ellipse">
            <a:avLst/>
          </a:prstGeom>
          <a:solidFill>
            <a:schemeClr val="accent1"/>
          </a:solidFill>
          <a:ln w="9525">
            <a:solidFill>
              <a:schemeClr val="tx1"/>
            </a:solidFill>
            <a:round/>
            <a:headEnd/>
            <a:tailEnd/>
          </a:ln>
        </p:spPr>
        <p:txBody>
          <a:bodyPr wrap="none" anchor="ctr"/>
          <a:lstStyle/>
          <a:p>
            <a:pPr algn="ctr"/>
            <a:endParaRPr lang="en-US" b="1"/>
          </a:p>
        </p:txBody>
      </p:sp>
      <p:sp>
        <p:nvSpPr>
          <p:cNvPr id="87056" name="Oval 19"/>
          <p:cNvSpPr>
            <a:spLocks noChangeArrowheads="1"/>
          </p:cNvSpPr>
          <p:nvPr/>
        </p:nvSpPr>
        <p:spPr bwMode="auto">
          <a:xfrm>
            <a:off x="539750" y="1700213"/>
            <a:ext cx="1800225" cy="1728787"/>
          </a:xfrm>
          <a:prstGeom prst="ellipse">
            <a:avLst/>
          </a:prstGeom>
          <a:solidFill>
            <a:schemeClr val="accent1"/>
          </a:solidFill>
          <a:ln w="9525">
            <a:solidFill>
              <a:schemeClr val="tx1"/>
            </a:solidFill>
            <a:round/>
            <a:headEnd/>
            <a:tailEnd/>
          </a:ln>
        </p:spPr>
        <p:txBody>
          <a:bodyPr wrap="none" anchor="ctr"/>
          <a:lstStyle/>
          <a:p>
            <a:pPr algn="ctr"/>
            <a:endParaRPr lang="en-US" b="1"/>
          </a:p>
        </p:txBody>
      </p:sp>
      <p:sp>
        <p:nvSpPr>
          <p:cNvPr id="87057" name="Text Box 20"/>
          <p:cNvSpPr txBox="1">
            <a:spLocks noChangeArrowheads="1"/>
          </p:cNvSpPr>
          <p:nvPr/>
        </p:nvSpPr>
        <p:spPr bwMode="auto">
          <a:xfrm>
            <a:off x="684213" y="2363788"/>
            <a:ext cx="1511300" cy="366712"/>
          </a:xfrm>
          <a:prstGeom prst="rect">
            <a:avLst/>
          </a:prstGeom>
          <a:noFill/>
          <a:ln w="9525">
            <a:noFill/>
            <a:miter lim="800000"/>
            <a:headEnd/>
            <a:tailEnd/>
          </a:ln>
        </p:spPr>
        <p:txBody>
          <a:bodyPr>
            <a:spAutoFit/>
          </a:bodyPr>
          <a:lstStyle/>
          <a:p>
            <a:r>
              <a:rPr lang="en-US" b="1"/>
              <a:t>Biological</a:t>
            </a:r>
            <a:endParaRPr lang="en-IN" b="1"/>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ChangeArrowheads="1"/>
          </p:cNvSpPr>
          <p:nvPr/>
        </p:nvSpPr>
        <p:spPr bwMode="auto">
          <a:xfrm>
            <a:off x="533400" y="381000"/>
            <a:ext cx="8153400" cy="990600"/>
          </a:xfrm>
          <a:prstGeom prst="rect">
            <a:avLst/>
          </a:prstGeom>
          <a:noFill/>
          <a:ln w="9525">
            <a:noFill/>
            <a:miter lim="800000"/>
            <a:headEnd/>
            <a:tailEnd/>
          </a:ln>
          <a:effectLst/>
        </p:spPr>
        <p:txBody>
          <a:bodyPr anchor="b"/>
          <a:lstStyle/>
          <a:p>
            <a:pPr algn="ctr">
              <a:defRPr/>
            </a:pPr>
            <a:r>
              <a:rPr lang="en-US" sz="4400" dirty="0">
                <a:solidFill>
                  <a:srgbClr val="FF0000"/>
                </a:solidFill>
                <a:effectLst>
                  <a:outerShdw blurRad="38100" dist="38100" dir="2700000" algn="tl">
                    <a:srgbClr val="000000"/>
                  </a:outerShdw>
                </a:effectLst>
                <a:latin typeface="Papyrus" pitchFamily="66" charset="0"/>
              </a:rPr>
              <a:t>Role of Inequities in Healthcare</a:t>
            </a:r>
          </a:p>
        </p:txBody>
      </p:sp>
      <p:graphicFrame>
        <p:nvGraphicFramePr>
          <p:cNvPr id="4098" name="Object 5"/>
          <p:cNvGraphicFramePr>
            <a:graphicFrameLocks noChangeAspect="1"/>
          </p:cNvGraphicFramePr>
          <p:nvPr/>
        </p:nvGraphicFramePr>
        <p:xfrm>
          <a:off x="457200" y="1752600"/>
          <a:ext cx="8199438" cy="4310063"/>
        </p:xfrm>
        <a:graphic>
          <a:graphicData uri="http://schemas.openxmlformats.org/presentationml/2006/ole">
            <p:oleObj spid="_x0000_s4098" name="Chart" r:id="rId4" imgW="4857902" imgH="2705100" progId="Excel.Sheet.8">
              <p:embed/>
            </p:oleObj>
          </a:graphicData>
        </a:graphic>
      </p:graphicFrame>
      <p:sp>
        <p:nvSpPr>
          <p:cNvPr id="4100" name="Text Box 6"/>
          <p:cNvSpPr txBox="1">
            <a:spLocks noChangeArrowheads="1"/>
          </p:cNvSpPr>
          <p:nvPr/>
        </p:nvSpPr>
        <p:spPr bwMode="auto">
          <a:xfrm>
            <a:off x="1066800" y="5334000"/>
            <a:ext cx="3276600" cy="366713"/>
          </a:xfrm>
          <a:prstGeom prst="rect">
            <a:avLst/>
          </a:prstGeom>
          <a:noFill/>
          <a:ln w="9525">
            <a:noFill/>
            <a:miter lim="800000"/>
            <a:headEnd/>
            <a:tailEnd/>
          </a:ln>
        </p:spPr>
        <p:txBody>
          <a:bodyPr>
            <a:spAutoFit/>
          </a:bodyPr>
          <a:lstStyle/>
          <a:p>
            <a:pPr>
              <a:spcBef>
                <a:spcPct val="50000"/>
              </a:spcBef>
            </a:pPr>
            <a:r>
              <a:rPr lang="en-US" i="1">
                <a:solidFill>
                  <a:schemeClr val="bg1"/>
                </a:solidFill>
              </a:rPr>
              <a:t>Adapted from V. Hogan</a:t>
            </a:r>
            <a:r>
              <a:rPr lang="en-US">
                <a:solidFill>
                  <a:schemeClr val="bg1"/>
                </a:solidFill>
              </a:rPr>
              <a:t> </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0" y="0"/>
            <a:ext cx="9144000" cy="1219200"/>
          </a:xfrm>
        </p:spPr>
        <p:txBody>
          <a:bodyPr/>
          <a:lstStyle/>
          <a:p>
            <a:r>
              <a:rPr lang="en-US" smtClean="0"/>
              <a:t>The Social Determinants of Health</a:t>
            </a:r>
          </a:p>
        </p:txBody>
      </p:sp>
      <p:sp>
        <p:nvSpPr>
          <p:cNvPr id="88067" name="Content Placeholder 2"/>
          <p:cNvSpPr>
            <a:spLocks noGrp="1"/>
          </p:cNvSpPr>
          <p:nvPr>
            <p:ph idx="1"/>
          </p:nvPr>
        </p:nvSpPr>
        <p:spPr>
          <a:xfrm>
            <a:off x="685800" y="2133600"/>
            <a:ext cx="8077200" cy="3962400"/>
          </a:xfrm>
        </p:spPr>
        <p:txBody>
          <a:bodyPr/>
          <a:lstStyle/>
          <a:p>
            <a:r>
              <a:rPr lang="en-US" smtClean="0"/>
              <a:t>The conditions in which people are born, grow, live, work and age. </a:t>
            </a:r>
          </a:p>
          <a:p>
            <a:r>
              <a:rPr lang="en-US" smtClean="0"/>
              <a:t>Shaped by the distribution of money, power and resources at global, national and local levels. </a:t>
            </a:r>
          </a:p>
          <a:p>
            <a:r>
              <a:rPr lang="en-US" smtClean="0"/>
              <a:t>Are mostly responsible for health inequities - the unfair and avoidable differences in health status seen within and between countries.</a:t>
            </a:r>
          </a:p>
        </p:txBody>
      </p:sp>
      <p:sp>
        <p:nvSpPr>
          <p:cNvPr id="88068" name="Slide Number Placeholder 3"/>
          <p:cNvSpPr>
            <a:spLocks noGrp="1"/>
          </p:cNvSpPr>
          <p:nvPr>
            <p:ph type="sldNum" sz="quarter" idx="11"/>
          </p:nvPr>
        </p:nvSpPr>
        <p:spPr>
          <a:noFill/>
        </p:spPr>
        <p:txBody>
          <a:bodyPr/>
          <a:lstStyle/>
          <a:p>
            <a:fld id="{1819EE7F-2D21-472F-8136-ABD1360825E6}" type="slidenum">
              <a:rPr lang="en-US" smtClean="0"/>
              <a:pPr/>
              <a:t>33</a:t>
            </a:fld>
            <a:endParaRPr lang="en-US" smtClean="0"/>
          </a:p>
        </p:txBody>
      </p:sp>
      <p:sp>
        <p:nvSpPr>
          <p:cNvPr id="5" name="Rectangle 4"/>
          <p:cNvSpPr/>
          <p:nvPr/>
        </p:nvSpPr>
        <p:spPr>
          <a:xfrm>
            <a:off x="457200" y="1828800"/>
            <a:ext cx="8382000" cy="4343400"/>
          </a:xfrm>
          <a:prstGeom prst="rect">
            <a:avLst/>
          </a:prstGeom>
          <a:noFill/>
          <a:ln w="19050">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8070" name="Rectangle 7"/>
          <p:cNvSpPr>
            <a:spLocks noChangeArrowheads="1"/>
          </p:cNvSpPr>
          <p:nvPr/>
        </p:nvSpPr>
        <p:spPr bwMode="auto">
          <a:xfrm>
            <a:off x="1676400" y="6477000"/>
            <a:ext cx="7467600" cy="381000"/>
          </a:xfrm>
          <a:prstGeom prst="rect">
            <a:avLst/>
          </a:prstGeom>
          <a:noFill/>
          <a:ln w="9525">
            <a:noFill/>
            <a:miter lim="800000"/>
            <a:headEnd/>
            <a:tailEnd/>
          </a:ln>
        </p:spPr>
        <p:txBody>
          <a:bodyPr>
            <a:spAutoFit/>
          </a:bodyPr>
          <a:lstStyle/>
          <a:p>
            <a:r>
              <a:rPr lang="en-US" b="1">
                <a:solidFill>
                  <a:srgbClr val="FF0000"/>
                </a:solidFill>
              </a:rPr>
              <a:t>     WHO Commission on Social Determinants of Health | August 28 2008 </a:t>
            </a:r>
            <a:endParaRPr lang="en-US">
              <a:solidFill>
                <a:srgbClr val="FF0000"/>
              </a:solidFill>
            </a:endParaRPr>
          </a:p>
        </p:txBody>
      </p:sp>
      <p:pic>
        <p:nvPicPr>
          <p:cNvPr id="10" name="Picture 2" descr="The Main Determinants of Health"/>
          <p:cNvPicPr>
            <a:picLocks noChangeAspect="1" noChangeArrowheads="1"/>
          </p:cNvPicPr>
          <p:nvPr/>
        </p:nvPicPr>
        <p:blipFill>
          <a:blip r:embed="rId3" cstate="print"/>
          <a:srcRect/>
          <a:stretch>
            <a:fillRect/>
          </a:stretch>
        </p:blipFill>
        <p:spPr bwMode="auto">
          <a:xfrm>
            <a:off x="457200" y="927100"/>
            <a:ext cx="8382000" cy="5349875"/>
          </a:xfrm>
          <a:prstGeom prst="rect">
            <a:avLst/>
          </a:prstGeom>
          <a:noFill/>
          <a:ln w="9525">
            <a:noFill/>
            <a:miter lim="800000"/>
            <a:headEnd/>
            <a:tailEnd/>
          </a:ln>
        </p:spPr>
      </p:pic>
      <p:sp>
        <p:nvSpPr>
          <p:cNvPr id="12" name="Rectangle 11"/>
          <p:cNvSpPr/>
          <p:nvPr/>
        </p:nvSpPr>
        <p:spPr>
          <a:xfrm>
            <a:off x="2286000" y="990600"/>
            <a:ext cx="4648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 name="Picture 3"/>
          <p:cNvPicPr>
            <a:picLocks noChangeAspect="1" noChangeArrowheads="1"/>
          </p:cNvPicPr>
          <p:nvPr/>
        </p:nvPicPr>
        <p:blipFill>
          <a:blip r:embed="rId4" cstate="screen"/>
          <a:srcRect/>
          <a:stretch>
            <a:fillRect/>
          </a:stretch>
        </p:blipFill>
        <p:spPr bwMode="auto">
          <a:xfrm>
            <a:off x="3505200" y="4191000"/>
            <a:ext cx="2209800" cy="1371600"/>
          </a:xfrm>
          <a:prstGeom prst="snip2Same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par>
                                <p:cTn id="8" presetID="8"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amond(in)">
                                      <p:cBhvr>
                                        <p:cTn id="10" dur="1000"/>
                                        <p:tgtEl>
                                          <p:spTgt spid="1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ox(in)">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0" y="274638"/>
            <a:ext cx="9144000" cy="1096962"/>
          </a:xfrm>
        </p:spPr>
        <p:txBody>
          <a:bodyPr/>
          <a:lstStyle/>
          <a:p>
            <a:r>
              <a:rPr lang="en-US" smtClean="0"/>
              <a:t>Conceptual Framework of Health Determinants</a:t>
            </a:r>
          </a:p>
        </p:txBody>
      </p:sp>
      <p:sp>
        <p:nvSpPr>
          <p:cNvPr id="89091" name="Text Placeholder 2"/>
          <p:cNvSpPr>
            <a:spLocks noGrp="1"/>
          </p:cNvSpPr>
          <p:nvPr>
            <p:ph type="body" idx="1"/>
          </p:nvPr>
        </p:nvSpPr>
        <p:spPr/>
        <p:txBody>
          <a:bodyPr/>
          <a:lstStyle/>
          <a:p>
            <a:endParaRPr lang="en-US" smtClean="0"/>
          </a:p>
        </p:txBody>
      </p:sp>
      <p:sp>
        <p:nvSpPr>
          <p:cNvPr id="89092" name="Text Placeholder 4"/>
          <p:cNvSpPr>
            <a:spLocks noGrp="1"/>
          </p:cNvSpPr>
          <p:nvPr>
            <p:ph type="body" sz="quarter" idx="3"/>
          </p:nvPr>
        </p:nvSpPr>
        <p:spPr/>
        <p:txBody>
          <a:bodyPr/>
          <a:lstStyle/>
          <a:p>
            <a:endParaRPr lang="en-US" smtClean="0"/>
          </a:p>
        </p:txBody>
      </p:sp>
      <p:sp>
        <p:nvSpPr>
          <p:cNvPr id="89093" name="Slide Number Placeholder 6"/>
          <p:cNvSpPr>
            <a:spLocks noGrp="1"/>
          </p:cNvSpPr>
          <p:nvPr>
            <p:ph type="sldNum" sz="quarter" idx="11"/>
          </p:nvPr>
        </p:nvSpPr>
        <p:spPr>
          <a:noFill/>
        </p:spPr>
        <p:txBody>
          <a:bodyPr/>
          <a:lstStyle/>
          <a:p>
            <a:fld id="{A9714634-1187-42D6-A96A-6AEFAE7540A2}" type="slidenum">
              <a:rPr lang="en-US" smtClean="0"/>
              <a:pPr/>
              <a:t>34</a:t>
            </a:fld>
            <a:endParaRPr lang="en-US" smtClean="0"/>
          </a:p>
        </p:txBody>
      </p:sp>
      <p:pic>
        <p:nvPicPr>
          <p:cNvPr id="310274" name="Picture 2"/>
          <p:cNvPicPr>
            <a:picLocks noGrp="1" noChangeAspect="1" noChangeArrowheads="1"/>
          </p:cNvPicPr>
          <p:nvPr>
            <p:ph sz="quarter" idx="4"/>
          </p:nvPr>
        </p:nvPicPr>
        <p:blipFill>
          <a:blip r:embed="rId3" cstate="print"/>
          <a:srcRect/>
          <a:stretch>
            <a:fillRect/>
          </a:stretch>
        </p:blipFill>
        <p:spPr>
          <a:xfrm>
            <a:off x="4572000" y="1447800"/>
            <a:ext cx="4419600" cy="5195888"/>
          </a:xfrm>
          <a:noFill/>
        </p:spPr>
      </p:pic>
      <p:pic>
        <p:nvPicPr>
          <p:cNvPr id="310275" name="Picture 3"/>
          <p:cNvPicPr>
            <a:picLocks noGrp="1" noChangeAspect="1" noChangeArrowheads="1"/>
          </p:cNvPicPr>
          <p:nvPr>
            <p:ph sz="half" idx="2"/>
          </p:nvPr>
        </p:nvPicPr>
        <p:blipFill>
          <a:blip r:embed="rId4" cstate="print"/>
          <a:srcRect/>
          <a:stretch>
            <a:fillRect/>
          </a:stretch>
        </p:blipFill>
        <p:spPr>
          <a:xfrm>
            <a:off x="346075" y="1509713"/>
            <a:ext cx="4279900" cy="5119687"/>
          </a:xfrm>
          <a:noFill/>
        </p:spPr>
      </p:pic>
      <p:sp>
        <p:nvSpPr>
          <p:cNvPr id="10" name="Rectangle 9"/>
          <p:cNvSpPr/>
          <p:nvPr/>
        </p:nvSpPr>
        <p:spPr>
          <a:xfrm>
            <a:off x="304800" y="1447800"/>
            <a:ext cx="87630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04800" y="6629400"/>
            <a:ext cx="8763000" cy="460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10274"/>
                                        </p:tgtEl>
                                        <p:attrNameLst>
                                          <p:attrName>style.visibility</p:attrName>
                                        </p:attrNameLst>
                                      </p:cBhvr>
                                      <p:to>
                                        <p:strVal val="visible"/>
                                      </p:to>
                                    </p:set>
                                    <p:anim calcmode="lin" valueType="num">
                                      <p:cBhvr additive="base">
                                        <p:cTn id="7" dur="1000" fill="hold"/>
                                        <p:tgtEl>
                                          <p:spTgt spid="310274"/>
                                        </p:tgtEl>
                                        <p:attrNameLst>
                                          <p:attrName>ppt_x</p:attrName>
                                        </p:attrNameLst>
                                      </p:cBhvr>
                                      <p:tavLst>
                                        <p:tav tm="0">
                                          <p:val>
                                            <p:strVal val="1+#ppt_w/2"/>
                                          </p:val>
                                        </p:tav>
                                        <p:tav tm="100000">
                                          <p:val>
                                            <p:strVal val="#ppt_x"/>
                                          </p:val>
                                        </p:tav>
                                      </p:tavLst>
                                    </p:anim>
                                    <p:anim calcmode="lin" valueType="num">
                                      <p:cBhvr additive="base">
                                        <p:cTn id="8" dur="1000" fill="hold"/>
                                        <p:tgtEl>
                                          <p:spTgt spid="3102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10275"/>
                                        </p:tgtEl>
                                        <p:attrNameLst>
                                          <p:attrName>style.visibility</p:attrName>
                                        </p:attrNameLst>
                                      </p:cBhvr>
                                      <p:to>
                                        <p:strVal val="visible"/>
                                      </p:to>
                                    </p:set>
                                    <p:anim calcmode="lin" valueType="num">
                                      <p:cBhvr additive="base">
                                        <p:cTn id="13" dur="1000" fill="hold"/>
                                        <p:tgtEl>
                                          <p:spTgt spid="310275"/>
                                        </p:tgtEl>
                                        <p:attrNameLst>
                                          <p:attrName>ppt_x</p:attrName>
                                        </p:attrNameLst>
                                      </p:cBhvr>
                                      <p:tavLst>
                                        <p:tav tm="0">
                                          <p:val>
                                            <p:strVal val="0-#ppt_w/2"/>
                                          </p:val>
                                        </p:tav>
                                        <p:tav tm="100000">
                                          <p:val>
                                            <p:strVal val="#ppt_x"/>
                                          </p:val>
                                        </p:tav>
                                      </p:tavLst>
                                    </p:anim>
                                    <p:anim calcmode="lin" valueType="num">
                                      <p:cBhvr additive="base">
                                        <p:cTn id="14" dur="1000" fill="hold"/>
                                        <p:tgtEl>
                                          <p:spTgt spid="3102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0" y="0"/>
            <a:ext cx="9144000" cy="1447800"/>
          </a:xfrm>
        </p:spPr>
        <p:txBody>
          <a:bodyPr/>
          <a:lstStyle/>
          <a:p>
            <a:r>
              <a:rPr lang="en-US" smtClean="0"/>
              <a:t>Critical Elements for Native Peoples</a:t>
            </a:r>
          </a:p>
        </p:txBody>
      </p:sp>
      <p:sp>
        <p:nvSpPr>
          <p:cNvPr id="90115" name="Content Placeholder 2"/>
          <p:cNvSpPr>
            <a:spLocks noGrp="1"/>
          </p:cNvSpPr>
          <p:nvPr>
            <p:ph idx="1"/>
          </p:nvPr>
        </p:nvSpPr>
        <p:spPr>
          <a:xfrm>
            <a:off x="685800" y="1600200"/>
            <a:ext cx="7772400" cy="4495800"/>
          </a:xfrm>
        </p:spPr>
        <p:txBody>
          <a:bodyPr/>
          <a:lstStyle/>
          <a:p>
            <a:r>
              <a:rPr lang="en-US" smtClean="0"/>
              <a:t>Self determination</a:t>
            </a:r>
          </a:p>
          <a:p>
            <a:r>
              <a:rPr lang="en-US" smtClean="0"/>
              <a:t>Ecology and environment</a:t>
            </a:r>
          </a:p>
          <a:p>
            <a:r>
              <a:rPr lang="en-US" smtClean="0"/>
              <a:t>Economic prosperity, fairness and equity</a:t>
            </a:r>
          </a:p>
          <a:p>
            <a:r>
              <a:rPr lang="en-US" smtClean="0"/>
              <a:t>Leadership and capacity strengthening</a:t>
            </a:r>
          </a:p>
          <a:p>
            <a:r>
              <a:rPr lang="en-US" smtClean="0"/>
              <a:t>Racism / dominance / imperialism</a:t>
            </a:r>
          </a:p>
          <a:p>
            <a:r>
              <a:rPr lang="en-US" smtClean="0"/>
              <a:t>Healing, services, systems, structures</a:t>
            </a:r>
          </a:p>
          <a:p>
            <a:r>
              <a:rPr lang="en-US" smtClean="0"/>
              <a:t>Cultural sustainability, protection, stewardship</a:t>
            </a:r>
          </a:p>
          <a:p>
            <a:r>
              <a:rPr lang="en-US" smtClean="0"/>
              <a:t>Land</a:t>
            </a:r>
          </a:p>
          <a:p>
            <a:r>
              <a:rPr lang="en-US" smtClean="0"/>
              <a:t>Human rights</a:t>
            </a:r>
          </a:p>
        </p:txBody>
      </p:sp>
      <p:sp>
        <p:nvSpPr>
          <p:cNvPr id="90116" name="Slide Number Placeholder 3"/>
          <p:cNvSpPr>
            <a:spLocks noGrp="1"/>
          </p:cNvSpPr>
          <p:nvPr>
            <p:ph type="sldNum" sz="quarter" idx="11"/>
          </p:nvPr>
        </p:nvSpPr>
        <p:spPr>
          <a:noFill/>
        </p:spPr>
        <p:txBody>
          <a:bodyPr/>
          <a:lstStyle/>
          <a:p>
            <a:fld id="{8D5E1A5C-EFF4-4C43-AA88-D1B4477215FA}" type="slidenum">
              <a:rPr lang="en-US" smtClean="0"/>
              <a:pPr/>
              <a:t>35</a:t>
            </a:fld>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3"/>
          <p:cNvSpPr>
            <a:spLocks noGrp="1"/>
          </p:cNvSpPr>
          <p:nvPr>
            <p:ph type="sldNum" sz="quarter" idx="11"/>
          </p:nvPr>
        </p:nvSpPr>
        <p:spPr>
          <a:noFill/>
        </p:spPr>
        <p:txBody>
          <a:bodyPr/>
          <a:lstStyle/>
          <a:p>
            <a:fld id="{489FEA99-D685-4F58-9842-BAD18FBF99C9}" type="slidenum">
              <a:rPr lang="en-US" smtClean="0">
                <a:solidFill>
                  <a:srgbClr val="FFFFFF"/>
                </a:solidFill>
              </a:rPr>
              <a:pPr/>
              <a:t>36</a:t>
            </a:fld>
            <a:endParaRPr lang="en-US" smtClean="0">
              <a:solidFill>
                <a:srgbClr val="FFFFFF"/>
              </a:solidFill>
            </a:endParaRPr>
          </a:p>
        </p:txBody>
      </p:sp>
      <p:sp>
        <p:nvSpPr>
          <p:cNvPr id="91139" name="Rectangle 2"/>
          <p:cNvSpPr>
            <a:spLocks noGrp="1" noChangeArrowheads="1"/>
          </p:cNvSpPr>
          <p:nvPr>
            <p:ph type="title"/>
          </p:nvPr>
        </p:nvSpPr>
        <p:spPr>
          <a:xfrm>
            <a:off x="685800" y="0"/>
            <a:ext cx="7772400" cy="1066800"/>
          </a:xfrm>
        </p:spPr>
        <p:txBody>
          <a:bodyPr/>
          <a:lstStyle/>
          <a:p>
            <a:pPr eaLnBrk="1" hangingPunct="1"/>
            <a:r>
              <a:rPr lang="en-US" smtClean="0"/>
              <a:t>Partnered Collaboration</a:t>
            </a:r>
          </a:p>
        </p:txBody>
      </p:sp>
      <p:sp>
        <p:nvSpPr>
          <p:cNvPr id="91140" name="Oval 3"/>
          <p:cNvSpPr>
            <a:spLocks noChangeArrowheads="1"/>
          </p:cNvSpPr>
          <p:nvPr/>
        </p:nvSpPr>
        <p:spPr bwMode="auto">
          <a:xfrm>
            <a:off x="609600" y="1905000"/>
            <a:ext cx="4495800" cy="2819400"/>
          </a:xfrm>
          <a:prstGeom prst="ellipse">
            <a:avLst/>
          </a:prstGeom>
          <a:noFill/>
          <a:ln w="38100">
            <a:solidFill>
              <a:srgbClr val="00B0F0"/>
            </a:solidFill>
            <a:round/>
            <a:headEnd/>
            <a:tailEnd/>
          </a:ln>
        </p:spPr>
        <p:txBody>
          <a:bodyPr wrap="none" anchor="ctr"/>
          <a:lstStyle/>
          <a:p>
            <a:endParaRPr lang="en-US" sz="3600">
              <a:solidFill>
                <a:srgbClr val="000000"/>
              </a:solidFill>
            </a:endParaRPr>
          </a:p>
        </p:txBody>
      </p:sp>
      <p:sp>
        <p:nvSpPr>
          <p:cNvPr id="91141" name="Oval 4"/>
          <p:cNvSpPr>
            <a:spLocks noChangeArrowheads="1"/>
          </p:cNvSpPr>
          <p:nvPr/>
        </p:nvSpPr>
        <p:spPr bwMode="auto">
          <a:xfrm>
            <a:off x="3810000" y="1981200"/>
            <a:ext cx="4648200" cy="2819400"/>
          </a:xfrm>
          <a:prstGeom prst="ellipse">
            <a:avLst/>
          </a:prstGeom>
          <a:noFill/>
          <a:ln w="38100">
            <a:solidFill>
              <a:srgbClr val="00B050"/>
            </a:solidFill>
            <a:round/>
            <a:headEnd/>
            <a:tailEnd/>
          </a:ln>
        </p:spPr>
        <p:txBody>
          <a:bodyPr wrap="none" anchor="ctr"/>
          <a:lstStyle/>
          <a:p>
            <a:pPr algn="ctr" eaLnBrk="0" hangingPunct="0">
              <a:spcBef>
                <a:spcPct val="50000"/>
              </a:spcBef>
            </a:pPr>
            <a:endParaRPr lang="en-US" sz="2400">
              <a:solidFill>
                <a:srgbClr val="FFFFFF"/>
              </a:solidFill>
              <a:latin typeface="Comic Sans MS" pitchFamily="66" charset="0"/>
            </a:endParaRPr>
          </a:p>
          <a:p>
            <a:pPr algn="ctr" eaLnBrk="0" hangingPunct="0"/>
            <a:endParaRPr lang="en-US" sz="2400">
              <a:solidFill>
                <a:srgbClr val="000000"/>
              </a:solidFill>
            </a:endParaRPr>
          </a:p>
        </p:txBody>
      </p:sp>
      <p:sp>
        <p:nvSpPr>
          <p:cNvPr id="91142" name="Oval 5"/>
          <p:cNvSpPr>
            <a:spLocks noChangeArrowheads="1"/>
          </p:cNvSpPr>
          <p:nvPr/>
        </p:nvSpPr>
        <p:spPr bwMode="auto">
          <a:xfrm>
            <a:off x="1752600" y="3505200"/>
            <a:ext cx="5867400" cy="3048000"/>
          </a:xfrm>
          <a:prstGeom prst="ellipse">
            <a:avLst/>
          </a:prstGeom>
          <a:noFill/>
          <a:ln w="38100">
            <a:solidFill>
              <a:srgbClr val="FF0000"/>
            </a:solidFill>
            <a:round/>
            <a:headEnd/>
            <a:tailEnd/>
          </a:ln>
        </p:spPr>
        <p:txBody>
          <a:bodyPr wrap="none" anchor="ctr"/>
          <a:lstStyle/>
          <a:p>
            <a:pPr algn="ctr" eaLnBrk="0" hangingPunct="0"/>
            <a:endParaRPr lang="en-US" sz="2400">
              <a:solidFill>
                <a:srgbClr val="000000"/>
              </a:solidFill>
              <a:latin typeface="Comic Sans MS" pitchFamily="66" charset="0"/>
            </a:endParaRPr>
          </a:p>
        </p:txBody>
      </p:sp>
      <p:sp>
        <p:nvSpPr>
          <p:cNvPr id="91143" name="Rectangle 6"/>
          <p:cNvSpPr>
            <a:spLocks noChangeArrowheads="1"/>
          </p:cNvSpPr>
          <p:nvPr/>
        </p:nvSpPr>
        <p:spPr bwMode="auto">
          <a:xfrm>
            <a:off x="2133600" y="4953000"/>
            <a:ext cx="5232400" cy="488950"/>
          </a:xfrm>
          <a:prstGeom prst="rect">
            <a:avLst/>
          </a:prstGeom>
          <a:noFill/>
          <a:ln w="9525">
            <a:noFill/>
            <a:miter lim="800000"/>
            <a:headEnd/>
            <a:tailEnd/>
          </a:ln>
        </p:spPr>
        <p:txBody>
          <a:bodyPr wrap="none">
            <a:spAutoFit/>
          </a:bodyPr>
          <a:lstStyle/>
          <a:p>
            <a:pPr eaLnBrk="0" hangingPunct="0"/>
            <a:r>
              <a:rPr lang="en-US" sz="2600" b="1">
                <a:solidFill>
                  <a:srgbClr val="FFFFFF"/>
                </a:solidFill>
                <a:latin typeface="Comic Sans MS" pitchFamily="66" charset="0"/>
              </a:rPr>
              <a:t>Research-Education-Treatment</a:t>
            </a:r>
          </a:p>
        </p:txBody>
      </p:sp>
      <p:sp>
        <p:nvSpPr>
          <p:cNvPr id="91144" name="Text Box 7"/>
          <p:cNvSpPr txBox="1">
            <a:spLocks noChangeArrowheads="1"/>
          </p:cNvSpPr>
          <p:nvPr/>
        </p:nvSpPr>
        <p:spPr bwMode="auto">
          <a:xfrm>
            <a:off x="1625600" y="2667000"/>
            <a:ext cx="2057400" cy="885825"/>
          </a:xfrm>
          <a:prstGeom prst="rect">
            <a:avLst/>
          </a:prstGeom>
          <a:noFill/>
          <a:ln w="9525">
            <a:noFill/>
            <a:miter lim="800000"/>
            <a:headEnd/>
            <a:tailEnd/>
          </a:ln>
        </p:spPr>
        <p:txBody>
          <a:bodyPr>
            <a:spAutoFit/>
          </a:bodyPr>
          <a:lstStyle/>
          <a:p>
            <a:pPr eaLnBrk="0" hangingPunct="0">
              <a:spcBef>
                <a:spcPct val="50000"/>
              </a:spcBef>
            </a:pPr>
            <a:r>
              <a:rPr lang="en-US" sz="2600" b="1">
                <a:solidFill>
                  <a:srgbClr val="FFFFFF"/>
                </a:solidFill>
                <a:latin typeface="Comic Sans MS" pitchFamily="66" charset="0"/>
              </a:rPr>
              <a:t>Grassroots Groups</a:t>
            </a:r>
          </a:p>
        </p:txBody>
      </p:sp>
      <p:sp>
        <p:nvSpPr>
          <p:cNvPr id="91145" name="Rectangle 8"/>
          <p:cNvSpPr>
            <a:spLocks noChangeArrowheads="1"/>
          </p:cNvSpPr>
          <p:nvPr/>
        </p:nvSpPr>
        <p:spPr bwMode="auto">
          <a:xfrm>
            <a:off x="5181600" y="2595563"/>
            <a:ext cx="2982913" cy="885825"/>
          </a:xfrm>
          <a:prstGeom prst="rect">
            <a:avLst/>
          </a:prstGeom>
          <a:noFill/>
          <a:ln w="9525">
            <a:noFill/>
            <a:miter lim="800000"/>
            <a:headEnd/>
            <a:tailEnd/>
          </a:ln>
        </p:spPr>
        <p:txBody>
          <a:bodyPr wrap="none">
            <a:spAutoFit/>
          </a:bodyPr>
          <a:lstStyle/>
          <a:p>
            <a:pPr eaLnBrk="0" hangingPunct="0"/>
            <a:r>
              <a:rPr lang="en-US" sz="2600" b="1">
                <a:solidFill>
                  <a:srgbClr val="FFFFFF"/>
                </a:solidFill>
                <a:latin typeface="Comic Sans MS" pitchFamily="66" charset="0"/>
              </a:rPr>
              <a:t>Community-Based</a:t>
            </a:r>
          </a:p>
          <a:p>
            <a:pPr eaLnBrk="0" hangingPunct="0"/>
            <a:r>
              <a:rPr lang="en-US" sz="2600" b="1">
                <a:solidFill>
                  <a:srgbClr val="FFFFFF"/>
                </a:solidFill>
                <a:latin typeface="Comic Sans MS" pitchFamily="66" charset="0"/>
              </a:rPr>
              <a:t>Organizations</a:t>
            </a:r>
          </a:p>
        </p:txBody>
      </p:sp>
      <p:sp>
        <p:nvSpPr>
          <p:cNvPr id="91146" name="Oval 9"/>
          <p:cNvSpPr>
            <a:spLocks noChangeArrowheads="1"/>
          </p:cNvSpPr>
          <p:nvPr/>
        </p:nvSpPr>
        <p:spPr bwMode="auto">
          <a:xfrm>
            <a:off x="2438400" y="914400"/>
            <a:ext cx="3733800" cy="1752600"/>
          </a:xfrm>
          <a:prstGeom prst="ellipse">
            <a:avLst/>
          </a:prstGeom>
          <a:noFill/>
          <a:ln w="38100">
            <a:solidFill>
              <a:srgbClr val="FFFF00"/>
            </a:solidFill>
            <a:round/>
            <a:headEnd/>
            <a:tailEnd/>
          </a:ln>
        </p:spPr>
        <p:txBody>
          <a:bodyPr wrap="none" anchor="ctr"/>
          <a:lstStyle/>
          <a:p>
            <a:endParaRPr lang="en-US" sz="3600">
              <a:solidFill>
                <a:srgbClr val="000000"/>
              </a:solidFill>
            </a:endParaRPr>
          </a:p>
        </p:txBody>
      </p:sp>
      <p:sp>
        <p:nvSpPr>
          <p:cNvPr id="91147" name="Rectangle 10"/>
          <p:cNvSpPr>
            <a:spLocks noChangeArrowheads="1"/>
          </p:cNvSpPr>
          <p:nvPr/>
        </p:nvSpPr>
        <p:spPr bwMode="auto">
          <a:xfrm>
            <a:off x="3276600" y="1524000"/>
            <a:ext cx="2438400" cy="381000"/>
          </a:xfrm>
          <a:prstGeom prst="rect">
            <a:avLst/>
          </a:prstGeom>
          <a:noFill/>
          <a:ln w="9525">
            <a:solidFill>
              <a:schemeClr val="tx1"/>
            </a:solidFill>
            <a:miter lim="800000"/>
            <a:headEnd/>
            <a:tailEnd/>
          </a:ln>
        </p:spPr>
        <p:txBody>
          <a:bodyPr wrap="none" anchor="ctr"/>
          <a:lstStyle/>
          <a:p>
            <a:pPr algn="ctr"/>
            <a:r>
              <a:rPr lang="en-US" sz="2400" b="1">
                <a:solidFill>
                  <a:srgbClr val="FFFFFF"/>
                </a:solidFill>
                <a:latin typeface="Comic Sans MS" pitchFamily="66" charset="0"/>
              </a:rPr>
              <a:t>State/Federal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sz="4400" smtClean="0"/>
              <a:t>Six Key Principles</a:t>
            </a:r>
            <a:r>
              <a:rPr lang="en-US" sz="6600" smtClean="0"/>
              <a:t/>
            </a:r>
            <a:br>
              <a:rPr lang="en-US" sz="6600" smtClean="0"/>
            </a:br>
            <a:r>
              <a:rPr lang="en-US" sz="3200" smtClean="0"/>
              <a:t>Evidence-based predictors of change</a:t>
            </a:r>
            <a:r>
              <a:rPr lang="en-US" sz="4400" smtClean="0"/>
              <a:t/>
            </a:r>
            <a:br>
              <a:rPr lang="en-US" sz="4400" smtClean="0"/>
            </a:br>
            <a:endParaRPr lang="en-US" smtClean="0"/>
          </a:p>
        </p:txBody>
      </p:sp>
      <p:sp>
        <p:nvSpPr>
          <p:cNvPr id="92163" name="Content Placeholder 2"/>
          <p:cNvSpPr>
            <a:spLocks noGrp="1"/>
          </p:cNvSpPr>
          <p:nvPr>
            <p:ph idx="1"/>
          </p:nvPr>
        </p:nvSpPr>
        <p:spPr/>
        <p:txBody>
          <a:bodyPr/>
          <a:lstStyle/>
          <a:p>
            <a:pPr eaLnBrk="1" hangingPunct="1"/>
            <a:r>
              <a:rPr lang="en-US" sz="3200" smtClean="0">
                <a:solidFill>
                  <a:srgbClr val="FFFFFF"/>
                </a:solidFill>
              </a:rPr>
              <a:t>Leadership</a:t>
            </a:r>
          </a:p>
          <a:p>
            <a:pPr eaLnBrk="1" hangingPunct="1"/>
            <a:r>
              <a:rPr lang="en-US" sz="3200" smtClean="0">
                <a:solidFill>
                  <a:srgbClr val="FFFFFF"/>
                </a:solidFill>
              </a:rPr>
              <a:t>Mobilization Community driven</a:t>
            </a:r>
          </a:p>
          <a:p>
            <a:pPr eaLnBrk="1" hangingPunct="1"/>
            <a:r>
              <a:rPr lang="en-US" sz="3200" smtClean="0">
                <a:solidFill>
                  <a:srgbClr val="FFFFFF"/>
                </a:solidFill>
              </a:rPr>
              <a:t>Public health approach</a:t>
            </a:r>
          </a:p>
          <a:p>
            <a:pPr eaLnBrk="1" hangingPunct="1"/>
            <a:r>
              <a:rPr lang="en-US" sz="3200" smtClean="0">
                <a:solidFill>
                  <a:srgbClr val="FFFFFF"/>
                </a:solidFill>
              </a:rPr>
              <a:t>Strength based</a:t>
            </a:r>
          </a:p>
          <a:p>
            <a:pPr eaLnBrk="1" hangingPunct="1"/>
            <a:r>
              <a:rPr lang="en-US" sz="3200" smtClean="0">
                <a:solidFill>
                  <a:srgbClr val="FFFFFF"/>
                </a:solidFill>
              </a:rPr>
              <a:t>Culturally informed</a:t>
            </a:r>
          </a:p>
          <a:p>
            <a:pPr eaLnBrk="1" hangingPunct="1"/>
            <a:r>
              <a:rPr lang="en-US" sz="3200" smtClean="0">
                <a:solidFill>
                  <a:srgbClr val="FFFFFF"/>
                </a:solidFill>
              </a:rPr>
              <a:t>Proactive</a:t>
            </a:r>
          </a:p>
          <a:p>
            <a:endParaRPr lang="en-US" smtClean="0"/>
          </a:p>
        </p:txBody>
      </p:sp>
      <p:sp>
        <p:nvSpPr>
          <p:cNvPr id="92164" name="Slide Number Placeholder 3"/>
          <p:cNvSpPr>
            <a:spLocks noGrp="1"/>
          </p:cNvSpPr>
          <p:nvPr>
            <p:ph type="sldNum" sz="quarter" idx="11"/>
          </p:nvPr>
        </p:nvSpPr>
        <p:spPr>
          <a:noFill/>
        </p:spPr>
        <p:txBody>
          <a:bodyPr/>
          <a:lstStyle/>
          <a:p>
            <a:fld id="{4E5CA488-2D22-4188-82BB-FFE31106162B}" type="slidenum">
              <a:rPr lang="en-US" smtClean="0"/>
              <a:pPr/>
              <a:t>37</a:t>
            </a:fld>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0" y="0"/>
            <a:ext cx="9144000" cy="1143000"/>
          </a:xfrm>
        </p:spPr>
        <p:txBody>
          <a:bodyPr/>
          <a:lstStyle/>
          <a:p>
            <a:r>
              <a:rPr lang="en-US" sz="4800" b="1" smtClean="0"/>
              <a:t>The Wharerātā Declaration </a:t>
            </a:r>
            <a:endParaRPr lang="en-US" sz="4800" smtClean="0"/>
          </a:p>
        </p:txBody>
      </p:sp>
      <p:sp>
        <p:nvSpPr>
          <p:cNvPr id="3" name="Content Placeholder 2"/>
          <p:cNvSpPr>
            <a:spLocks noGrp="1"/>
          </p:cNvSpPr>
          <p:nvPr>
            <p:ph idx="1"/>
          </p:nvPr>
        </p:nvSpPr>
        <p:spPr>
          <a:xfrm>
            <a:off x="685800" y="1524000"/>
            <a:ext cx="7772400" cy="4572000"/>
          </a:xfrm>
        </p:spPr>
        <p:txBody>
          <a:bodyPr/>
          <a:lstStyle/>
          <a:p>
            <a:pPr>
              <a:buFontTx/>
              <a:buNone/>
              <a:defRPr/>
            </a:pPr>
            <a:r>
              <a:rPr lang="en-US" dirty="0" smtClean="0">
                <a:solidFill>
                  <a:schemeClr val="accent3"/>
                </a:solidFill>
              </a:rPr>
              <a:t>1. </a:t>
            </a:r>
            <a:r>
              <a:rPr lang="en-US" dirty="0" err="1" smtClean="0">
                <a:solidFill>
                  <a:schemeClr val="accent3"/>
                </a:solidFill>
              </a:rPr>
              <a:t>Indigeneity</a:t>
            </a:r>
            <a:endParaRPr lang="en-US" dirty="0" smtClean="0">
              <a:solidFill>
                <a:schemeClr val="accent3"/>
              </a:solidFill>
            </a:endParaRPr>
          </a:p>
          <a:p>
            <a:pPr>
              <a:buFontTx/>
              <a:buNone/>
              <a:defRPr/>
            </a:pPr>
            <a:r>
              <a:rPr lang="en-US" dirty="0" smtClean="0">
                <a:solidFill>
                  <a:schemeClr val="accent3"/>
                </a:solidFill>
              </a:rPr>
              <a:t>2. Best / Wise Practice</a:t>
            </a:r>
          </a:p>
          <a:p>
            <a:pPr>
              <a:buFontTx/>
              <a:buNone/>
              <a:defRPr/>
            </a:pPr>
            <a:r>
              <a:rPr lang="en-US" dirty="0" smtClean="0">
                <a:solidFill>
                  <a:schemeClr val="accent3"/>
                </a:solidFill>
              </a:rPr>
              <a:t>3. Best / Wise Evidence</a:t>
            </a:r>
          </a:p>
          <a:p>
            <a:pPr>
              <a:buFontTx/>
              <a:buNone/>
              <a:defRPr/>
            </a:pPr>
            <a:r>
              <a:rPr lang="en-US" dirty="0" smtClean="0">
                <a:solidFill>
                  <a:schemeClr val="accent3"/>
                </a:solidFill>
              </a:rPr>
              <a:t>4. Indigenous Leadership</a:t>
            </a:r>
          </a:p>
          <a:p>
            <a:pPr>
              <a:buFontTx/>
              <a:buNone/>
              <a:defRPr/>
            </a:pPr>
            <a:r>
              <a:rPr lang="en-US" dirty="0" smtClean="0">
                <a:solidFill>
                  <a:schemeClr val="accent3"/>
                </a:solidFill>
              </a:rPr>
              <a:t>       a. Informed              d. Connected</a:t>
            </a:r>
          </a:p>
          <a:p>
            <a:pPr>
              <a:buFontTx/>
              <a:buNone/>
              <a:defRPr/>
            </a:pPr>
            <a:r>
              <a:rPr lang="en-US" dirty="0" smtClean="0">
                <a:solidFill>
                  <a:schemeClr val="accent3"/>
                </a:solidFill>
              </a:rPr>
              <a:t>       b. Creditable            e. Sustainable</a:t>
            </a:r>
          </a:p>
          <a:p>
            <a:pPr>
              <a:buFontTx/>
              <a:buNone/>
              <a:defRPr/>
            </a:pPr>
            <a:r>
              <a:rPr lang="en-US" dirty="0" smtClean="0">
                <a:solidFill>
                  <a:schemeClr val="accent3"/>
                </a:solidFill>
              </a:rPr>
              <a:t>       c. Strategic</a:t>
            </a:r>
          </a:p>
          <a:p>
            <a:pPr>
              <a:buFontTx/>
              <a:buNone/>
              <a:defRPr/>
            </a:pPr>
            <a:r>
              <a:rPr lang="en-US" dirty="0" smtClean="0">
                <a:solidFill>
                  <a:schemeClr val="accent3"/>
                </a:solidFill>
              </a:rPr>
              <a:t>5. Indigenous Leadership Influence</a:t>
            </a:r>
          </a:p>
          <a:p>
            <a:pPr>
              <a:defRPr/>
            </a:pPr>
            <a:endParaRPr lang="en-US" dirty="0"/>
          </a:p>
        </p:txBody>
      </p:sp>
      <p:sp>
        <p:nvSpPr>
          <p:cNvPr id="93188" name="Slide Number Placeholder 3"/>
          <p:cNvSpPr>
            <a:spLocks noGrp="1"/>
          </p:cNvSpPr>
          <p:nvPr>
            <p:ph type="sldNum" sz="quarter" idx="11"/>
          </p:nvPr>
        </p:nvSpPr>
        <p:spPr>
          <a:noFill/>
        </p:spPr>
        <p:txBody>
          <a:bodyPr/>
          <a:lstStyle/>
          <a:p>
            <a:fld id="{BD2020B2-22B3-49DC-9335-7DEED16753DF}" type="slidenum">
              <a:rPr lang="en-US" smtClean="0"/>
              <a:pPr/>
              <a:t>38</a:t>
            </a:fld>
            <a:endParaRPr lang="en-US" smtClean="0"/>
          </a:p>
        </p:txBody>
      </p:sp>
      <p:sp>
        <p:nvSpPr>
          <p:cNvPr id="5" name="TextBox 4"/>
          <p:cNvSpPr txBox="1"/>
          <p:nvPr/>
        </p:nvSpPr>
        <p:spPr>
          <a:xfrm>
            <a:off x="3733800" y="6172200"/>
            <a:ext cx="3965575" cy="369888"/>
          </a:xfrm>
          <a:prstGeom prst="rect">
            <a:avLst/>
          </a:prstGeom>
          <a:noFill/>
        </p:spPr>
        <p:txBody>
          <a:bodyPr wrap="none">
            <a:spAutoFit/>
          </a:bodyPr>
          <a:lstStyle/>
          <a:p>
            <a:pPr>
              <a:defRPr/>
            </a:pPr>
            <a:r>
              <a:rPr lang="en-US" dirty="0">
                <a:solidFill>
                  <a:schemeClr val="accent3"/>
                </a:solidFill>
              </a:rPr>
              <a:t>http://www.indigenous-mental-health.ca/</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Oval 2"/>
          <p:cNvSpPr>
            <a:spLocks noChangeArrowheads="1"/>
          </p:cNvSpPr>
          <p:nvPr/>
        </p:nvSpPr>
        <p:spPr bwMode="auto">
          <a:xfrm>
            <a:off x="1822450" y="2100263"/>
            <a:ext cx="5629275" cy="3160712"/>
          </a:xfrm>
          <a:prstGeom prst="ellipse">
            <a:avLst/>
          </a:prstGeom>
          <a:noFill/>
          <a:ln w="28575" algn="ctr">
            <a:solidFill>
              <a:srgbClr val="FF5050"/>
            </a:solidFill>
            <a:round/>
            <a:headEnd/>
            <a:tailEnd/>
          </a:ln>
        </p:spPr>
        <p:txBody>
          <a:bodyPr anchor="ctr">
            <a:spAutoFit/>
          </a:bodyPr>
          <a:lstStyle/>
          <a:p>
            <a:pPr algn="ctr" eaLnBrk="0" hangingPunct="0">
              <a:defRPr/>
            </a:pPr>
            <a:r>
              <a:rPr lang="en-GB" sz="2000" b="1" dirty="0">
                <a:latin typeface="+mn-lt"/>
              </a:rPr>
              <a:t>Early child development and education</a:t>
            </a:r>
          </a:p>
          <a:p>
            <a:pPr algn="ctr" eaLnBrk="0" hangingPunct="0">
              <a:defRPr/>
            </a:pPr>
            <a:r>
              <a:rPr lang="en-GB" sz="2000" b="1" dirty="0">
                <a:latin typeface="+mn-lt"/>
              </a:rPr>
              <a:t>Healthy Places </a:t>
            </a:r>
          </a:p>
          <a:p>
            <a:pPr algn="ctr" eaLnBrk="0" hangingPunct="0">
              <a:defRPr/>
            </a:pPr>
            <a:r>
              <a:rPr lang="en-GB" sz="2000" b="1" dirty="0">
                <a:latin typeface="+mn-lt"/>
              </a:rPr>
              <a:t>Fair Employment </a:t>
            </a:r>
          </a:p>
          <a:p>
            <a:pPr algn="ctr" eaLnBrk="0" hangingPunct="0">
              <a:defRPr/>
            </a:pPr>
            <a:r>
              <a:rPr lang="en-GB" sz="2000" b="1" dirty="0">
                <a:latin typeface="+mn-lt"/>
              </a:rPr>
              <a:t>Social Protection </a:t>
            </a:r>
          </a:p>
          <a:p>
            <a:pPr algn="ctr" eaLnBrk="0" hangingPunct="0">
              <a:defRPr/>
            </a:pPr>
            <a:r>
              <a:rPr lang="en-GB" sz="2000" b="1" dirty="0">
                <a:latin typeface="+mn-lt"/>
              </a:rPr>
              <a:t>Universal Health Care</a:t>
            </a:r>
          </a:p>
          <a:p>
            <a:pPr algn="ctr" eaLnBrk="0" hangingPunct="0">
              <a:defRPr/>
            </a:pPr>
            <a:endParaRPr lang="en-US" sz="2000" b="1" dirty="0">
              <a:solidFill>
                <a:srgbClr val="FFFF66"/>
              </a:solidFill>
            </a:endParaRPr>
          </a:p>
        </p:txBody>
      </p:sp>
      <p:sp>
        <p:nvSpPr>
          <p:cNvPr id="94211" name="Oval 3"/>
          <p:cNvSpPr>
            <a:spLocks noChangeArrowheads="1"/>
          </p:cNvSpPr>
          <p:nvPr/>
        </p:nvSpPr>
        <p:spPr bwMode="auto">
          <a:xfrm>
            <a:off x="0" y="506413"/>
            <a:ext cx="9145588" cy="6176962"/>
          </a:xfrm>
          <a:prstGeom prst="ellipse">
            <a:avLst/>
          </a:prstGeom>
          <a:noFill/>
          <a:ln w="50800" algn="ctr">
            <a:solidFill>
              <a:srgbClr val="0000FF"/>
            </a:solidFill>
            <a:round/>
            <a:headEnd/>
            <a:tailEnd/>
          </a:ln>
        </p:spPr>
        <p:txBody>
          <a:bodyPr anchor="ctr">
            <a:spAutoFit/>
          </a:bodyPr>
          <a:lstStyle/>
          <a:p>
            <a:pPr algn="ctr" eaLnBrk="0" hangingPunct="0"/>
            <a:endParaRPr lang="en-GB" sz="2000" b="1">
              <a:solidFill>
                <a:srgbClr val="FFFF66"/>
              </a:solidFill>
            </a:endParaRPr>
          </a:p>
          <a:p>
            <a:pPr algn="ctr" eaLnBrk="0" hangingPunct="0"/>
            <a:endParaRPr lang="en-GB" sz="2000" b="1">
              <a:solidFill>
                <a:srgbClr val="FFFF66"/>
              </a:solidFill>
            </a:endParaRPr>
          </a:p>
          <a:p>
            <a:pPr algn="ctr" eaLnBrk="0" hangingPunct="0"/>
            <a:endParaRPr lang="en-GB" sz="2000" b="1">
              <a:solidFill>
                <a:srgbClr val="FFFF66"/>
              </a:solidFill>
            </a:endParaRPr>
          </a:p>
          <a:p>
            <a:pPr algn="ctr" eaLnBrk="0" hangingPunct="0"/>
            <a:endParaRPr lang="en-GB" sz="2000" b="1">
              <a:solidFill>
                <a:srgbClr val="FFFF66"/>
              </a:solidFill>
            </a:endParaRPr>
          </a:p>
          <a:p>
            <a:pPr algn="ctr" eaLnBrk="0" hangingPunct="0"/>
            <a:endParaRPr lang="en-GB" sz="2000" b="1">
              <a:solidFill>
                <a:srgbClr val="FFFF66"/>
              </a:solidFill>
            </a:endParaRPr>
          </a:p>
          <a:p>
            <a:pPr algn="ctr" eaLnBrk="0" hangingPunct="0"/>
            <a:endParaRPr lang="en-GB" sz="2000" b="1">
              <a:solidFill>
                <a:srgbClr val="FFFF66"/>
              </a:solidFill>
            </a:endParaRPr>
          </a:p>
          <a:p>
            <a:pPr algn="ctr" eaLnBrk="0" hangingPunct="0"/>
            <a:endParaRPr lang="en-GB" sz="2000" b="1">
              <a:solidFill>
                <a:srgbClr val="FFFF66"/>
              </a:solidFill>
            </a:endParaRPr>
          </a:p>
          <a:p>
            <a:pPr algn="ctr" eaLnBrk="0" hangingPunct="0"/>
            <a:endParaRPr lang="en-GB" sz="2000" b="1">
              <a:solidFill>
                <a:srgbClr val="FFFF66"/>
              </a:solidFill>
            </a:endParaRPr>
          </a:p>
          <a:p>
            <a:pPr algn="ctr" eaLnBrk="0" hangingPunct="0"/>
            <a:endParaRPr lang="en-GB" sz="2000" b="1">
              <a:solidFill>
                <a:srgbClr val="FFFF66"/>
              </a:solidFill>
            </a:endParaRPr>
          </a:p>
          <a:p>
            <a:pPr algn="ctr" eaLnBrk="0" hangingPunct="0"/>
            <a:endParaRPr lang="en-GB" sz="2000" b="1">
              <a:solidFill>
                <a:srgbClr val="FFFF66"/>
              </a:solidFill>
            </a:endParaRPr>
          </a:p>
          <a:p>
            <a:pPr algn="ctr" eaLnBrk="0" hangingPunct="0"/>
            <a:endParaRPr lang="en-GB" sz="2000" b="1">
              <a:solidFill>
                <a:srgbClr val="FFFF66"/>
              </a:solidFill>
            </a:endParaRPr>
          </a:p>
          <a:p>
            <a:pPr algn="ctr" eaLnBrk="0" hangingPunct="0"/>
            <a:endParaRPr lang="en-GB" sz="2000" b="1">
              <a:solidFill>
                <a:srgbClr val="FFFF66"/>
              </a:solidFill>
            </a:endParaRPr>
          </a:p>
          <a:p>
            <a:pPr algn="ctr" eaLnBrk="0" hangingPunct="0"/>
            <a:endParaRPr lang="en-GB" sz="2000" b="1">
              <a:solidFill>
                <a:srgbClr val="FFFF66"/>
              </a:solidFill>
            </a:endParaRPr>
          </a:p>
          <a:p>
            <a:pPr algn="ctr" eaLnBrk="0" hangingPunct="0"/>
            <a:endParaRPr lang="en-US" sz="2000" b="1">
              <a:solidFill>
                <a:srgbClr val="FFFF66"/>
              </a:solidFill>
            </a:endParaRPr>
          </a:p>
        </p:txBody>
      </p:sp>
      <p:sp>
        <p:nvSpPr>
          <p:cNvPr id="123908" name="Text Box 4"/>
          <p:cNvSpPr txBox="1">
            <a:spLocks noChangeArrowheads="1"/>
          </p:cNvSpPr>
          <p:nvPr/>
        </p:nvSpPr>
        <p:spPr bwMode="auto">
          <a:xfrm>
            <a:off x="2673350" y="1050925"/>
            <a:ext cx="3514725" cy="400050"/>
          </a:xfrm>
          <a:prstGeom prst="rect">
            <a:avLst/>
          </a:prstGeom>
          <a:noFill/>
          <a:ln w="12700" algn="ctr">
            <a:noFill/>
            <a:miter lim="800000"/>
            <a:headEnd/>
            <a:tailEnd/>
          </a:ln>
        </p:spPr>
        <p:txBody>
          <a:bodyPr wrap="none">
            <a:spAutoFit/>
          </a:bodyPr>
          <a:lstStyle/>
          <a:p>
            <a:pPr algn="ctr" eaLnBrk="0" hangingPunct="0">
              <a:defRPr/>
            </a:pPr>
            <a:r>
              <a:rPr lang="en-GB" sz="2000" b="1" dirty="0">
                <a:latin typeface="+mn-lt"/>
              </a:rPr>
              <a:t>Health Equity in all Policies</a:t>
            </a:r>
            <a:endParaRPr lang="en-US" sz="2000" b="1" dirty="0">
              <a:latin typeface="+mn-lt"/>
            </a:endParaRPr>
          </a:p>
        </p:txBody>
      </p:sp>
      <p:sp>
        <p:nvSpPr>
          <p:cNvPr id="123909" name="Text Box 5"/>
          <p:cNvSpPr txBox="1">
            <a:spLocks noChangeArrowheads="1"/>
          </p:cNvSpPr>
          <p:nvPr/>
        </p:nvSpPr>
        <p:spPr bwMode="auto">
          <a:xfrm>
            <a:off x="628650" y="1843088"/>
            <a:ext cx="2190750" cy="400050"/>
          </a:xfrm>
          <a:prstGeom prst="rect">
            <a:avLst/>
          </a:prstGeom>
          <a:noFill/>
          <a:ln w="12700" algn="ctr">
            <a:noFill/>
            <a:miter lim="800000"/>
            <a:headEnd/>
            <a:tailEnd/>
          </a:ln>
        </p:spPr>
        <p:txBody>
          <a:bodyPr>
            <a:spAutoFit/>
          </a:bodyPr>
          <a:lstStyle/>
          <a:p>
            <a:pPr algn="ctr" eaLnBrk="0" hangingPunct="0">
              <a:defRPr/>
            </a:pPr>
            <a:r>
              <a:rPr lang="en-GB" sz="2000" b="1" dirty="0">
                <a:latin typeface="+mn-lt"/>
              </a:rPr>
              <a:t>Fair Financing</a:t>
            </a:r>
            <a:endParaRPr lang="en-US" sz="2000" b="1" dirty="0">
              <a:latin typeface="+mn-lt"/>
            </a:endParaRPr>
          </a:p>
        </p:txBody>
      </p:sp>
      <p:sp>
        <p:nvSpPr>
          <p:cNvPr id="123910" name="Text Box 6"/>
          <p:cNvSpPr txBox="1">
            <a:spLocks noChangeArrowheads="1"/>
          </p:cNvSpPr>
          <p:nvPr/>
        </p:nvSpPr>
        <p:spPr bwMode="auto">
          <a:xfrm>
            <a:off x="6446838" y="1749425"/>
            <a:ext cx="1736725" cy="708025"/>
          </a:xfrm>
          <a:prstGeom prst="rect">
            <a:avLst/>
          </a:prstGeom>
          <a:noFill/>
          <a:ln w="12700" algn="ctr">
            <a:noFill/>
            <a:miter lim="800000"/>
            <a:headEnd/>
            <a:tailEnd/>
          </a:ln>
        </p:spPr>
        <p:txBody>
          <a:bodyPr wrap="none">
            <a:spAutoFit/>
          </a:bodyPr>
          <a:lstStyle/>
          <a:p>
            <a:pPr algn="ctr" eaLnBrk="0" hangingPunct="0">
              <a:defRPr/>
            </a:pPr>
            <a:r>
              <a:rPr lang="en-GB" sz="2000" b="1" dirty="0">
                <a:latin typeface="+mn-lt"/>
              </a:rPr>
              <a:t>Good </a:t>
            </a:r>
          </a:p>
          <a:p>
            <a:pPr algn="ctr" eaLnBrk="0" hangingPunct="0">
              <a:defRPr/>
            </a:pPr>
            <a:r>
              <a:rPr lang="en-GB" sz="2000" b="1" dirty="0">
                <a:latin typeface="+mn-lt"/>
              </a:rPr>
              <a:t> Governance</a:t>
            </a:r>
            <a:endParaRPr lang="en-US" sz="2000" b="1" dirty="0">
              <a:latin typeface="+mn-lt"/>
            </a:endParaRPr>
          </a:p>
        </p:txBody>
      </p:sp>
      <p:sp>
        <p:nvSpPr>
          <p:cNvPr id="123911" name="Text Box 7"/>
          <p:cNvSpPr txBox="1">
            <a:spLocks noChangeArrowheads="1"/>
          </p:cNvSpPr>
          <p:nvPr/>
        </p:nvSpPr>
        <p:spPr bwMode="auto">
          <a:xfrm>
            <a:off x="17463" y="3644900"/>
            <a:ext cx="1936750" cy="400050"/>
          </a:xfrm>
          <a:prstGeom prst="rect">
            <a:avLst/>
          </a:prstGeom>
          <a:noFill/>
          <a:ln w="12700" algn="ctr">
            <a:noFill/>
            <a:miter lim="800000"/>
            <a:headEnd/>
            <a:tailEnd/>
          </a:ln>
        </p:spPr>
        <p:txBody>
          <a:bodyPr wrap="none">
            <a:spAutoFit/>
          </a:bodyPr>
          <a:lstStyle/>
          <a:p>
            <a:pPr algn="ctr" eaLnBrk="0" hangingPunct="0">
              <a:defRPr/>
            </a:pPr>
            <a:r>
              <a:rPr lang="en-GB" sz="2000" b="1" dirty="0">
                <a:latin typeface="+mn-lt"/>
              </a:rPr>
              <a:t>Responsibility</a:t>
            </a:r>
            <a:endParaRPr lang="en-US" sz="2000" b="1" dirty="0">
              <a:latin typeface="+mn-lt"/>
            </a:endParaRPr>
          </a:p>
        </p:txBody>
      </p:sp>
      <p:sp>
        <p:nvSpPr>
          <p:cNvPr id="123912" name="Text Box 8"/>
          <p:cNvSpPr txBox="1">
            <a:spLocks noChangeArrowheads="1"/>
          </p:cNvSpPr>
          <p:nvPr/>
        </p:nvSpPr>
        <p:spPr bwMode="auto">
          <a:xfrm>
            <a:off x="6964363" y="4365625"/>
            <a:ext cx="1936750" cy="400050"/>
          </a:xfrm>
          <a:prstGeom prst="rect">
            <a:avLst/>
          </a:prstGeom>
          <a:noFill/>
          <a:ln w="12700" algn="ctr">
            <a:noFill/>
            <a:miter lim="800000"/>
            <a:headEnd/>
            <a:tailEnd/>
          </a:ln>
        </p:spPr>
        <p:txBody>
          <a:bodyPr wrap="none">
            <a:spAutoFit/>
          </a:bodyPr>
          <a:lstStyle/>
          <a:p>
            <a:pPr algn="ctr" eaLnBrk="0" hangingPunct="0">
              <a:defRPr/>
            </a:pPr>
            <a:r>
              <a:rPr lang="en-GB" sz="2000" b="1" dirty="0">
                <a:latin typeface="+mn-lt"/>
              </a:rPr>
              <a:t>Gender Equity</a:t>
            </a:r>
            <a:endParaRPr lang="en-US" sz="2000" b="1" dirty="0">
              <a:latin typeface="+mn-lt"/>
            </a:endParaRPr>
          </a:p>
        </p:txBody>
      </p:sp>
      <p:sp>
        <p:nvSpPr>
          <p:cNvPr id="123913" name="Text Box 9"/>
          <p:cNvSpPr txBox="1">
            <a:spLocks noChangeArrowheads="1"/>
          </p:cNvSpPr>
          <p:nvPr/>
        </p:nvSpPr>
        <p:spPr bwMode="auto">
          <a:xfrm>
            <a:off x="2917825" y="5661025"/>
            <a:ext cx="3043238" cy="708025"/>
          </a:xfrm>
          <a:prstGeom prst="rect">
            <a:avLst/>
          </a:prstGeom>
          <a:noFill/>
          <a:ln w="12700" algn="ctr">
            <a:noFill/>
            <a:miter lim="800000"/>
            <a:headEnd/>
            <a:tailEnd/>
          </a:ln>
        </p:spPr>
        <p:txBody>
          <a:bodyPr wrap="none">
            <a:spAutoFit/>
          </a:bodyPr>
          <a:lstStyle/>
          <a:p>
            <a:pPr algn="ctr" eaLnBrk="0" hangingPunct="0">
              <a:defRPr/>
            </a:pPr>
            <a:r>
              <a:rPr lang="en-GB" sz="2000" b="1" dirty="0">
                <a:latin typeface="+mn-lt"/>
              </a:rPr>
              <a:t>Political empowerment </a:t>
            </a:r>
          </a:p>
          <a:p>
            <a:pPr algn="ctr" eaLnBrk="0" hangingPunct="0">
              <a:defRPr/>
            </a:pPr>
            <a:r>
              <a:rPr lang="en-GB" sz="2000" b="1" dirty="0">
                <a:latin typeface="+mn-lt"/>
              </a:rPr>
              <a:t>– inclusion and voice</a:t>
            </a:r>
            <a:endParaRPr lang="en-US" sz="2000" b="1" dirty="0">
              <a:latin typeface="+mn-lt"/>
            </a:endParaRPr>
          </a:p>
        </p:txBody>
      </p:sp>
      <p:sp>
        <p:nvSpPr>
          <p:cNvPr id="215050" name="Rectangle 10"/>
          <p:cNvSpPr>
            <a:spLocks noGrp="1" noChangeArrowheads="1"/>
          </p:cNvSpPr>
          <p:nvPr>
            <p:ph type="title"/>
          </p:nvPr>
        </p:nvSpPr>
        <p:spPr>
          <a:xfrm>
            <a:off x="457200" y="-315913"/>
            <a:ext cx="8229600" cy="1382713"/>
          </a:xfrm>
        </p:spPr>
        <p:txBody>
          <a:bodyPr/>
          <a:lstStyle/>
          <a:p>
            <a:pPr eaLnBrk="1" hangingPunct="1">
              <a:defRPr/>
            </a:pPr>
            <a:r>
              <a:rPr lang="en-GB" dirty="0" smtClean="0">
                <a:solidFill>
                  <a:srgbClr val="FF0000"/>
                </a:solidFill>
                <a:latin typeface="Papyrus" pitchFamily="66" charset="0"/>
              </a:rPr>
              <a:t>Areas for Action</a:t>
            </a:r>
            <a:endParaRPr lang="en-US" dirty="0" smtClean="0">
              <a:solidFill>
                <a:srgbClr val="FF0000"/>
              </a:solidFill>
              <a:latin typeface="Papyru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3908"/>
                                        </p:tgtEl>
                                        <p:attrNameLst>
                                          <p:attrName>style.visibility</p:attrName>
                                        </p:attrNameLst>
                                      </p:cBhvr>
                                      <p:to>
                                        <p:strVal val="visible"/>
                                      </p:to>
                                    </p:set>
                                    <p:anim calcmode="lin" valueType="num">
                                      <p:cBhvr additive="base">
                                        <p:cTn id="7" dur="1000" fill="hold"/>
                                        <p:tgtEl>
                                          <p:spTgt spid="123908"/>
                                        </p:tgtEl>
                                        <p:attrNameLst>
                                          <p:attrName>ppt_x</p:attrName>
                                        </p:attrNameLst>
                                      </p:cBhvr>
                                      <p:tavLst>
                                        <p:tav tm="0">
                                          <p:val>
                                            <p:strVal val="#ppt_x"/>
                                          </p:val>
                                        </p:tav>
                                        <p:tav tm="100000">
                                          <p:val>
                                            <p:strVal val="#ppt_x"/>
                                          </p:val>
                                        </p:tav>
                                      </p:tavLst>
                                    </p:anim>
                                    <p:anim calcmode="lin" valueType="num">
                                      <p:cBhvr additive="base">
                                        <p:cTn id="8" dur="1000" fill="hold"/>
                                        <p:tgtEl>
                                          <p:spTgt spid="12390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23910"/>
                                        </p:tgtEl>
                                        <p:attrNameLst>
                                          <p:attrName>style.visibility</p:attrName>
                                        </p:attrNameLst>
                                      </p:cBhvr>
                                      <p:to>
                                        <p:strVal val="visible"/>
                                      </p:to>
                                    </p:set>
                                    <p:anim calcmode="lin" valueType="num">
                                      <p:cBhvr additive="base">
                                        <p:cTn id="13" dur="1000" fill="hold"/>
                                        <p:tgtEl>
                                          <p:spTgt spid="123910"/>
                                        </p:tgtEl>
                                        <p:attrNameLst>
                                          <p:attrName>ppt_x</p:attrName>
                                        </p:attrNameLst>
                                      </p:cBhvr>
                                      <p:tavLst>
                                        <p:tav tm="0">
                                          <p:val>
                                            <p:strVal val="1+#ppt_w/2"/>
                                          </p:val>
                                        </p:tav>
                                        <p:tav tm="100000">
                                          <p:val>
                                            <p:strVal val="#ppt_x"/>
                                          </p:val>
                                        </p:tav>
                                      </p:tavLst>
                                    </p:anim>
                                    <p:anim calcmode="lin" valueType="num">
                                      <p:cBhvr additive="base">
                                        <p:cTn id="14" dur="1000" fill="hold"/>
                                        <p:tgtEl>
                                          <p:spTgt spid="12391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3912"/>
                                        </p:tgtEl>
                                        <p:attrNameLst>
                                          <p:attrName>style.visibility</p:attrName>
                                        </p:attrNameLst>
                                      </p:cBhvr>
                                      <p:to>
                                        <p:strVal val="visible"/>
                                      </p:to>
                                    </p:set>
                                    <p:anim calcmode="lin" valueType="num">
                                      <p:cBhvr additive="base">
                                        <p:cTn id="19" dur="1000" fill="hold"/>
                                        <p:tgtEl>
                                          <p:spTgt spid="123912"/>
                                        </p:tgtEl>
                                        <p:attrNameLst>
                                          <p:attrName>ppt_x</p:attrName>
                                        </p:attrNameLst>
                                      </p:cBhvr>
                                      <p:tavLst>
                                        <p:tav tm="0">
                                          <p:val>
                                            <p:strVal val="1+#ppt_w/2"/>
                                          </p:val>
                                        </p:tav>
                                        <p:tav tm="100000">
                                          <p:val>
                                            <p:strVal val="#ppt_x"/>
                                          </p:val>
                                        </p:tav>
                                      </p:tavLst>
                                    </p:anim>
                                    <p:anim calcmode="lin" valueType="num">
                                      <p:cBhvr additive="base">
                                        <p:cTn id="20" dur="1000" fill="hold"/>
                                        <p:tgtEl>
                                          <p:spTgt spid="1239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3913"/>
                                        </p:tgtEl>
                                        <p:attrNameLst>
                                          <p:attrName>style.visibility</p:attrName>
                                        </p:attrNameLst>
                                      </p:cBhvr>
                                      <p:to>
                                        <p:strVal val="visible"/>
                                      </p:to>
                                    </p:set>
                                    <p:anim calcmode="lin" valueType="num">
                                      <p:cBhvr additive="base">
                                        <p:cTn id="25" dur="1000" fill="hold"/>
                                        <p:tgtEl>
                                          <p:spTgt spid="123913"/>
                                        </p:tgtEl>
                                        <p:attrNameLst>
                                          <p:attrName>ppt_x</p:attrName>
                                        </p:attrNameLst>
                                      </p:cBhvr>
                                      <p:tavLst>
                                        <p:tav tm="0">
                                          <p:val>
                                            <p:strVal val="#ppt_x"/>
                                          </p:val>
                                        </p:tav>
                                        <p:tav tm="100000">
                                          <p:val>
                                            <p:strVal val="#ppt_x"/>
                                          </p:val>
                                        </p:tav>
                                      </p:tavLst>
                                    </p:anim>
                                    <p:anim calcmode="lin" valueType="num">
                                      <p:cBhvr additive="base">
                                        <p:cTn id="26" dur="1000" fill="hold"/>
                                        <p:tgtEl>
                                          <p:spTgt spid="1239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123911"/>
                                        </p:tgtEl>
                                        <p:attrNameLst>
                                          <p:attrName>style.visibility</p:attrName>
                                        </p:attrNameLst>
                                      </p:cBhvr>
                                      <p:to>
                                        <p:strVal val="visible"/>
                                      </p:to>
                                    </p:set>
                                    <p:anim calcmode="lin" valueType="num">
                                      <p:cBhvr additive="base">
                                        <p:cTn id="31" dur="1000" fill="hold"/>
                                        <p:tgtEl>
                                          <p:spTgt spid="123911"/>
                                        </p:tgtEl>
                                        <p:attrNameLst>
                                          <p:attrName>ppt_x</p:attrName>
                                        </p:attrNameLst>
                                      </p:cBhvr>
                                      <p:tavLst>
                                        <p:tav tm="0">
                                          <p:val>
                                            <p:strVal val="0-#ppt_w/2"/>
                                          </p:val>
                                        </p:tav>
                                        <p:tav tm="100000">
                                          <p:val>
                                            <p:strVal val="#ppt_x"/>
                                          </p:val>
                                        </p:tav>
                                      </p:tavLst>
                                    </p:anim>
                                    <p:anim calcmode="lin" valueType="num">
                                      <p:cBhvr additive="base">
                                        <p:cTn id="32" dur="1000" fill="hold"/>
                                        <p:tgtEl>
                                          <p:spTgt spid="1239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123909"/>
                                        </p:tgtEl>
                                        <p:attrNameLst>
                                          <p:attrName>style.visibility</p:attrName>
                                        </p:attrNameLst>
                                      </p:cBhvr>
                                      <p:to>
                                        <p:strVal val="visible"/>
                                      </p:to>
                                    </p:set>
                                    <p:anim calcmode="lin" valueType="num">
                                      <p:cBhvr additive="base">
                                        <p:cTn id="37" dur="1000" fill="hold"/>
                                        <p:tgtEl>
                                          <p:spTgt spid="123909"/>
                                        </p:tgtEl>
                                        <p:attrNameLst>
                                          <p:attrName>ppt_x</p:attrName>
                                        </p:attrNameLst>
                                      </p:cBhvr>
                                      <p:tavLst>
                                        <p:tav tm="0">
                                          <p:val>
                                            <p:strVal val="0-#ppt_w/2"/>
                                          </p:val>
                                        </p:tav>
                                        <p:tav tm="100000">
                                          <p:val>
                                            <p:strVal val="#ppt_x"/>
                                          </p:val>
                                        </p:tav>
                                      </p:tavLst>
                                    </p:anim>
                                    <p:anim calcmode="lin" valueType="num">
                                      <p:cBhvr additive="base">
                                        <p:cTn id="38" dur="1000" fill="hold"/>
                                        <p:tgtEl>
                                          <p:spTgt spid="12390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8" grpId="0"/>
      <p:bldP spid="123909" grpId="0"/>
      <p:bldP spid="123910" grpId="0"/>
      <p:bldP spid="123911" grpId="0"/>
      <p:bldP spid="123912" grpId="0"/>
      <p:bldP spid="1239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85800" y="304800"/>
            <a:ext cx="7772400" cy="1219200"/>
          </a:xfrm>
        </p:spPr>
        <p:txBody>
          <a:bodyPr/>
          <a:lstStyle/>
          <a:p>
            <a:r>
              <a:rPr lang="en-US" b="1" smtClean="0"/>
              <a:t>One Sky Center Staff</a:t>
            </a:r>
          </a:p>
        </p:txBody>
      </p:sp>
      <p:sp>
        <p:nvSpPr>
          <p:cNvPr id="54275" name="Chart Placeholder 2"/>
          <p:cNvSpPr>
            <a:spLocks noGrp="1" noTextEdit="1"/>
          </p:cNvSpPr>
          <p:nvPr>
            <p:ph type="chart" idx="1"/>
          </p:nvPr>
        </p:nvSpPr>
        <p:spPr/>
      </p:sp>
      <p:sp>
        <p:nvSpPr>
          <p:cNvPr id="54276" name="Slide Number Placeholder 3"/>
          <p:cNvSpPr>
            <a:spLocks noGrp="1"/>
          </p:cNvSpPr>
          <p:nvPr>
            <p:ph type="sldNum" sz="quarter" idx="11"/>
          </p:nvPr>
        </p:nvSpPr>
        <p:spPr>
          <a:noFill/>
        </p:spPr>
        <p:txBody>
          <a:bodyPr/>
          <a:lstStyle/>
          <a:p>
            <a:fld id="{14BB30B7-EBF1-4806-B6D4-F97C6717F0B4}" type="slidenum">
              <a:rPr lang="en-US" smtClean="0"/>
              <a:pPr/>
              <a:t>4</a:t>
            </a:fld>
            <a:endParaRPr lang="en-US" smtClean="0"/>
          </a:p>
        </p:txBody>
      </p:sp>
      <p:pic>
        <p:nvPicPr>
          <p:cNvPr id="54277" name="Picture 2" descr="C:\Users\walkerrd\Desktop\OSC Staff photo_Mar_2011_Edited_Cropped.jpg"/>
          <p:cNvPicPr>
            <a:picLocks noChangeAspect="1" noChangeArrowheads="1"/>
          </p:cNvPicPr>
          <p:nvPr/>
        </p:nvPicPr>
        <p:blipFill>
          <a:blip r:embed="rId3" cstate="print"/>
          <a:srcRect/>
          <a:stretch>
            <a:fillRect/>
          </a:stretch>
        </p:blipFill>
        <p:spPr bwMode="auto">
          <a:xfrm>
            <a:off x="609600" y="1600200"/>
            <a:ext cx="7931150" cy="4295775"/>
          </a:xfrm>
          <a:prstGeom prst="rect">
            <a:avLst/>
          </a:prstGeom>
          <a:noFill/>
          <a:ln w="9525">
            <a:noFill/>
            <a:miter lim="800000"/>
            <a:headEnd/>
            <a:tailEnd/>
          </a:ln>
        </p:spPr>
      </p:pic>
      <p:sp>
        <p:nvSpPr>
          <p:cNvPr id="6" name="Rectangle 5"/>
          <p:cNvSpPr/>
          <p:nvPr/>
        </p:nvSpPr>
        <p:spPr>
          <a:xfrm>
            <a:off x="685800" y="5943600"/>
            <a:ext cx="7848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     </a:t>
            </a:r>
            <a:r>
              <a:rPr lang="en-US" sz="2000" dirty="0"/>
              <a:t>Susan           Michelle     Patricia            Doug                  Dale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2"/>
          <p:cNvSpPr>
            <a:spLocks noGrp="1"/>
          </p:cNvSpPr>
          <p:nvPr>
            <p:ph type="sldNum" sz="quarter" idx="11"/>
          </p:nvPr>
        </p:nvSpPr>
        <p:spPr>
          <a:noFill/>
        </p:spPr>
        <p:txBody>
          <a:bodyPr/>
          <a:lstStyle/>
          <a:p>
            <a:fld id="{9D3D52F2-C537-4AD4-9622-0DBACD54F460}" type="slidenum">
              <a:rPr lang="en-US" smtClean="0">
                <a:solidFill>
                  <a:srgbClr val="898989"/>
                </a:solidFill>
              </a:rPr>
              <a:pPr/>
              <a:t>40</a:t>
            </a:fld>
            <a:endParaRPr lang="en-US" smtClean="0">
              <a:solidFill>
                <a:srgbClr val="898989"/>
              </a:solidFill>
            </a:endParaRPr>
          </a:p>
        </p:txBody>
      </p:sp>
      <p:graphicFrame>
        <p:nvGraphicFramePr>
          <p:cNvPr id="5122" name="Object 2"/>
          <p:cNvGraphicFramePr>
            <a:graphicFrameLocks noChangeAspect="1"/>
          </p:cNvGraphicFramePr>
          <p:nvPr/>
        </p:nvGraphicFramePr>
        <p:xfrm>
          <a:off x="3462338" y="1295400"/>
          <a:ext cx="4995862" cy="4649788"/>
        </p:xfrm>
        <a:graphic>
          <a:graphicData uri="http://schemas.openxmlformats.org/presentationml/2006/ole">
            <p:oleObj spid="_x0000_s5122" name="Slide" r:id="rId4" imgW="4572000" imgH="3429000" progId="PowerPoint.Slide.8">
              <p:embed/>
            </p:oleObj>
          </a:graphicData>
        </a:graphic>
      </p:graphicFrame>
      <p:sp>
        <p:nvSpPr>
          <p:cNvPr id="5124" name="Rectangle 3"/>
          <p:cNvSpPr>
            <a:spLocks noChangeArrowheads="1"/>
          </p:cNvSpPr>
          <p:nvPr/>
        </p:nvSpPr>
        <p:spPr bwMode="auto">
          <a:xfrm>
            <a:off x="0" y="2057400"/>
            <a:ext cx="3200400" cy="3924300"/>
          </a:xfrm>
          <a:prstGeom prst="rect">
            <a:avLst/>
          </a:prstGeom>
          <a:noFill/>
          <a:ln w="9525">
            <a:noFill/>
            <a:miter lim="800000"/>
            <a:headEnd/>
            <a:tailEnd/>
          </a:ln>
        </p:spPr>
        <p:txBody>
          <a:bodyPr>
            <a:spAutoFit/>
          </a:bodyPr>
          <a:lstStyle/>
          <a:p>
            <a:pPr algn="r">
              <a:lnSpc>
                <a:spcPct val="150000"/>
              </a:lnSpc>
            </a:pPr>
            <a:r>
              <a:rPr lang="en-US" sz="2400" b="1">
                <a:solidFill>
                  <a:srgbClr val="FFFFFF"/>
                </a:solidFill>
                <a:latin typeface="Tempus Sans ITC" pitchFamily="82" charset="0"/>
              </a:rPr>
              <a:t>Contact us at</a:t>
            </a:r>
          </a:p>
          <a:p>
            <a:pPr algn="r">
              <a:lnSpc>
                <a:spcPct val="150000"/>
              </a:lnSpc>
            </a:pPr>
            <a:r>
              <a:rPr lang="en-US" sz="2400" b="1">
                <a:solidFill>
                  <a:srgbClr val="FFFFFF"/>
                </a:solidFill>
                <a:latin typeface="Tempus Sans ITC" pitchFamily="82" charset="0"/>
              </a:rPr>
              <a:t>503-494-3703</a:t>
            </a:r>
          </a:p>
          <a:p>
            <a:pPr algn="r">
              <a:lnSpc>
                <a:spcPct val="150000"/>
              </a:lnSpc>
            </a:pPr>
            <a:r>
              <a:rPr lang="en-US" sz="2400" b="1">
                <a:solidFill>
                  <a:srgbClr val="FFFFFF"/>
                </a:solidFill>
                <a:latin typeface="Tempus Sans ITC" pitchFamily="82" charset="0"/>
              </a:rPr>
              <a:t>E-mail</a:t>
            </a:r>
          </a:p>
          <a:p>
            <a:pPr algn="r">
              <a:lnSpc>
                <a:spcPct val="150000"/>
              </a:lnSpc>
            </a:pPr>
            <a:r>
              <a:rPr lang="en-US" sz="2400" b="1">
                <a:solidFill>
                  <a:srgbClr val="FFFFFF"/>
                </a:solidFill>
                <a:latin typeface="Tempus Sans ITC" pitchFamily="82" charset="0"/>
              </a:rPr>
              <a:t>Dale Walker, MD</a:t>
            </a:r>
          </a:p>
          <a:p>
            <a:pPr algn="r">
              <a:lnSpc>
                <a:spcPct val="150000"/>
              </a:lnSpc>
            </a:pPr>
            <a:r>
              <a:rPr lang="en-US" sz="2400" b="1">
                <a:solidFill>
                  <a:srgbClr val="FFFFFF"/>
                </a:solidFill>
                <a:latin typeface="Tempus Sans ITC" pitchFamily="82" charset="0"/>
              </a:rPr>
              <a:t>onesky@ohsu.edu</a:t>
            </a:r>
          </a:p>
          <a:p>
            <a:pPr algn="r">
              <a:lnSpc>
                <a:spcPct val="150000"/>
              </a:lnSpc>
            </a:pPr>
            <a:r>
              <a:rPr lang="en-US" sz="2400" b="1">
                <a:solidFill>
                  <a:srgbClr val="FFFFFF"/>
                </a:solidFill>
                <a:latin typeface="Tempus Sans ITC" pitchFamily="82" charset="0"/>
              </a:rPr>
              <a:t>Or visit our website:</a:t>
            </a:r>
          </a:p>
          <a:p>
            <a:pPr algn="r">
              <a:lnSpc>
                <a:spcPct val="150000"/>
              </a:lnSpc>
            </a:pPr>
            <a:r>
              <a:rPr lang="en-US" sz="2400" b="1">
                <a:solidFill>
                  <a:srgbClr val="FFFFFF"/>
                </a:solidFill>
                <a:latin typeface="Tempus Sans ITC" pitchFamily="82" charset="0"/>
              </a:rPr>
              <a:t>www.oneskycenter.org</a:t>
            </a:r>
          </a:p>
        </p:txBody>
      </p:sp>
      <p:pic>
        <p:nvPicPr>
          <p:cNvPr id="5125" name="Picture 15" descr="OneSkyCenterLogoblackbkrd"/>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152400" y="152400"/>
            <a:ext cx="1616075"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1"/>
          </p:nvPr>
        </p:nvSpPr>
        <p:spPr>
          <a:noFill/>
        </p:spPr>
        <p:txBody>
          <a:bodyPr/>
          <a:lstStyle/>
          <a:p>
            <a:fld id="{FA239A23-69E2-4B30-8402-6FA9ED9BD7F1}" type="slidenum">
              <a:rPr lang="en-US" smtClean="0"/>
              <a:pPr/>
              <a:t>5</a:t>
            </a:fld>
            <a:endParaRPr lang="en-US" smtClean="0"/>
          </a:p>
        </p:txBody>
      </p:sp>
      <p:sp>
        <p:nvSpPr>
          <p:cNvPr id="55299" name="Rectangle 2"/>
          <p:cNvSpPr>
            <a:spLocks noGrp="1" noChangeArrowheads="1"/>
          </p:cNvSpPr>
          <p:nvPr>
            <p:ph type="title"/>
          </p:nvPr>
        </p:nvSpPr>
        <p:spPr>
          <a:xfrm>
            <a:off x="685800" y="381000"/>
            <a:ext cx="7772400" cy="990600"/>
          </a:xfrm>
        </p:spPr>
        <p:txBody>
          <a:bodyPr/>
          <a:lstStyle/>
          <a:p>
            <a:pPr eaLnBrk="1" hangingPunct="1"/>
            <a:r>
              <a:rPr lang="en-US" smtClean="0"/>
              <a:t>Goals for Today</a:t>
            </a:r>
          </a:p>
        </p:txBody>
      </p:sp>
      <p:sp>
        <p:nvSpPr>
          <p:cNvPr id="72708" name="Rectangle 3"/>
          <p:cNvSpPr>
            <a:spLocks noGrp="1" noChangeArrowheads="1"/>
          </p:cNvSpPr>
          <p:nvPr>
            <p:ph type="body" idx="1"/>
          </p:nvPr>
        </p:nvSpPr>
        <p:spPr>
          <a:xfrm>
            <a:off x="533400" y="2286000"/>
            <a:ext cx="8077200" cy="3048000"/>
          </a:xfrm>
          <a:ln w="19050">
            <a:solidFill>
              <a:srgbClr val="66CCFF"/>
            </a:solidFill>
          </a:ln>
        </p:spPr>
        <p:txBody>
          <a:bodyPr/>
          <a:lstStyle/>
          <a:p>
            <a:pPr eaLnBrk="1" hangingPunct="1"/>
            <a:r>
              <a:rPr lang="en-US" dirty="0" smtClean="0"/>
              <a:t>Review An Environmental Scan for Natives</a:t>
            </a:r>
          </a:p>
          <a:p>
            <a:pPr eaLnBrk="1" hangingPunct="1"/>
            <a:r>
              <a:rPr lang="en-US" dirty="0" smtClean="0"/>
              <a:t>Discuss Fragmentation and Integration</a:t>
            </a:r>
          </a:p>
          <a:p>
            <a:pPr eaLnBrk="1" hangingPunct="1"/>
            <a:r>
              <a:rPr lang="en-US" dirty="0" smtClean="0"/>
              <a:t>Present Some  Health Care Issues</a:t>
            </a:r>
          </a:p>
          <a:p>
            <a:pPr eaLnBrk="1" hangingPunct="1"/>
            <a:r>
              <a:rPr lang="en-US" dirty="0" smtClean="0"/>
              <a:t>Define Social Determinants of Health </a:t>
            </a:r>
          </a:p>
          <a:p>
            <a:pPr eaLnBrk="1" hangingPunct="1"/>
            <a:r>
              <a:rPr lang="en-US" dirty="0" smtClean="0"/>
              <a:t>Present Examples of Treatment and Prevention</a:t>
            </a:r>
          </a:p>
          <a:p>
            <a:pPr eaLnBrk="1" hangingPunct="1"/>
            <a:r>
              <a:rPr lang="en-US" dirty="0" smtClean="0"/>
              <a:t>Summarize Critical Issues for Native Peoples </a:t>
            </a:r>
          </a:p>
          <a:p>
            <a:pPr eaLnBrk="1" hangingPunct="1"/>
            <a:endParaRPr lang="en-US" dirty="0" smtClean="0"/>
          </a:p>
          <a:p>
            <a:pPr eaLnBrk="1" hangingPunct="1">
              <a:buFontTx/>
              <a:buNone/>
            </a:pPr>
            <a:endParaRPr lang="en-US" sz="2400" dirty="0" smtClean="0">
              <a:solidFill>
                <a:srgbClr val="66CCFF"/>
              </a:solidFill>
            </a:endParaRPr>
          </a:p>
          <a:p>
            <a:pPr eaLnBrk="1" hangingPunct="1"/>
            <a:endParaRPr lang="en-US" sz="2400" dirty="0" smtClean="0">
              <a:solidFill>
                <a:srgbClr val="FF0000"/>
              </a:solidFill>
            </a:endParaRPr>
          </a:p>
          <a:p>
            <a:pPr eaLnBrk="1" hangingPunct="1"/>
            <a:endParaRPr lang="en-US" sz="2400" dirty="0" smtClean="0">
              <a:solidFill>
                <a:srgbClr val="FF0000"/>
              </a:solidFill>
            </a:endParaRPr>
          </a:p>
          <a:p>
            <a:pPr eaLnBrk="1" hangingPunct="1"/>
            <a:endParaRPr lang="en-US" sz="2000" dirty="0" smtClean="0">
              <a:solidFill>
                <a:srgbClr val="CC0000"/>
              </a:solidFill>
            </a:endParaRPr>
          </a:p>
        </p:txBody>
      </p:sp>
      <p:pic>
        <p:nvPicPr>
          <p:cNvPr id="55301" name="Picture 4" descr="OneSkyCenterLogoblackbkrd"/>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762000" y="457200"/>
            <a:ext cx="1295400" cy="1284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2708">
                                            <p:txEl>
                                              <p:pRg st="0" end="0"/>
                                            </p:txEl>
                                          </p:spTgt>
                                        </p:tgtEl>
                                        <p:attrNameLst>
                                          <p:attrName>style.visibility</p:attrName>
                                        </p:attrNameLst>
                                      </p:cBhvr>
                                      <p:to>
                                        <p:strVal val="visible"/>
                                      </p:to>
                                    </p:set>
                                    <p:anim calcmode="lin" valueType="num">
                                      <p:cBhvr additive="base">
                                        <p:cTn id="7" dur="1000" fill="hold"/>
                                        <p:tgtEl>
                                          <p:spTgt spid="72708">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7270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2708">
                                            <p:txEl>
                                              <p:pRg st="1" end="1"/>
                                            </p:txEl>
                                          </p:spTgt>
                                        </p:tgtEl>
                                        <p:attrNameLst>
                                          <p:attrName>style.visibility</p:attrName>
                                        </p:attrNameLst>
                                      </p:cBhvr>
                                      <p:to>
                                        <p:strVal val="visible"/>
                                      </p:to>
                                    </p:set>
                                    <p:anim calcmode="lin" valueType="num">
                                      <p:cBhvr additive="base">
                                        <p:cTn id="13" dur="1000" fill="hold"/>
                                        <p:tgtEl>
                                          <p:spTgt spid="72708">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7270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2708">
                                            <p:txEl>
                                              <p:pRg st="2" end="2"/>
                                            </p:txEl>
                                          </p:spTgt>
                                        </p:tgtEl>
                                        <p:attrNameLst>
                                          <p:attrName>style.visibility</p:attrName>
                                        </p:attrNameLst>
                                      </p:cBhvr>
                                      <p:to>
                                        <p:strVal val="visible"/>
                                      </p:to>
                                    </p:set>
                                    <p:anim calcmode="lin" valueType="num">
                                      <p:cBhvr additive="base">
                                        <p:cTn id="19" dur="1000" fill="hold"/>
                                        <p:tgtEl>
                                          <p:spTgt spid="72708">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7270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2708">
                                            <p:txEl>
                                              <p:pRg st="3" end="3"/>
                                            </p:txEl>
                                          </p:spTgt>
                                        </p:tgtEl>
                                        <p:attrNameLst>
                                          <p:attrName>style.visibility</p:attrName>
                                        </p:attrNameLst>
                                      </p:cBhvr>
                                      <p:to>
                                        <p:strVal val="visible"/>
                                      </p:to>
                                    </p:set>
                                    <p:anim calcmode="lin" valueType="num">
                                      <p:cBhvr additive="base">
                                        <p:cTn id="25" dur="1000" fill="hold"/>
                                        <p:tgtEl>
                                          <p:spTgt spid="72708">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7270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72708">
                                            <p:txEl>
                                              <p:pRg st="4" end="4"/>
                                            </p:txEl>
                                          </p:spTgt>
                                        </p:tgtEl>
                                        <p:attrNameLst>
                                          <p:attrName>style.visibility</p:attrName>
                                        </p:attrNameLst>
                                      </p:cBhvr>
                                      <p:to>
                                        <p:strVal val="visible"/>
                                      </p:to>
                                    </p:set>
                                    <p:anim calcmode="lin" valueType="num">
                                      <p:cBhvr additive="base">
                                        <p:cTn id="31" dur="1000" fill="hold"/>
                                        <p:tgtEl>
                                          <p:spTgt spid="72708">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7270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72708">
                                            <p:txEl>
                                              <p:pRg st="5" end="5"/>
                                            </p:txEl>
                                          </p:spTgt>
                                        </p:tgtEl>
                                        <p:attrNameLst>
                                          <p:attrName>style.visibility</p:attrName>
                                        </p:attrNameLst>
                                      </p:cBhvr>
                                      <p:to>
                                        <p:strVal val="visible"/>
                                      </p:to>
                                    </p:set>
                                    <p:anim calcmode="lin" valueType="num">
                                      <p:cBhvr additive="base">
                                        <p:cTn id="37" dur="1000" fill="hold"/>
                                        <p:tgtEl>
                                          <p:spTgt spid="72708">
                                            <p:txEl>
                                              <p:pRg st="5" end="5"/>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72708">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295400"/>
          </a:xfrm>
        </p:spPr>
        <p:txBody>
          <a:bodyPr/>
          <a:lstStyle/>
          <a:p>
            <a:pPr>
              <a:defRPr/>
            </a:pPr>
            <a:r>
              <a:rPr lang="en-US" sz="4000" cap="all" dirty="0" smtClean="0"/>
              <a:t>Who are indigenous peoples?</a:t>
            </a:r>
            <a:r>
              <a:rPr lang="en-US" b="1" dirty="0" smtClean="0"/>
              <a:t/>
            </a:r>
            <a:br>
              <a:rPr lang="en-US" b="1" dirty="0" smtClean="0"/>
            </a:br>
            <a:endParaRPr lang="en-US" dirty="0"/>
          </a:p>
        </p:txBody>
      </p:sp>
      <p:sp>
        <p:nvSpPr>
          <p:cNvPr id="56323" name="Content Placeholder 2"/>
          <p:cNvSpPr>
            <a:spLocks noGrp="1"/>
          </p:cNvSpPr>
          <p:nvPr>
            <p:ph idx="1"/>
          </p:nvPr>
        </p:nvSpPr>
        <p:spPr/>
        <p:txBody>
          <a:bodyPr/>
          <a:lstStyle/>
          <a:p>
            <a:pPr>
              <a:buFontTx/>
              <a:buNone/>
            </a:pPr>
            <a:r>
              <a:rPr lang="en-US" b="1" i="1" smtClean="0"/>
              <a:t>    </a:t>
            </a:r>
            <a:r>
              <a:rPr lang="en-US" i="1" smtClean="0"/>
              <a:t>“Indigenous peoples remain on the margins of society: they are poorer, less educated, die at a younger age, are much more likely to commit suicide, and are generally in worse health than the rest of the population."</a:t>
            </a:r>
            <a:r>
              <a:rPr lang="en-US" smtClean="0"/>
              <a:t> </a:t>
            </a:r>
          </a:p>
          <a:p>
            <a:endParaRPr lang="en-US" smtClean="0"/>
          </a:p>
          <a:p>
            <a:endParaRPr lang="en-US" sz="2000" smtClean="0"/>
          </a:p>
          <a:p>
            <a:pPr>
              <a:buFontTx/>
              <a:buNone/>
            </a:pPr>
            <a:r>
              <a:rPr lang="en-US" sz="2000" smtClean="0"/>
              <a:t>     (Source: The Indigenous World 2006, International Working Group on Indigenous Affairs (IWGIA)  WHO</a:t>
            </a:r>
          </a:p>
        </p:txBody>
      </p:sp>
      <p:sp>
        <p:nvSpPr>
          <p:cNvPr id="56324" name="Slide Number Placeholder 3"/>
          <p:cNvSpPr>
            <a:spLocks noGrp="1"/>
          </p:cNvSpPr>
          <p:nvPr>
            <p:ph type="sldNum" sz="quarter" idx="11"/>
          </p:nvPr>
        </p:nvSpPr>
        <p:spPr>
          <a:noFill/>
        </p:spPr>
        <p:txBody>
          <a:bodyPr/>
          <a:lstStyle/>
          <a:p>
            <a:fld id="{FEE3EB1B-5AEE-4840-926A-4898A6CE67B5}" type="slidenum">
              <a:rPr lang="en-US" smtClean="0"/>
              <a:pPr/>
              <a:t>6</a:t>
            </a:fld>
            <a:endParaRPr lang="en-US" smtClean="0"/>
          </a:p>
        </p:txBody>
      </p:sp>
    </p:spTree>
  </p:cSld>
  <p:clrMapOvr>
    <a:masterClrMapping/>
  </p:clrMapOvr>
  <p:transition spd="med">
    <p:cover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1"/>
          <p:cNvSpPr>
            <a:spLocks noGrp="1"/>
          </p:cNvSpPr>
          <p:nvPr>
            <p:ph type="sldNum" sz="quarter" idx="11"/>
          </p:nvPr>
        </p:nvSpPr>
        <p:spPr>
          <a:noFill/>
        </p:spPr>
        <p:txBody>
          <a:bodyPr/>
          <a:lstStyle/>
          <a:p>
            <a:fld id="{7F1F7872-926A-41EC-B77E-2106BFA448CE}" type="slidenum">
              <a:rPr lang="en-US" smtClean="0"/>
              <a:pPr/>
              <a:t>7</a:t>
            </a:fld>
            <a:endParaRPr lang="en-US" smtClean="0"/>
          </a:p>
        </p:txBody>
      </p:sp>
      <p:pic>
        <p:nvPicPr>
          <p:cNvPr id="57347" name="Picture 2" descr="http://farm4.static.flickr.com/3507/3951342261_f3cd75b9d1.jpg"/>
          <p:cNvPicPr>
            <a:picLocks noChangeAspect="1" noChangeArrowheads="1"/>
          </p:cNvPicPr>
          <p:nvPr/>
        </p:nvPicPr>
        <p:blipFill>
          <a:blip r:embed="rId3" cstate="print"/>
          <a:srcRect/>
          <a:stretch>
            <a:fillRect/>
          </a:stretch>
        </p:blipFill>
        <p:spPr bwMode="auto">
          <a:xfrm>
            <a:off x="228600" y="1905000"/>
            <a:ext cx="8610600" cy="4556125"/>
          </a:xfrm>
          <a:prstGeom prst="rect">
            <a:avLst/>
          </a:prstGeom>
          <a:noFill/>
          <a:ln w="9525">
            <a:noFill/>
            <a:miter lim="800000"/>
            <a:headEnd/>
            <a:tailEnd/>
          </a:ln>
        </p:spPr>
      </p:pic>
      <p:sp>
        <p:nvSpPr>
          <p:cNvPr id="4" name="Rectangle 3"/>
          <p:cNvSpPr/>
          <p:nvPr/>
        </p:nvSpPr>
        <p:spPr>
          <a:xfrm>
            <a:off x="0" y="152400"/>
            <a:ext cx="9069388" cy="1692275"/>
          </a:xfrm>
          <a:prstGeom prst="rect">
            <a:avLst/>
          </a:prstGeom>
        </p:spPr>
        <p:txBody>
          <a:bodyPr>
            <a:spAutoFit/>
          </a:bodyPr>
          <a:lstStyle/>
          <a:p>
            <a:pPr algn="ctr">
              <a:defRPr/>
            </a:pPr>
            <a:r>
              <a:rPr lang="en-US" sz="3600" dirty="0">
                <a:solidFill>
                  <a:srgbClr val="FF0000"/>
                </a:solidFill>
                <a:latin typeface="+mj-lt"/>
              </a:rPr>
              <a:t>INDIGENOUS  PEOPLE                       WORLD  MAP - </a:t>
            </a:r>
            <a:r>
              <a:rPr lang="en-US" sz="3200" dirty="0">
                <a:solidFill>
                  <a:srgbClr val="FF0000"/>
                </a:solidFill>
                <a:latin typeface="+mj-lt"/>
              </a:rPr>
              <a:t>370 million indigenous peoples living in more than 70 countries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2"/>
          <p:cNvSpPr>
            <a:spLocks noGrp="1"/>
          </p:cNvSpPr>
          <p:nvPr>
            <p:ph type="sldNum" sz="quarter" idx="11"/>
          </p:nvPr>
        </p:nvSpPr>
        <p:spPr>
          <a:noFill/>
        </p:spPr>
        <p:txBody>
          <a:bodyPr/>
          <a:lstStyle/>
          <a:p>
            <a:fld id="{6DC300A4-2371-428C-B76D-26E55249D48B}" type="slidenum">
              <a:rPr lang="en-US" smtClean="0">
                <a:solidFill>
                  <a:srgbClr val="FFFFFF"/>
                </a:solidFill>
              </a:rPr>
              <a:pPr/>
              <a:t>8</a:t>
            </a:fld>
            <a:endParaRPr lang="en-US" smtClean="0">
              <a:solidFill>
                <a:srgbClr val="FFFFFF"/>
              </a:solidFill>
            </a:endParaRPr>
          </a:p>
        </p:txBody>
      </p:sp>
      <p:pic>
        <p:nvPicPr>
          <p:cNvPr id="58371" name="Picture 2" descr="cultmap"/>
          <p:cNvPicPr>
            <a:picLocks noChangeAspect="1" noChangeArrowheads="1"/>
          </p:cNvPicPr>
          <p:nvPr/>
        </p:nvPicPr>
        <p:blipFill>
          <a:blip r:embed="rId3" cstate="print"/>
          <a:srcRect/>
          <a:stretch>
            <a:fillRect/>
          </a:stretch>
        </p:blipFill>
        <p:spPr bwMode="auto">
          <a:xfrm>
            <a:off x="1295400" y="0"/>
            <a:ext cx="65532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Slide Number Placeholder 2"/>
          <p:cNvSpPr>
            <a:spLocks noGrp="1"/>
          </p:cNvSpPr>
          <p:nvPr>
            <p:ph type="sldNum" sz="quarter" idx="11"/>
          </p:nvPr>
        </p:nvSpPr>
        <p:spPr>
          <a:noFill/>
        </p:spPr>
        <p:txBody>
          <a:bodyPr/>
          <a:lstStyle/>
          <a:p>
            <a:fld id="{563C2653-8714-4C41-8E1E-88BDBD25E62B}" type="slidenum">
              <a:rPr lang="en-US" smtClean="0"/>
              <a:pPr/>
              <a:t>9</a:t>
            </a:fld>
            <a:endParaRPr lang="en-US" smtClean="0"/>
          </a:p>
        </p:txBody>
      </p:sp>
      <p:pic>
        <p:nvPicPr>
          <p:cNvPr id="59395" name="Picture 2"/>
          <p:cNvPicPr>
            <a:picLocks noChangeAspect="1" noChangeArrowheads="1"/>
          </p:cNvPicPr>
          <p:nvPr/>
        </p:nvPicPr>
        <p:blipFill>
          <a:blip r:embed="rId3" cstate="print"/>
          <a:srcRect/>
          <a:stretch>
            <a:fillRect/>
          </a:stretch>
        </p:blipFill>
        <p:spPr bwMode="auto">
          <a:xfrm>
            <a:off x="-152400" y="0"/>
            <a:ext cx="92964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AAIG April 22">
  <a:themeElements>
    <a:clrScheme name="NAAIG April 2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AAIG April 22">
      <a:majorFont>
        <a:latin typeface="Papyru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AAIG April 2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AAIG April 2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AAIG April 2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AAIG April 2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AAIG April 2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AAIG April 2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AAIG April 2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NAAIG April 22">
  <a:themeElements>
    <a:clrScheme name="NAAIG April 2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AAIG April 22">
      <a:majorFont>
        <a:latin typeface="Papyru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CECFF"/>
          </a:solidFill>
          <a:prstDash val="solid"/>
          <a:round/>
          <a:headEnd type="none" w="med" len="med"/>
          <a:tailEnd type="none" w="med" len="med"/>
        </a:ln>
        <a:effectLst/>
      </a:spPr>
      <a:bodyPr vert="horz" wrap="square" lIns="98806" tIns="49403" rIns="98806" bIns="49403"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CECFF"/>
          </a:solidFill>
          <a:prstDash val="solid"/>
          <a:round/>
          <a:headEnd type="none" w="med" len="med"/>
          <a:tailEnd type="none" w="med" len="med"/>
        </a:ln>
        <a:effectLst/>
      </a:spPr>
      <a:bodyPr vert="horz" wrap="square" lIns="98806" tIns="49403" rIns="98806" bIns="49403"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AAIG April 2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AAIG April 2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AAIG April 2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AAIG April 2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AAIG April 2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AAIG April 2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AAIG April 2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10-3-2008 fini dale Recognizing and Improving Care in American Indian">
  <a:themeElements>
    <a:clrScheme name="NAAIG April 2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AAIG April 22">
      <a:majorFont>
        <a:latin typeface="Papyru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AAIG April 2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AAIG April 2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AAIG April 2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AAIG April 2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AAIG April 2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AAIG April 2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AAIG April 2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NAAIG April 22">
  <a:themeElements>
    <a:clrScheme name="NAAIG April 2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AAIG April 22">
      <a:majorFont>
        <a:latin typeface="Papyru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AAIG April 2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AAIG April 2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AAIG April 2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AAIG April 2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AAIG April 2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AAIG April 2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AAIG April 2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NAAIG April 22">
  <a:themeElements>
    <a:clrScheme name="NAAIG April 2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AAIG April 22">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AAIG April 2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AAIG April 2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AAIG April 2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AAIG April 2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AAIG April 2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AAIG April 2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AAIG April 2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NAAIG April 22">
  <a:themeElements>
    <a:clrScheme name="NAAIG April 2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AAIG April 22">
      <a:majorFont>
        <a:latin typeface="Papyru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AAIG April 2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AAIG April 2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AAIG April 2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AAIG April 2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AAIG April 2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AAIG April 2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AAIG April 2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C:\DOCUME~1\walkerrd\LOCALS~1\Temp\NAAIG April 22.ppt</Template>
  <TotalTime>8487</TotalTime>
  <Words>1999</Words>
  <Application>Microsoft Office PowerPoint</Application>
  <PresentationFormat>On-screen Show (4:3)</PresentationFormat>
  <Paragraphs>542</Paragraphs>
  <Slides>40</Slides>
  <Notes>40</Notes>
  <HiddenSlides>0</HiddenSlides>
  <MMClips>0</MMClips>
  <ScaleCrop>false</ScaleCrop>
  <HeadingPairs>
    <vt:vector size="6" baseType="variant">
      <vt:variant>
        <vt:lpstr>Theme</vt:lpstr>
      </vt:variant>
      <vt:variant>
        <vt:i4>7</vt:i4>
      </vt:variant>
      <vt:variant>
        <vt:lpstr>Embedded OLE Servers</vt:lpstr>
      </vt:variant>
      <vt:variant>
        <vt:i4>3</vt:i4>
      </vt:variant>
      <vt:variant>
        <vt:lpstr>Slide Titles</vt:lpstr>
      </vt:variant>
      <vt:variant>
        <vt:i4>40</vt:i4>
      </vt:variant>
    </vt:vector>
  </HeadingPairs>
  <TitlesOfParts>
    <vt:vector size="50" baseType="lpstr">
      <vt:lpstr>NAAIG April 22</vt:lpstr>
      <vt:lpstr>3_NAAIG April 22</vt:lpstr>
      <vt:lpstr>1_10-3-2008 fini dale Recognizing and Improving Care in American Indian</vt:lpstr>
      <vt:lpstr>1_NAAIG April 22</vt:lpstr>
      <vt:lpstr>7_NAAIG April 22</vt:lpstr>
      <vt:lpstr>Beam</vt:lpstr>
      <vt:lpstr>2_NAAIG April 22</vt:lpstr>
      <vt:lpstr>Chart</vt:lpstr>
      <vt:lpstr>Slide</vt:lpstr>
      <vt:lpstr>Microsoft Office Excel 97-2003 Worksheet</vt:lpstr>
      <vt:lpstr>Understanding Native Health Equity:  A Social  Determinants Approach </vt:lpstr>
      <vt:lpstr>Slide 2</vt:lpstr>
      <vt:lpstr>One Sky Center Outreach</vt:lpstr>
      <vt:lpstr>One Sky Center Staff</vt:lpstr>
      <vt:lpstr>Goals for Today</vt:lpstr>
      <vt:lpstr>Who are indigenous peoples? </vt:lpstr>
      <vt:lpstr>Slide 7</vt:lpstr>
      <vt:lpstr>Slide 8</vt:lpstr>
      <vt:lpstr>Slide 9</vt:lpstr>
      <vt:lpstr>Slide 10</vt:lpstr>
      <vt:lpstr>Slide 11</vt:lpstr>
      <vt:lpstr>Native Healthcare Resource Disparities</vt:lpstr>
      <vt:lpstr>Agencies Involved in B.H. Delivery</vt:lpstr>
      <vt:lpstr>Slide 14</vt:lpstr>
      <vt:lpstr>Native Health Issues</vt:lpstr>
      <vt:lpstr>Disease Burden by Illness – DALY High Income Countries - All Ages – 2004  </vt:lpstr>
      <vt:lpstr>Slide 17</vt:lpstr>
      <vt:lpstr>Slide 18</vt:lpstr>
      <vt:lpstr>Slide 19</vt:lpstr>
      <vt:lpstr>Slide 20</vt:lpstr>
      <vt:lpstr>Slide 21</vt:lpstr>
      <vt:lpstr>Logic Model</vt:lpstr>
      <vt:lpstr>Slide 23</vt:lpstr>
      <vt:lpstr>Domains Influencing Behavioral Health: A Native Ecological Model</vt:lpstr>
      <vt:lpstr>Slide 25</vt:lpstr>
      <vt:lpstr>Individual Intervention</vt:lpstr>
      <vt:lpstr>Effective Interventions for Adults</vt:lpstr>
      <vt:lpstr>Culture-Based Interventions</vt:lpstr>
      <vt:lpstr>Slide 29</vt:lpstr>
      <vt:lpstr>Social Determinates of Health: Whitehall Studies</vt:lpstr>
      <vt:lpstr>Slide 31</vt:lpstr>
      <vt:lpstr>Slide 32</vt:lpstr>
      <vt:lpstr>The Social Determinants of Health</vt:lpstr>
      <vt:lpstr>Conceptual Framework of Health Determinants</vt:lpstr>
      <vt:lpstr>Critical Elements for Native Peoples</vt:lpstr>
      <vt:lpstr>Partnered Collaboration</vt:lpstr>
      <vt:lpstr>Six Key Principles Evidence-based predictors of change </vt:lpstr>
      <vt:lpstr>The Wharerātā Declaration </vt:lpstr>
      <vt:lpstr>Areas for Action</vt:lpstr>
      <vt:lpstr>Slide 40</vt:lpstr>
    </vt:vector>
  </TitlesOfParts>
  <Company>Oregon Health &amp; Science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OHSU</dc:creator>
  <cp:lastModifiedBy>walkerrd</cp:lastModifiedBy>
  <cp:revision>361</cp:revision>
  <cp:lastPrinted>2004-09-12T21:54:08Z</cp:lastPrinted>
  <dcterms:created xsi:type="dcterms:W3CDTF">2004-04-28T23:01:55Z</dcterms:created>
  <dcterms:modified xsi:type="dcterms:W3CDTF">2011-03-29T21:41:21Z</dcterms:modified>
</cp:coreProperties>
</file>