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423" r:id="rId3"/>
    <p:sldId id="432" r:id="rId4"/>
    <p:sldId id="433" r:id="rId5"/>
    <p:sldId id="431" r:id="rId6"/>
    <p:sldId id="424" r:id="rId7"/>
    <p:sldId id="419" r:id="rId8"/>
    <p:sldId id="420" r:id="rId9"/>
    <p:sldId id="381" r:id="rId10"/>
    <p:sldId id="442" r:id="rId11"/>
    <p:sldId id="368" r:id="rId12"/>
    <p:sldId id="375" r:id="rId13"/>
    <p:sldId id="439" r:id="rId14"/>
    <p:sldId id="369" r:id="rId15"/>
    <p:sldId id="418" r:id="rId16"/>
    <p:sldId id="371" r:id="rId17"/>
    <p:sldId id="372" r:id="rId18"/>
    <p:sldId id="373" r:id="rId19"/>
    <p:sldId id="440" r:id="rId20"/>
    <p:sldId id="441" r:id="rId21"/>
    <p:sldId id="434" r:id="rId22"/>
    <p:sldId id="435" r:id="rId23"/>
    <p:sldId id="436" r:id="rId24"/>
    <p:sldId id="437" r:id="rId25"/>
    <p:sldId id="438" r:id="rId26"/>
    <p:sldId id="386" r:id="rId27"/>
    <p:sldId id="385" r:id="rId28"/>
    <p:sldId id="397" r:id="rId29"/>
    <p:sldId id="398" r:id="rId30"/>
    <p:sldId id="400" r:id="rId3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D509A9"/>
    <a:srgbClr val="CC9900"/>
    <a:srgbClr val="CDE4FF"/>
    <a:srgbClr val="CCECFF"/>
    <a:srgbClr val="FFFF00"/>
    <a:srgbClr val="FFFF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88848" autoAdjust="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50697F-5597-4140-8462-363264C668F8}" type="datetimeFigureOut">
              <a:rPr lang="en-US" smtClean="0"/>
              <a:pPr/>
              <a:t>6/1/2008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0AB1F9-CD36-42A5-9339-57C9B11BD2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043F2CE5-36A5-46F8-912F-CC3BF27DC5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99CA376-82BD-4C66-BC15-09EDCECF8C29}" type="slidenum">
              <a:rPr lang="en-US" smtClean="0"/>
              <a:pPr/>
              <a:t>1</a:t>
            </a:fld>
            <a:endParaRPr lang="en-US" smtClean="0"/>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noFill/>
          <a:ln/>
        </p:spPr>
        <p:txBody>
          <a:bodyPr lIns="93172" tIns="46587" rIns="93172" bIns="46587"/>
          <a:lstStyle/>
          <a:p>
            <a:pPr eaLnBrk="1" hangingPunct="1">
              <a:spcBef>
                <a:spcPct val="0"/>
              </a:spcBef>
            </a:pPr>
            <a:endParaRPr lang="en-US" smtClean="0"/>
          </a:p>
        </p:txBody>
      </p:sp>
      <p:sp>
        <p:nvSpPr>
          <p:cNvPr id="91141"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pPr algn="r"/>
            <a:fld id="{D6AEF8FC-BA41-49D1-AB0E-6D65E126D761}" type="slidenum">
              <a:rPr lang="en-US" sz="1200">
                <a:latin typeface="Calibri" pitchFamily="34" charset="0"/>
              </a:rPr>
              <a:pPr algn="r"/>
              <a:t>1</a:t>
            </a:fld>
            <a:endParaRPr lang="en-US" sz="1200"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txBox="1">
            <a:spLocks noGrp="1" noChangeArrowheads="1"/>
          </p:cNvSpPr>
          <p:nvPr/>
        </p:nvSpPr>
        <p:spPr bwMode="auto">
          <a:xfrm>
            <a:off x="1" y="1"/>
            <a:ext cx="3038475" cy="465138"/>
          </a:xfrm>
          <a:prstGeom prst="rect">
            <a:avLst/>
          </a:prstGeom>
          <a:noFill/>
          <a:ln w="9525">
            <a:noFill/>
            <a:miter lim="800000"/>
            <a:headEnd/>
            <a:tailEnd/>
          </a:ln>
        </p:spPr>
        <p:txBody>
          <a:bodyPr lIns="93328" tIns="46663" rIns="93328" bIns="46663"/>
          <a:lstStyle/>
          <a:p>
            <a:pPr defTabSz="933398"/>
            <a:r>
              <a:rPr lang="en-US" sz="1200" dirty="0"/>
              <a:t>One Sky Center</a:t>
            </a:r>
          </a:p>
        </p:txBody>
      </p:sp>
      <p:sp>
        <p:nvSpPr>
          <p:cNvPr id="1645571" name="Rectangle 3"/>
          <p:cNvSpPr txBox="1">
            <a:spLocks noGrp="1" noChangeArrowheads="1"/>
          </p:cNvSpPr>
          <p:nvPr/>
        </p:nvSpPr>
        <p:spPr bwMode="auto">
          <a:xfrm>
            <a:off x="3971926" y="1"/>
            <a:ext cx="3038475" cy="465138"/>
          </a:xfrm>
          <a:prstGeom prst="rect">
            <a:avLst/>
          </a:prstGeom>
          <a:noFill/>
          <a:ln w="9525">
            <a:noFill/>
            <a:miter lim="800000"/>
            <a:headEnd/>
            <a:tailEnd/>
          </a:ln>
        </p:spPr>
        <p:txBody>
          <a:bodyPr lIns="93328" tIns="46663" rIns="93328" bIns="46663"/>
          <a:lstStyle/>
          <a:p>
            <a:pPr algn="r" defTabSz="933398"/>
            <a:fld id="{7DBA3A92-2BFD-43F6-94A2-0BB2D8CECA2C}" type="datetime1">
              <a:rPr lang="en-US" sz="1200"/>
              <a:pPr algn="r" defTabSz="933398"/>
              <a:t>6/1/2008</a:t>
            </a:fld>
            <a:endParaRPr lang="en-US" sz="1200" dirty="0"/>
          </a:p>
        </p:txBody>
      </p:sp>
      <p:sp>
        <p:nvSpPr>
          <p:cNvPr id="1645572" name="Rectangle 7"/>
          <p:cNvSpPr txBox="1">
            <a:spLocks noGrp="1" noChangeArrowheads="1"/>
          </p:cNvSpPr>
          <p:nvPr/>
        </p:nvSpPr>
        <p:spPr bwMode="auto">
          <a:xfrm>
            <a:off x="3971926" y="8831264"/>
            <a:ext cx="3038475" cy="465137"/>
          </a:xfrm>
          <a:prstGeom prst="rect">
            <a:avLst/>
          </a:prstGeom>
          <a:noFill/>
          <a:ln w="9525">
            <a:noFill/>
            <a:miter lim="800000"/>
            <a:headEnd/>
            <a:tailEnd/>
          </a:ln>
        </p:spPr>
        <p:txBody>
          <a:bodyPr lIns="93328" tIns="46663" rIns="93328" bIns="46663" anchor="b"/>
          <a:lstStyle/>
          <a:p>
            <a:pPr algn="r" defTabSz="933398"/>
            <a:fld id="{7775D733-B81E-4698-AB31-5188E72D6D79}" type="slidenum">
              <a:rPr lang="en-US" sz="1200"/>
              <a:pPr algn="r" defTabSz="933398"/>
              <a:t>11</a:t>
            </a:fld>
            <a:endParaRPr lang="en-US" sz="1200" dirty="0"/>
          </a:p>
        </p:txBody>
      </p:sp>
      <p:sp>
        <p:nvSpPr>
          <p:cNvPr id="1645573" name="Rectangle 2"/>
          <p:cNvSpPr>
            <a:spLocks noGrp="1" noRot="1" noChangeAspect="1" noChangeArrowheads="1" noTextEdit="1"/>
          </p:cNvSpPr>
          <p:nvPr>
            <p:ph type="sldImg"/>
          </p:nvPr>
        </p:nvSpPr>
        <p:spPr>
          <a:xfrm>
            <a:off x="1181100" y="696913"/>
            <a:ext cx="4648200" cy="3486150"/>
          </a:xfrm>
          <a:ln/>
        </p:spPr>
      </p:sp>
      <p:sp>
        <p:nvSpPr>
          <p:cNvPr id="1645574" name="Rectangle 3"/>
          <p:cNvSpPr>
            <a:spLocks noGrp="1" noChangeArrowheads="1"/>
          </p:cNvSpPr>
          <p:nvPr>
            <p:ph type="body" idx="1"/>
          </p:nvPr>
        </p:nvSpPr>
        <p:spPr>
          <a:xfrm>
            <a:off x="701675" y="4416425"/>
            <a:ext cx="5607050" cy="4183063"/>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D70B435C-18EB-4CBA-BE45-70FE117B0C93}"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16E277B5-41B7-458E-BE3E-77E6F93BC9FE}" type="slidenum">
              <a:rPr lang="en-US"/>
              <a:pPr/>
              <a:t>12</a:t>
            </a:fld>
            <a:endParaRPr lang="en-US"/>
          </a:p>
        </p:txBody>
      </p:sp>
      <p:sp>
        <p:nvSpPr>
          <p:cNvPr id="792578" name="Rectangle 2"/>
          <p:cNvSpPr>
            <a:spLocks noGrp="1" noRot="1" noChangeAspect="1" noChangeArrowheads="1" noTextEdit="1"/>
          </p:cNvSpPr>
          <p:nvPr>
            <p:ph type="sldImg"/>
          </p:nvPr>
        </p:nvSpPr>
        <p:spPr>
          <a:ln/>
        </p:spPr>
      </p:sp>
      <p:sp>
        <p:nvSpPr>
          <p:cNvPr id="79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7FBF92C8-9E6A-4036-8328-EFBC292B858C}" type="datetime1">
              <a:rPr lang="en-US" smtClean="0"/>
              <a:pPr>
                <a:defRPr/>
              </a:pPr>
              <a:t>6/1/2008</a:t>
            </a:fld>
            <a:endParaRPr lang="en-US"/>
          </a:p>
        </p:txBody>
      </p:sp>
      <p:sp>
        <p:nvSpPr>
          <p:cNvPr id="6" name="Footer Placeholder 5"/>
          <p:cNvSpPr>
            <a:spLocks noGrp="1"/>
          </p:cNvSpPr>
          <p:nvPr>
            <p:ph type="ftr" sz="quarter" idx="12"/>
          </p:nvPr>
        </p:nvSpPr>
        <p:spPr/>
        <p:txBody>
          <a:bodyPr/>
          <a:lstStyle/>
          <a:p>
            <a:pPr>
              <a:defRPr/>
            </a:pPr>
            <a:r>
              <a:rPr lang="en-US" smtClean="0"/>
              <a:t>R. Dale Walker, MD</a:t>
            </a:r>
            <a:endParaRPr lang="en-US"/>
          </a:p>
        </p:txBody>
      </p:sp>
      <p:sp>
        <p:nvSpPr>
          <p:cNvPr id="7" name="Slide Number Placeholder 6"/>
          <p:cNvSpPr>
            <a:spLocks noGrp="1"/>
          </p:cNvSpPr>
          <p:nvPr>
            <p:ph type="sldNum" sz="quarter" idx="13"/>
          </p:nvPr>
        </p:nvSpPr>
        <p:spPr/>
        <p:txBody>
          <a:bodyPr/>
          <a:lstStyle/>
          <a:p>
            <a:pPr>
              <a:defRPr/>
            </a:pPr>
            <a:fld id="{CFB6BE56-0AD1-4A96-8332-6B38D2908E4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Rot="1" noChangeAspect="1" noChangeArrowheads="1" noTextEdit="1"/>
          </p:cNvSpPr>
          <p:nvPr>
            <p:ph type="sldImg"/>
          </p:nvPr>
        </p:nvSpPr>
        <p:spPr>
          <a:xfrm>
            <a:off x="1181100" y="696913"/>
            <a:ext cx="4648200" cy="3486150"/>
          </a:xfrm>
          <a:ln/>
        </p:spPr>
      </p:sp>
      <p:sp>
        <p:nvSpPr>
          <p:cNvPr id="1647619" name="Rectangle 3"/>
          <p:cNvSpPr>
            <a:spLocks noGrp="1" noChangeArrowheads="1"/>
          </p:cNvSpPr>
          <p:nvPr>
            <p:ph type="body" idx="1"/>
          </p:nvPr>
        </p:nvSpPr>
        <p:spPr>
          <a:xfrm>
            <a:off x="701675" y="4416425"/>
            <a:ext cx="5607050" cy="4183063"/>
          </a:xfrm>
          <a:noFill/>
          <a:ln/>
        </p:spPr>
        <p:txBody>
          <a:bodyPr/>
          <a:lstStyle/>
          <a:p>
            <a:pPr eaLnBrk="1" hangingPunct="1"/>
            <a:r>
              <a:rPr lang="en-US" dirty="0" smtClean="0"/>
              <a:t>Is this the next area for EBP? Feedback to date; Find pleasure, Trust in others, Sharing ideas, Leadership potential, Part of a team.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a:t>
            </a:r>
            <a:r>
              <a:rPr lang="en-US" baseline="0" dirty="0" smtClean="0"/>
              <a:t> community mobilization impact prevalence and reduce use?</a:t>
            </a:r>
            <a:endParaRPr lang="en-US" dirty="0"/>
          </a:p>
        </p:txBody>
      </p:sp>
      <p:sp>
        <p:nvSpPr>
          <p:cNvPr id="4" name="Slide Number Placeholder 3"/>
          <p:cNvSpPr>
            <a:spLocks noGrp="1"/>
          </p:cNvSpPr>
          <p:nvPr>
            <p:ph type="sldNum" sz="quarter" idx="10"/>
          </p:nvPr>
        </p:nvSpPr>
        <p:spPr/>
        <p:txBody>
          <a:bodyPr/>
          <a:lstStyle/>
          <a:p>
            <a:pPr>
              <a:defRPr/>
            </a:pPr>
            <a:fld id="{043F2CE5-36A5-46F8-912F-CC3BF27DC5AC}"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Rot="1" noChangeAspect="1" noChangeArrowheads="1" noTextEdit="1"/>
          </p:cNvSpPr>
          <p:nvPr>
            <p:ph type="sldImg"/>
          </p:nvPr>
        </p:nvSpPr>
        <p:spPr>
          <a:xfrm>
            <a:off x="1181100" y="696913"/>
            <a:ext cx="4648200" cy="3486150"/>
          </a:xfrm>
          <a:ln/>
        </p:spPr>
      </p:sp>
      <p:sp>
        <p:nvSpPr>
          <p:cNvPr id="1651715" name="Rectangle 3"/>
          <p:cNvSpPr>
            <a:spLocks noGrp="1" noChangeArrowheads="1"/>
          </p:cNvSpPr>
          <p:nvPr>
            <p:ph type="body" idx="1"/>
          </p:nvPr>
        </p:nvSpPr>
        <p:spPr>
          <a:xfrm>
            <a:off x="701675" y="4416425"/>
            <a:ext cx="5607050" cy="4183063"/>
          </a:xfrm>
          <a:noFill/>
          <a:ln/>
        </p:spPr>
        <p:txBody>
          <a:bodyPr/>
          <a:lstStyle/>
          <a:p>
            <a:r>
              <a:rPr lang="en-US" u="sng" smtClean="0"/>
              <a:t>Community Education</a:t>
            </a:r>
            <a:r>
              <a:rPr lang="en-US" smtClean="0"/>
              <a:t> through presentations, brochures, advertisements, etc.  Age appropriate information shared with youth and adults. </a:t>
            </a:r>
          </a:p>
          <a:p>
            <a:r>
              <a:rPr lang="en-US" u="sng" smtClean="0"/>
              <a:t>Enforcement:</a:t>
            </a:r>
            <a:r>
              <a:rPr lang="en-US" smtClean="0"/>
              <a:t>  The Navajo Law Enforcement Drug Unit Arrest and detainment of individuals trafficking methamphetamine.</a:t>
            </a:r>
          </a:p>
          <a:p>
            <a:r>
              <a:rPr lang="en-US" u="sng" smtClean="0"/>
              <a:t>Caring members</a:t>
            </a:r>
            <a:r>
              <a:rPr lang="en-US" smtClean="0"/>
              <a:t> of the community.</a:t>
            </a:r>
          </a:p>
          <a:p>
            <a:r>
              <a:rPr lang="en-US" u="sng" smtClean="0"/>
              <a:t>Partnerships</a:t>
            </a:r>
            <a:r>
              <a:rPr lang="en-US" smtClean="0"/>
              <a:t> with various entities, communities, chapters, private businesses and tribal divisions and programs.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
          <p:cNvSpPr>
            <a:spLocks noGrp="1" noRot="1" noChangeAspect="1" noChangeArrowheads="1" noTextEdit="1"/>
          </p:cNvSpPr>
          <p:nvPr>
            <p:ph type="sldImg"/>
          </p:nvPr>
        </p:nvSpPr>
        <p:spPr>
          <a:ln/>
        </p:spPr>
      </p:sp>
      <p:sp>
        <p:nvSpPr>
          <p:cNvPr id="1653763" name="Rectangle 3"/>
          <p:cNvSpPr>
            <a:spLocks noGrp="1" noChangeArrowheads="1"/>
          </p:cNvSpPr>
          <p:nvPr>
            <p:ph type="body" idx="1"/>
          </p:nvPr>
        </p:nvSpPr>
        <p:spPr>
          <a:noFill/>
          <a:ln/>
        </p:spPr>
        <p:txBody>
          <a:bodyPr/>
          <a:lstStyle/>
          <a:p>
            <a:r>
              <a:rPr lang="en-US" dirty="0" smtClean="0"/>
              <a:t>A place to study Evidence based treatment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Rot="1" noChangeAspect="1" noChangeArrowheads="1" noTextEdit="1"/>
          </p:cNvSpPr>
          <p:nvPr>
            <p:ph type="sldImg"/>
          </p:nvPr>
        </p:nvSpPr>
        <p:spPr>
          <a:xfrm>
            <a:off x="1181100" y="696913"/>
            <a:ext cx="4648200" cy="3486150"/>
          </a:xfrm>
          <a:ln/>
        </p:spPr>
      </p:sp>
      <p:sp>
        <p:nvSpPr>
          <p:cNvPr id="1655811" name="Rectangle 3"/>
          <p:cNvSpPr>
            <a:spLocks noGrp="1" noChangeArrowheads="1"/>
          </p:cNvSpPr>
          <p:nvPr>
            <p:ph type="body" idx="1"/>
          </p:nvPr>
        </p:nvSpPr>
        <p:spPr>
          <a:xfrm>
            <a:off x="935039" y="4416425"/>
            <a:ext cx="5140325" cy="4183063"/>
          </a:xfrm>
          <a:noFill/>
          <a:ln/>
        </p:spPr>
        <p:txBody>
          <a:bodyPr/>
          <a:lstStyle/>
          <a:p>
            <a:r>
              <a:rPr lang="en-US" smtClean="0"/>
              <a:t>Starting at the center of the diagram tribal leadership initiated and continues to play an important role through participation.  The Council is key to ensuring necessary partners continue to be engaged in carrying out the strategic plan as it is updated regularly.  The Task force includes at least 2 Tribal Council members, law enforcement, court, most if not all tribal and community agencies and federal officials including: Tribal Health Department (including; education, mental health, alcohol program), Tribal Human Services (child protective services), Tribal Environmental Offices, Tribal Housing Office, Local Housing  Authority, Weed and Seed program, Ho-Chunk Community Development Corporation, U.S. Attorney’s office representation, FBI victims advocate representative, and others. Through building and maintenance of an effective strategy the strategy has included Tribal codes, policies and procedures, enforcement as a priority, awareness campaigns, education, screening, and compassion as an approach to controlling methamphetamine on the Winnebago Reservation.  The result has been the use of methamphetamine has been minimized.</a:t>
            </a:r>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buFont typeface="Arial" pitchFamily="34" charset="0"/>
              <a:buChar char="•"/>
            </a:pPr>
            <a:r>
              <a:rPr lang="en-US" dirty="0" smtClean="0"/>
              <a:t>FAST is a family strengthening and parent involvement program by Families and Schools Together Inc. FAST is a natively science-based, multi-component, non-curricular </a:t>
            </a:r>
            <a:r>
              <a:rPr lang="en-US" dirty="0" err="1" smtClean="0"/>
              <a:t>multifactorial</a:t>
            </a:r>
            <a:r>
              <a:rPr lang="en-US" dirty="0" smtClean="0"/>
              <a:t> family strengthening and parent involvement program that is delivered in schools and communities using multifamily group interaction</a:t>
            </a:r>
          </a:p>
          <a:p>
            <a:pPr>
              <a:buFont typeface="Arial" pitchFamily="34" charset="0"/>
              <a:buChar char="•"/>
            </a:pPr>
            <a:r>
              <a:rPr lang="en-US" dirty="0" smtClean="0"/>
              <a:t>Parenting Wisely (PW) is a parenting skills education system.  The PW programs are designed to facilitate the learning of necessary skills for the healthy well-balanced raising of children from age 3 to 18</a:t>
            </a:r>
          </a:p>
          <a:p>
            <a:pPr>
              <a:buFont typeface="Arial" pitchFamily="34" charset="0"/>
              <a:buChar char="•"/>
            </a:pPr>
            <a:r>
              <a:rPr lang="en-US" dirty="0" smtClean="0"/>
              <a:t>Preparing for the Drug Free Years (PDFY), a program for parents of children in grades 4 through 8, is designed to reduce adolescent drug use and behavior problems. PDFY's skill-based curriculum helps parents address risks that can contribute to drug abuse while strengthening family bonding by building protective factors.</a:t>
            </a:r>
          </a:p>
          <a:p>
            <a:pPr>
              <a:buFont typeface="Arial" pitchFamily="34" charset="0"/>
              <a:buChar char="•"/>
            </a:pPr>
            <a:r>
              <a:rPr lang="en-US" b="1" dirty="0" smtClean="0"/>
              <a:t>Project ALERT</a:t>
            </a:r>
            <a:r>
              <a:rPr lang="en-US" dirty="0" smtClean="0"/>
              <a:t> is a focused, classroom-based adolescent substance abuse prevention program. The program was designed to motivate students against drug use, to provide skills and strategies for resisting use, and to establish non-use attitudes and beliefs.</a:t>
            </a:r>
          </a:p>
          <a:p>
            <a:pPr>
              <a:buFont typeface="Arial" pitchFamily="34" charset="0"/>
              <a:buChar char="•"/>
            </a:pPr>
            <a:r>
              <a:rPr lang="en-US" dirty="0" smtClean="0"/>
              <a:t>Youth in Project Venture experience challenging activities, including rock climbing, rappelling, canoeing, backpack trips, ropes course, mountain biking, orienteering, as well as service-learning projects and cultural activities that support their development as capable, productive members of their community.</a:t>
            </a:r>
          </a:p>
          <a:p>
            <a:pPr>
              <a:buFont typeface="Arial" pitchFamily="34" charset="0"/>
              <a:buChar char="•"/>
            </a:pPr>
            <a:endParaRPr lang="en-US" dirty="0" smtClean="0"/>
          </a:p>
          <a:p>
            <a:pPr>
              <a:buFont typeface="Arial" pitchFamily="34" charset="0"/>
              <a:buChar char="•"/>
            </a:pPr>
            <a:r>
              <a:rPr lang="en-US" dirty="0" smtClean="0"/>
              <a:t>The PATHS (Promoting Alternative </a:t>
            </a:r>
            <a:r>
              <a:rPr lang="en-US" dirty="0" err="1" smtClean="0"/>
              <a:t>THinking</a:t>
            </a:r>
            <a:r>
              <a:rPr lang="en-US" dirty="0" smtClean="0"/>
              <a:t> Strategies) Curriculum is a comprehensive program for promoting emotional and social competencies and reducing aggression and behavior problems in elementary school-aged children while simultaneously enhancing the educational process in the classroom. </a:t>
            </a:r>
          </a:p>
          <a:p>
            <a:pPr>
              <a:buFont typeface="Arial" pitchFamily="34" charset="0"/>
              <a:buChar char="•"/>
            </a:pPr>
            <a:r>
              <a:rPr lang="en-US" dirty="0" smtClean="0"/>
              <a:t>The American Indian Life Skills Development curriculum is a school-based, culturally tailored, suicide-prevention curriculum for American Indian adolescents. Tailored to American Indian norms, values, beliefs, and attitudes, the curriculum is designed to build self-esteem; identify emotions and stress; increase communication and problem-solving skills; and recognize and eliminate self-destructive behavior, including substance abuse</a:t>
            </a:r>
          </a:p>
          <a:p>
            <a:r>
              <a:rPr lang="en-US" dirty="0" smtClean="0"/>
              <a:t>Across Ages is a school- and community-based drug prevention</a:t>
            </a:r>
          </a:p>
          <a:p>
            <a:r>
              <a:rPr lang="en-US" dirty="0" smtClean="0"/>
              <a:t>program for youth 9 to 13 years old that seeks to strengthen the bonds</a:t>
            </a:r>
          </a:p>
          <a:p>
            <a:r>
              <a:rPr lang="en-US" dirty="0" smtClean="0"/>
              <a:t>between adults and youth and to provide opportunities for positive</a:t>
            </a:r>
          </a:p>
          <a:p>
            <a:r>
              <a:rPr lang="en-US" dirty="0" smtClean="0"/>
              <a:t>community involvement. The unique and highly effective feature of Across</a:t>
            </a:r>
          </a:p>
          <a:p>
            <a:r>
              <a:rPr lang="en-US" dirty="0" smtClean="0"/>
              <a:t>Ages is the pairing of older adult mentors (age 55 and above) with young</a:t>
            </a:r>
          </a:p>
          <a:p>
            <a:r>
              <a:rPr lang="en-US" dirty="0" smtClean="0"/>
              <a:t>adolescents, specifically youth making the transition to middle school.</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34DBBA7-BF42-474A-8BF3-EB9A8E0F0DD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And some more.</a:t>
            </a:r>
            <a:endParaRPr lang="en-US" dirty="0"/>
          </a:p>
        </p:txBody>
      </p:sp>
      <p:sp>
        <p:nvSpPr>
          <p:cNvPr id="4" name="Slide Number Placeholder 3"/>
          <p:cNvSpPr>
            <a:spLocks noGrp="1"/>
          </p:cNvSpPr>
          <p:nvPr>
            <p:ph type="sldNum" sz="quarter" idx="10"/>
          </p:nvPr>
        </p:nvSpPr>
        <p:spPr/>
        <p:txBody>
          <a:bodyPr/>
          <a:lstStyle/>
          <a:p>
            <a:fld id="{334DBBA7-BF42-474A-8BF3-EB9A8E0F0DD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393" name="Rectangle 2"/>
          <p:cNvSpPr>
            <a:spLocks noGrp="1" noChangeArrowheads="1"/>
          </p:cNvSpPr>
          <p:nvPr>
            <p:ph type="hdr" sz="quarter"/>
          </p:nvPr>
        </p:nvSpPr>
        <p:spPr>
          <a:noFill/>
        </p:spPr>
        <p:txBody>
          <a:bodyPr/>
          <a:lstStyle/>
          <a:p>
            <a:r>
              <a:rPr lang="en-US" smtClean="0"/>
              <a:t>One Sky Center</a:t>
            </a:r>
          </a:p>
        </p:txBody>
      </p:sp>
      <p:sp>
        <p:nvSpPr>
          <p:cNvPr id="1467394" name="Rectangle 3"/>
          <p:cNvSpPr>
            <a:spLocks noGrp="1" noChangeArrowheads="1"/>
          </p:cNvSpPr>
          <p:nvPr>
            <p:ph type="dt" sz="quarter" idx="1"/>
          </p:nvPr>
        </p:nvSpPr>
        <p:spPr>
          <a:noFill/>
        </p:spPr>
        <p:txBody>
          <a:bodyPr/>
          <a:lstStyle/>
          <a:p>
            <a:fld id="{D7F5C28B-5319-442F-883B-A67E5AAE0084}" type="datetime1">
              <a:rPr lang="en-US" smtClean="0"/>
              <a:pPr/>
              <a:t>6/1/2008</a:t>
            </a:fld>
            <a:endParaRPr lang="en-US" smtClean="0"/>
          </a:p>
        </p:txBody>
      </p:sp>
      <p:sp>
        <p:nvSpPr>
          <p:cNvPr id="1467395" name="Rectangle 7"/>
          <p:cNvSpPr>
            <a:spLocks noGrp="1" noChangeArrowheads="1"/>
          </p:cNvSpPr>
          <p:nvPr>
            <p:ph type="sldNum" sz="quarter" idx="5"/>
          </p:nvPr>
        </p:nvSpPr>
        <p:spPr>
          <a:noFill/>
        </p:spPr>
        <p:txBody>
          <a:bodyPr/>
          <a:lstStyle/>
          <a:p>
            <a:fld id="{3C79603E-A3DC-4294-893B-149F5F85D208}" type="slidenum">
              <a:rPr lang="en-US" smtClean="0"/>
              <a:pPr/>
              <a:t>2</a:t>
            </a:fld>
            <a:endParaRPr lang="en-US" smtClean="0"/>
          </a:p>
        </p:txBody>
      </p:sp>
      <p:sp>
        <p:nvSpPr>
          <p:cNvPr id="1467396" name="Rectangle 2"/>
          <p:cNvSpPr>
            <a:spLocks noGrp="1" noRot="1" noChangeAspect="1" noChangeArrowheads="1" noTextEdit="1"/>
          </p:cNvSpPr>
          <p:nvPr>
            <p:ph type="sldImg"/>
          </p:nvPr>
        </p:nvSpPr>
        <p:spPr>
          <a:ln/>
        </p:spPr>
      </p:sp>
      <p:sp>
        <p:nvSpPr>
          <p:cNvPr id="14673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A7231F7F-3682-4D6A-92B0-5847FA199384}"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96392286-CC62-44A4-B7F5-B9D27DD080CC}" type="slidenum">
              <a:rPr lang="en-US"/>
              <a:pPr/>
              <a:t>21</a:t>
            </a:fld>
            <a:endParaRPr lang="en-US"/>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r>
              <a:rPr lang="en-US" dirty="0" smtClean="0"/>
              <a:t>Motivational interviewing is non-judgmental, non-confrontational and non-adversarial. The approach attempts to increase clients’ awareness of the potential problems caused, consequences experienced, and risks faced as a result of the behavior in question</a:t>
            </a:r>
          </a:p>
          <a:p>
            <a:endParaRPr lang="en-US" dirty="0" smtClean="0"/>
          </a:p>
          <a:p>
            <a:r>
              <a:rPr lang="en-US" dirty="0" smtClean="0"/>
              <a:t>The premise behind CM is to utilize these and other reinforcement procedures systematically to modify behaviors of substance abusers in a positive and supportive manner (</a:t>
            </a:r>
            <a:r>
              <a:rPr lang="en-US" dirty="0" err="1" smtClean="0"/>
              <a:t>Petry</a:t>
            </a:r>
            <a:r>
              <a:rPr lang="en-US" dirty="0" smtClean="0"/>
              <a:t>, 2000). For example, in many CM treatments, patients leave urine specimens multiple times each week and receive explicit rewards for each specimen that tests negative for drugs</a:t>
            </a:r>
          </a:p>
          <a:p>
            <a:endParaRPr lang="en-US" dirty="0" smtClean="0"/>
          </a:p>
          <a:p>
            <a:r>
              <a:rPr lang="en-US" dirty="0" smtClean="0"/>
              <a:t>The Community Reinforcement Approach (CRA) is a comprehensive behavioral program for treating substance-abuse problems. It is based on the belief that environmental contingencies can play a powerful role in encouraging or discouraging drinking or drug use. Consequently, it utilizes social, recreational, familial, and vocational </a:t>
            </a:r>
            <a:r>
              <a:rPr lang="en-US" dirty="0" err="1" smtClean="0"/>
              <a:t>reinforcers</a:t>
            </a:r>
            <a:r>
              <a:rPr lang="en-US" dirty="0" smtClean="0"/>
              <a:t> to assist consumers in the recovery process. Its goal is to make a sober</a:t>
            </a:r>
          </a:p>
          <a:p>
            <a:r>
              <a:rPr lang="en-US" dirty="0" smtClean="0"/>
              <a:t>lifestyle more rewarding than the use of substances.</a:t>
            </a:r>
          </a:p>
          <a:p>
            <a:endParaRPr lang="en-US" dirty="0" smtClean="0"/>
          </a:p>
          <a:p>
            <a:r>
              <a:rPr lang="en-US" dirty="0" smtClean="0"/>
              <a:t>The Matrix Model intensive outpatient treatment was developed with an awareness of the diversity of factors that contribute to drug and alcohol problems. To produce the best opportunity for success, the needs of the individual patient are considered in the design of each treatment plan. At Matrix Institute, the elements chosen to create optimal treatment for adults and adolescents include strategies and methods that have been demonstrated to be effective in helping people who are abusing drugs or alcohol. These elements are listed below and are included within all Matrix treatment plans.</a:t>
            </a:r>
            <a:br>
              <a:rPr lang="en-US" dirty="0" smtClean="0"/>
            </a:br>
            <a:r>
              <a:rPr lang="en-US" dirty="0" smtClean="0"/>
              <a:t/>
            </a:r>
            <a:br>
              <a:rPr lang="en-US" dirty="0" smtClean="0"/>
            </a:b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77F65964-37C4-4AAB-9C7D-4E597DA5A29D}"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9204DFDB-E918-4927-A7F7-8E094E0FED4A}" type="slidenum">
              <a:rPr lang="en-US"/>
              <a:pPr/>
              <a:t>22</a:t>
            </a:fld>
            <a:endParaRPr lang="en-US"/>
          </a:p>
        </p:txBody>
      </p:sp>
      <p:sp>
        <p:nvSpPr>
          <p:cNvPr id="876546" name="Rectangle 2"/>
          <p:cNvSpPr>
            <a:spLocks noGrp="1" noRot="1" noChangeAspect="1" noChangeArrowheads="1" noTextEdit="1"/>
          </p:cNvSpPr>
          <p:nvPr>
            <p:ph type="sldImg"/>
          </p:nvPr>
        </p:nvSpPr>
        <p:spPr>
          <a:ln/>
        </p:spPr>
      </p:sp>
      <p:sp>
        <p:nvSpPr>
          <p:cNvPr id="87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12B0E371-DD27-4639-903A-BBB5AC10609D}"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8FB1E44F-5502-487E-9BCA-89058BCBE0D3}" type="slidenum">
              <a:rPr lang="en-US"/>
              <a:pPr/>
              <a:t>23</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8E529E5D-02D7-4A89-B7FC-FA69675394A4}"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B0A70BF4-123A-4EF5-80FA-ACCA6295CAD7}" type="slidenum">
              <a:rPr lang="en-US"/>
              <a:pPr/>
              <a:t>24</a:t>
            </a:fld>
            <a:endParaRPr lang="en-US"/>
          </a:p>
        </p:txBody>
      </p:sp>
      <p:sp>
        <p:nvSpPr>
          <p:cNvPr id="874498" name="Rectangle 2"/>
          <p:cNvSpPr>
            <a:spLocks noGrp="1" noRot="1" noChangeAspect="1" noChangeArrowheads="1" noTextEdit="1"/>
          </p:cNvSpPr>
          <p:nvPr>
            <p:ph type="sldImg"/>
          </p:nvPr>
        </p:nvSpPr>
        <p:spPr>
          <a:ln/>
        </p:spPr>
      </p:sp>
      <p:sp>
        <p:nvSpPr>
          <p:cNvPr id="87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3A33383A-F1E2-44F1-BC86-527555D4A8AF}"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03798873-34E0-4260-8EAB-2D71B410D6AF}" type="slidenum">
              <a:rPr lang="en-US"/>
              <a:pPr/>
              <a:t>25</a:t>
            </a:fld>
            <a:endParaRPr lang="en-US"/>
          </a:p>
        </p:txBody>
      </p:sp>
      <p:sp>
        <p:nvSpPr>
          <p:cNvPr id="904194" name="Rectangle 2"/>
          <p:cNvSpPr>
            <a:spLocks noGrp="1" noRot="1" noChangeAspec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24F8ABF7-4E07-4A09-9774-22F241A3E5E2}"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C59C245E-1019-4A14-84DD-8AA1678F72D6}" type="slidenum">
              <a:rPr lang="en-US"/>
              <a:pPr/>
              <a:t>26</a:t>
            </a:fld>
            <a:endParaRPr lang="en-US"/>
          </a:p>
        </p:txBody>
      </p:sp>
      <p:sp>
        <p:nvSpPr>
          <p:cNvPr id="627714" name="Rectangle 2"/>
          <p:cNvSpPr>
            <a:spLocks noGrp="1" noRot="1" noChangeAspect="1" noChangeArrowheads="1" noTextEdit="1"/>
          </p:cNvSpPr>
          <p:nvPr>
            <p:ph type="sldImg"/>
          </p:nvPr>
        </p:nvSpPr>
        <p:spPr>
          <a:xfrm>
            <a:off x="1181100" y="696913"/>
            <a:ext cx="4648200" cy="3486150"/>
          </a:xfrm>
          <a:ln/>
        </p:spPr>
      </p:sp>
      <p:sp>
        <p:nvSpPr>
          <p:cNvPr id="627715" name="Rectangle 3"/>
          <p:cNvSpPr>
            <a:spLocks noGrp="1" noChangeArrowheads="1"/>
          </p:cNvSpPr>
          <p:nvPr>
            <p:ph type="body" idx="1"/>
          </p:nvPr>
        </p:nvSpPr>
        <p:spPr>
          <a:xfrm>
            <a:off x="701675" y="4416425"/>
            <a:ext cx="5607050" cy="4183063"/>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8803A4C1-9250-45FA-9C95-300821030779}"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4D0F0537-7830-4B1E-BDDF-58BBC3122CC8}" type="slidenum">
              <a:rPr lang="en-US"/>
              <a:pPr/>
              <a:t>27</a:t>
            </a:fld>
            <a:endParaRPr lang="en-US"/>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AD3168D9-ED0C-46C6-A98E-D5631E074813}"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D3CBBA2F-6C61-483C-AD98-963E550D5C19}" type="slidenum">
              <a:rPr lang="en-US"/>
              <a:pPr/>
              <a:t>28</a:t>
            </a:fld>
            <a:endParaRPr lang="en-US"/>
          </a:p>
        </p:txBody>
      </p:sp>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09EF1202-E72F-47E1-9D4C-06FC2A58C773}"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DDF3EC8A-6C5E-4341-8972-5B912F2BD4CB}" type="slidenum">
              <a:rPr lang="en-US"/>
              <a:pPr/>
              <a:t>29</a:t>
            </a:fld>
            <a:endParaRPr lang="en-US"/>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13EDC9AB-0D50-408D-B7E3-5DDDA78FEE02}"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3789C0DE-D677-4118-A9AA-33749DCC2F34}" type="slidenum">
              <a:rPr lang="en-US"/>
              <a:pPr/>
              <a:t>30</a:t>
            </a:fld>
            <a:endParaRPr lang="en-US"/>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5" name="Slide Image Placeholder 1"/>
          <p:cNvSpPr>
            <a:spLocks noGrp="1" noRot="1" noChangeAspect="1"/>
          </p:cNvSpPr>
          <p:nvPr>
            <p:ph type="sldImg"/>
          </p:nvPr>
        </p:nvSpPr>
        <p:spPr>
          <a:ln/>
        </p:spPr>
      </p:sp>
      <p:sp>
        <p:nvSpPr>
          <p:cNvPr id="1183746" name="Notes Placeholder 2"/>
          <p:cNvSpPr>
            <a:spLocks noGrp="1"/>
          </p:cNvSpPr>
          <p:nvPr>
            <p:ph type="body" idx="1"/>
          </p:nvPr>
        </p:nvSpPr>
        <p:spPr>
          <a:noFill/>
          <a:ln/>
        </p:spPr>
        <p:txBody>
          <a:bodyPr/>
          <a:lstStyle/>
          <a:p>
            <a:pPr eaLnBrk="1" hangingPunct="1"/>
            <a:endParaRPr lang="en-US" smtClean="0"/>
          </a:p>
        </p:txBody>
      </p:sp>
      <p:sp>
        <p:nvSpPr>
          <p:cNvPr id="1183747" name="Header Placeholder 3"/>
          <p:cNvSpPr>
            <a:spLocks noGrp="1"/>
          </p:cNvSpPr>
          <p:nvPr>
            <p:ph type="hdr" sz="quarter"/>
          </p:nvPr>
        </p:nvSpPr>
        <p:spPr>
          <a:noFill/>
        </p:spPr>
        <p:txBody>
          <a:bodyPr/>
          <a:lstStyle/>
          <a:p>
            <a:r>
              <a:rPr lang="en-US" smtClean="0"/>
              <a:t>One Sky Center</a:t>
            </a:r>
          </a:p>
        </p:txBody>
      </p:sp>
      <p:sp>
        <p:nvSpPr>
          <p:cNvPr id="1183748" name="Date Placeholder 4"/>
          <p:cNvSpPr>
            <a:spLocks noGrp="1"/>
          </p:cNvSpPr>
          <p:nvPr>
            <p:ph type="dt" sz="quarter" idx="1"/>
          </p:nvPr>
        </p:nvSpPr>
        <p:spPr>
          <a:noFill/>
        </p:spPr>
        <p:txBody>
          <a:bodyPr/>
          <a:lstStyle/>
          <a:p>
            <a:fld id="{808E4645-74B0-49B9-8F13-311DC1ABE35D}" type="datetime1">
              <a:rPr lang="en-US" smtClean="0"/>
              <a:pPr/>
              <a:t>6/1/2008</a:t>
            </a:fld>
            <a:endParaRPr lang="en-US" smtClean="0"/>
          </a:p>
        </p:txBody>
      </p:sp>
      <p:sp>
        <p:nvSpPr>
          <p:cNvPr id="1183749" name="Slide Number Placeholder 5"/>
          <p:cNvSpPr>
            <a:spLocks noGrp="1"/>
          </p:cNvSpPr>
          <p:nvPr>
            <p:ph type="sldNum" sz="quarter" idx="5"/>
          </p:nvPr>
        </p:nvSpPr>
        <p:spPr>
          <a:noFill/>
        </p:spPr>
        <p:txBody>
          <a:bodyPr/>
          <a:lstStyle/>
          <a:p>
            <a:fld id="{8647051F-04A7-4041-AA0B-4DD80736BB59}"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7" name="Rectangle 2"/>
          <p:cNvSpPr>
            <a:spLocks noGrp="1" noChangeArrowheads="1"/>
          </p:cNvSpPr>
          <p:nvPr>
            <p:ph type="hdr" sz="quarter"/>
          </p:nvPr>
        </p:nvSpPr>
        <p:spPr>
          <a:noFill/>
        </p:spPr>
        <p:txBody>
          <a:bodyPr/>
          <a:lstStyle/>
          <a:p>
            <a:r>
              <a:rPr lang="en-US" smtClean="0"/>
              <a:t>One Sky Center</a:t>
            </a:r>
          </a:p>
        </p:txBody>
      </p:sp>
      <p:sp>
        <p:nvSpPr>
          <p:cNvPr id="1273858" name="Rectangle 3"/>
          <p:cNvSpPr>
            <a:spLocks noGrp="1" noChangeArrowheads="1"/>
          </p:cNvSpPr>
          <p:nvPr>
            <p:ph type="dt" sz="quarter" idx="1"/>
          </p:nvPr>
        </p:nvSpPr>
        <p:spPr>
          <a:noFill/>
        </p:spPr>
        <p:txBody>
          <a:bodyPr/>
          <a:lstStyle/>
          <a:p>
            <a:fld id="{8791AEBD-DC30-4142-BD3B-1DC2DBD107CD}" type="datetime1">
              <a:rPr lang="en-US" smtClean="0"/>
              <a:pPr/>
              <a:t>6/1/2008</a:t>
            </a:fld>
            <a:endParaRPr lang="en-US" smtClean="0"/>
          </a:p>
        </p:txBody>
      </p:sp>
      <p:sp>
        <p:nvSpPr>
          <p:cNvPr id="1273859" name="Rectangle 7"/>
          <p:cNvSpPr>
            <a:spLocks noGrp="1" noChangeArrowheads="1"/>
          </p:cNvSpPr>
          <p:nvPr>
            <p:ph type="sldNum" sz="quarter" idx="5"/>
          </p:nvPr>
        </p:nvSpPr>
        <p:spPr>
          <a:noFill/>
        </p:spPr>
        <p:txBody>
          <a:bodyPr/>
          <a:lstStyle/>
          <a:p>
            <a:fld id="{0C03E368-9FC9-4C5B-8416-CF087C41928B}" type="slidenum">
              <a:rPr lang="en-US" smtClean="0"/>
              <a:pPr/>
              <a:t>4</a:t>
            </a:fld>
            <a:endParaRPr lang="en-US" smtClean="0"/>
          </a:p>
        </p:txBody>
      </p:sp>
      <p:sp>
        <p:nvSpPr>
          <p:cNvPr id="1273860" name="Rectangle 2"/>
          <p:cNvSpPr>
            <a:spLocks noGrp="1" noRot="1" noChangeAspect="1" noChangeArrowheads="1" noTextEdit="1"/>
          </p:cNvSpPr>
          <p:nvPr>
            <p:ph type="sldImg"/>
          </p:nvPr>
        </p:nvSpPr>
        <p:spPr>
          <a:ln/>
        </p:spPr>
      </p:sp>
      <p:sp>
        <p:nvSpPr>
          <p:cNvPr id="12738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49" name="Rectangle 2"/>
          <p:cNvSpPr>
            <a:spLocks noGrp="1" noChangeArrowheads="1"/>
          </p:cNvSpPr>
          <p:nvPr>
            <p:ph type="hdr" sz="quarter"/>
          </p:nvPr>
        </p:nvSpPr>
        <p:spPr>
          <a:noFill/>
        </p:spPr>
        <p:txBody>
          <a:bodyPr/>
          <a:lstStyle/>
          <a:p>
            <a:r>
              <a:rPr lang="en-US" smtClean="0"/>
              <a:t>One Sky Center</a:t>
            </a:r>
          </a:p>
        </p:txBody>
      </p:sp>
      <p:sp>
        <p:nvSpPr>
          <p:cNvPr id="1538050" name="Rectangle 3"/>
          <p:cNvSpPr>
            <a:spLocks noGrp="1" noChangeArrowheads="1"/>
          </p:cNvSpPr>
          <p:nvPr>
            <p:ph type="dt" sz="quarter" idx="1"/>
          </p:nvPr>
        </p:nvSpPr>
        <p:spPr>
          <a:noFill/>
        </p:spPr>
        <p:txBody>
          <a:bodyPr/>
          <a:lstStyle/>
          <a:p>
            <a:fld id="{4B6D8C22-821A-4AAD-8619-3EE74DB3D92D}" type="datetime1">
              <a:rPr lang="en-US" smtClean="0"/>
              <a:pPr/>
              <a:t>6/1/2008</a:t>
            </a:fld>
            <a:endParaRPr lang="en-US" smtClean="0"/>
          </a:p>
        </p:txBody>
      </p:sp>
      <p:sp>
        <p:nvSpPr>
          <p:cNvPr id="1538051" name="Rectangle 7"/>
          <p:cNvSpPr>
            <a:spLocks noGrp="1" noChangeArrowheads="1"/>
          </p:cNvSpPr>
          <p:nvPr>
            <p:ph type="sldNum" sz="quarter" idx="5"/>
          </p:nvPr>
        </p:nvSpPr>
        <p:spPr>
          <a:noFill/>
        </p:spPr>
        <p:txBody>
          <a:bodyPr/>
          <a:lstStyle/>
          <a:p>
            <a:fld id="{DA4EAF75-B4DD-4FE5-A02A-C1C52FD1D644}" type="slidenum">
              <a:rPr lang="en-US" smtClean="0"/>
              <a:pPr/>
              <a:t>5</a:t>
            </a:fld>
            <a:endParaRPr lang="en-US" smtClean="0"/>
          </a:p>
        </p:txBody>
      </p:sp>
      <p:sp>
        <p:nvSpPr>
          <p:cNvPr id="1538052" name="Rectangle 2"/>
          <p:cNvSpPr>
            <a:spLocks noGrp="1" noRot="1" noChangeAspect="1" noChangeArrowheads="1" noTextEdit="1"/>
          </p:cNvSpPr>
          <p:nvPr>
            <p:ph type="sldImg"/>
          </p:nvPr>
        </p:nvSpPr>
        <p:spPr>
          <a:ln/>
        </p:spPr>
      </p:sp>
      <p:sp>
        <p:nvSpPr>
          <p:cNvPr id="15380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9E6A1357-FB42-4FA4-BDE1-9130056CABA9}" type="datetime1">
              <a:rPr lang="en-US" smtClean="0"/>
              <a:pPr>
                <a:defRPr/>
              </a:pPr>
              <a:t>6/1/2008</a:t>
            </a:fld>
            <a:endParaRPr lang="en-US"/>
          </a:p>
        </p:txBody>
      </p:sp>
      <p:sp>
        <p:nvSpPr>
          <p:cNvPr id="6" name="Slide Number Placeholder 5"/>
          <p:cNvSpPr>
            <a:spLocks noGrp="1"/>
          </p:cNvSpPr>
          <p:nvPr>
            <p:ph type="sldNum" sz="quarter" idx="12"/>
          </p:nvPr>
        </p:nvSpPr>
        <p:spPr/>
        <p:txBody>
          <a:bodyPr/>
          <a:lstStyle/>
          <a:p>
            <a:pPr>
              <a:defRPr/>
            </a:pPr>
            <a:fld id="{7B14BF52-BBB9-4705-B637-BA3A4F4E228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Rot="1" noChangeAspect="1" noChangeArrowheads="1" noTextEdit="1"/>
          </p:cNvSpPr>
          <p:nvPr>
            <p:ph type="sldImg"/>
          </p:nvPr>
        </p:nvSpPr>
        <p:spPr>
          <a:ln/>
        </p:spPr>
      </p:sp>
      <p:sp>
        <p:nvSpPr>
          <p:cNvPr id="1615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One Sky Center</a:t>
            </a:r>
            <a:endParaRPr lang="en-US"/>
          </a:p>
        </p:txBody>
      </p:sp>
      <p:sp>
        <p:nvSpPr>
          <p:cNvPr id="5" name="Date Placeholder 4"/>
          <p:cNvSpPr>
            <a:spLocks noGrp="1"/>
          </p:cNvSpPr>
          <p:nvPr>
            <p:ph type="dt" idx="11"/>
          </p:nvPr>
        </p:nvSpPr>
        <p:spPr/>
        <p:txBody>
          <a:bodyPr/>
          <a:lstStyle/>
          <a:p>
            <a:pPr>
              <a:defRPr/>
            </a:pPr>
            <a:fld id="{9E6A1357-FB42-4FA4-BDE1-9130056CABA9}" type="datetime1">
              <a:rPr lang="en-US" smtClean="0"/>
              <a:pPr>
                <a:defRPr/>
              </a:pPr>
              <a:t>6/1/2008</a:t>
            </a:fld>
            <a:endParaRPr lang="en-US"/>
          </a:p>
        </p:txBody>
      </p:sp>
      <p:sp>
        <p:nvSpPr>
          <p:cNvPr id="6" name="Slide Number Placeholder 5"/>
          <p:cNvSpPr>
            <a:spLocks noGrp="1"/>
          </p:cNvSpPr>
          <p:nvPr>
            <p:ph type="sldNum" sz="quarter" idx="12"/>
          </p:nvPr>
        </p:nvSpPr>
        <p:spPr/>
        <p:txBody>
          <a:bodyPr/>
          <a:lstStyle/>
          <a:p>
            <a:pPr>
              <a:defRPr/>
            </a:pPr>
            <a:fld id="{7B14BF52-BBB9-4705-B637-BA3A4F4E228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One Sky Center</a:t>
            </a:r>
          </a:p>
        </p:txBody>
      </p:sp>
      <p:sp>
        <p:nvSpPr>
          <p:cNvPr id="5" name="Rectangle 3"/>
          <p:cNvSpPr>
            <a:spLocks noGrp="1" noChangeArrowheads="1"/>
          </p:cNvSpPr>
          <p:nvPr>
            <p:ph type="dt" idx="1"/>
          </p:nvPr>
        </p:nvSpPr>
        <p:spPr>
          <a:ln/>
        </p:spPr>
        <p:txBody>
          <a:bodyPr/>
          <a:lstStyle/>
          <a:p>
            <a:fld id="{ABD2AEA2-8A52-4F89-8F30-E357EA319372}" type="datetime1">
              <a:rPr lang="en-US"/>
              <a:pPr/>
              <a:t>6/1/2008</a:t>
            </a:fld>
            <a:endParaRPr lang="en-US"/>
          </a:p>
        </p:txBody>
      </p:sp>
      <p:sp>
        <p:nvSpPr>
          <p:cNvPr id="6" name="Rectangle 7"/>
          <p:cNvSpPr>
            <a:spLocks noGrp="1" noChangeArrowheads="1"/>
          </p:cNvSpPr>
          <p:nvPr>
            <p:ph type="sldNum" sz="quarter" idx="5"/>
          </p:nvPr>
        </p:nvSpPr>
        <p:spPr>
          <a:ln/>
        </p:spPr>
        <p:txBody>
          <a:bodyPr/>
          <a:lstStyle/>
          <a:p>
            <a:fld id="{8223AF95-0714-491F-A445-A55F832DE0C6}" type="slidenum">
              <a:rPr lang="en-US"/>
              <a:pPr/>
              <a:t>9</a:t>
            </a:fld>
            <a:endParaRPr lang="en-US"/>
          </a:p>
        </p:txBody>
      </p:sp>
      <p:sp>
        <p:nvSpPr>
          <p:cNvPr id="1132546" name="Rectangle 2"/>
          <p:cNvSpPr>
            <a:spLocks noGrp="1" noRot="1" noChangeAspect="1" noChangeArrowheads="1" noTextEdit="1"/>
          </p:cNvSpPr>
          <p:nvPr>
            <p:ph type="sldImg"/>
          </p:nvPr>
        </p:nvSpPr>
        <p:spPr>
          <a:xfrm>
            <a:off x="1181100" y="696913"/>
            <a:ext cx="4648200" cy="3486150"/>
          </a:xfrm>
          <a:ln/>
        </p:spPr>
      </p:sp>
      <p:sp>
        <p:nvSpPr>
          <p:cNvPr id="1132547" name="Rectangle 3"/>
          <p:cNvSpPr>
            <a:spLocks noGrp="1" noChangeArrowheads="1"/>
          </p:cNvSpPr>
          <p:nvPr>
            <p:ph type="body" idx="1"/>
          </p:nvPr>
        </p:nvSpPr>
        <p:spPr>
          <a:xfrm>
            <a:off x="935039" y="4416425"/>
            <a:ext cx="5140325" cy="4183063"/>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781FC-FE9A-4C91-9478-4FC93E1412C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B9490-9177-4041-942A-0B020E4B00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8B22B-5105-424C-A44F-9122314BF4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927688-22DE-459E-87C4-D00352493AD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2D7962-C35F-4A17-B9F8-F4C43B690DE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27432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1905000" cy="457200"/>
          </a:xfrm>
        </p:spPr>
        <p:txBody>
          <a:bodyPr/>
          <a:lstStyle>
            <a:lvl1pPr>
              <a:defRPr/>
            </a:lvl1pPr>
          </a:lstStyle>
          <a:p>
            <a:fld id="{66E5452A-8427-42C7-85D5-6B5478B92B9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endParaRPr lang="en-US"/>
          </a:p>
        </p:txBody>
      </p:sp>
      <p:sp>
        <p:nvSpPr>
          <p:cNvPr id="4" name="Date Placeholder 3"/>
          <p:cNvSpPr>
            <a:spLocks noGrp="1"/>
          </p:cNvSpPr>
          <p:nvPr>
            <p:ph type="dt" sz="half" idx="10"/>
          </p:nvPr>
        </p:nvSpPr>
        <p:spPr>
          <a:xfrm>
            <a:off x="685800" y="6248400"/>
            <a:ext cx="2743200" cy="457200"/>
          </a:xfrm>
        </p:spPr>
        <p:txBody>
          <a:bodyPr/>
          <a:lstStyle>
            <a:lvl1pPr>
              <a:defRPr/>
            </a:lvl1pPr>
          </a:lstStyle>
          <a:p>
            <a:endParaRPr lang="en-US"/>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fld id="{370F1A72-C3E9-4D4D-A514-E9002452CAA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1D381-BEC6-43D2-9520-C2298B80DED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4F7DED-3235-4C31-A3A5-9F4BD67DA7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0B6661-480B-4699-9228-4B247A3B3A4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1CEB54-0096-4415-A700-32B907588A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B7A6C9-63F5-4E13-9F0A-E5DDFCFD22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795836-EF19-43B3-98F5-7C8D5AA05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3D9FB9-33DD-4060-AF6F-9CF895F236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B5F0DC-F637-4B76-B350-E475818EA7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D61D908-4811-4A1C-8672-B3F610D5A73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b="1">
          <a:solidFill>
            <a:srgbClr val="800000"/>
          </a:solidFill>
          <a:latin typeface="+mj-lt"/>
          <a:ea typeface="+mj-ea"/>
          <a:cs typeface="+mj-cs"/>
        </a:defRPr>
      </a:lvl1pPr>
      <a:lvl2pPr algn="ctr" rtl="0" eaLnBrk="0" fontAlgn="base" hangingPunct="0">
        <a:spcBef>
          <a:spcPct val="0"/>
        </a:spcBef>
        <a:spcAft>
          <a:spcPct val="0"/>
        </a:spcAft>
        <a:defRPr sz="4400" b="1">
          <a:solidFill>
            <a:srgbClr val="800000"/>
          </a:solidFill>
          <a:latin typeface="Tempus Sans ITC" pitchFamily="82" charset="0"/>
        </a:defRPr>
      </a:lvl2pPr>
      <a:lvl3pPr algn="ctr" rtl="0" eaLnBrk="0" fontAlgn="base" hangingPunct="0">
        <a:spcBef>
          <a:spcPct val="0"/>
        </a:spcBef>
        <a:spcAft>
          <a:spcPct val="0"/>
        </a:spcAft>
        <a:defRPr sz="4400" b="1">
          <a:solidFill>
            <a:srgbClr val="800000"/>
          </a:solidFill>
          <a:latin typeface="Tempus Sans ITC" pitchFamily="82" charset="0"/>
        </a:defRPr>
      </a:lvl3pPr>
      <a:lvl4pPr algn="ctr" rtl="0" eaLnBrk="0" fontAlgn="base" hangingPunct="0">
        <a:spcBef>
          <a:spcPct val="0"/>
        </a:spcBef>
        <a:spcAft>
          <a:spcPct val="0"/>
        </a:spcAft>
        <a:defRPr sz="4400" b="1">
          <a:solidFill>
            <a:srgbClr val="800000"/>
          </a:solidFill>
          <a:latin typeface="Tempus Sans ITC" pitchFamily="82" charset="0"/>
        </a:defRPr>
      </a:lvl4pPr>
      <a:lvl5pPr algn="ctr" rtl="0" eaLnBrk="0" fontAlgn="base" hangingPunct="0">
        <a:spcBef>
          <a:spcPct val="0"/>
        </a:spcBef>
        <a:spcAft>
          <a:spcPct val="0"/>
        </a:spcAft>
        <a:defRPr sz="4400" b="1">
          <a:solidFill>
            <a:srgbClr val="800000"/>
          </a:solidFill>
          <a:latin typeface="Tempus Sans ITC" pitchFamily="82" charset="0"/>
        </a:defRPr>
      </a:lvl5pPr>
      <a:lvl6pPr marL="457200" algn="ctr" rtl="0" fontAlgn="base">
        <a:spcBef>
          <a:spcPct val="0"/>
        </a:spcBef>
        <a:spcAft>
          <a:spcPct val="0"/>
        </a:spcAft>
        <a:defRPr sz="4400" b="1">
          <a:solidFill>
            <a:srgbClr val="800000"/>
          </a:solidFill>
          <a:latin typeface="Tempus Sans ITC" pitchFamily="82" charset="0"/>
        </a:defRPr>
      </a:lvl6pPr>
      <a:lvl7pPr marL="914400" algn="ctr" rtl="0" fontAlgn="base">
        <a:spcBef>
          <a:spcPct val="0"/>
        </a:spcBef>
        <a:spcAft>
          <a:spcPct val="0"/>
        </a:spcAft>
        <a:defRPr sz="4400" b="1">
          <a:solidFill>
            <a:srgbClr val="800000"/>
          </a:solidFill>
          <a:latin typeface="Tempus Sans ITC" pitchFamily="82" charset="0"/>
        </a:defRPr>
      </a:lvl7pPr>
      <a:lvl8pPr marL="1371600" algn="ctr" rtl="0" fontAlgn="base">
        <a:spcBef>
          <a:spcPct val="0"/>
        </a:spcBef>
        <a:spcAft>
          <a:spcPct val="0"/>
        </a:spcAft>
        <a:defRPr sz="4400" b="1">
          <a:solidFill>
            <a:srgbClr val="800000"/>
          </a:solidFill>
          <a:latin typeface="Tempus Sans ITC" pitchFamily="82" charset="0"/>
        </a:defRPr>
      </a:lvl8pPr>
      <a:lvl9pPr marL="1828800" algn="ctr" rtl="0" fontAlgn="base">
        <a:spcBef>
          <a:spcPct val="0"/>
        </a:spcBef>
        <a:spcAft>
          <a:spcPct val="0"/>
        </a:spcAft>
        <a:defRPr sz="4400" b="1">
          <a:solidFill>
            <a:srgbClr val="800000"/>
          </a:solidFill>
          <a:latin typeface="Tempus Sans ITC" pitchFamily="8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http://serc.carleton.edu/images/research_education/nativelands/crow/crowflag.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hyperlink" Target="http://www.northernarapaho.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hyperlink" Target="mailto:rcrawford@aaip.org" TargetMode="External"/><Relationship Id="rId5" Type="http://schemas.openxmlformats.org/officeDocument/2006/relationships/hyperlink" Target="http://www.oneskycenter.org/" TargetMode="Externa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4294967295"/>
          </p:nvPr>
        </p:nvSpPr>
        <p:spPr>
          <a:xfrm>
            <a:off x="457200" y="4724400"/>
            <a:ext cx="8229600" cy="1798638"/>
          </a:xfrm>
        </p:spPr>
        <p:txBody>
          <a:bodyPr lIns="100584" anchor="b"/>
          <a:lstStyle/>
          <a:p>
            <a:pPr marL="0" indent="0" algn="ctr" eaLnBrk="1" hangingPunct="1">
              <a:lnSpc>
                <a:spcPct val="80000"/>
              </a:lnSpc>
              <a:spcBef>
                <a:spcPct val="0"/>
              </a:spcBef>
              <a:buFontTx/>
              <a:buNone/>
            </a:pPr>
            <a:r>
              <a:rPr lang="en-US" sz="2400" dirty="0" smtClean="0"/>
              <a:t>National Congress of American Indians </a:t>
            </a:r>
          </a:p>
          <a:p>
            <a:pPr marL="0" indent="0" algn="ctr" eaLnBrk="1" hangingPunct="1">
              <a:lnSpc>
                <a:spcPct val="80000"/>
              </a:lnSpc>
              <a:spcBef>
                <a:spcPct val="0"/>
              </a:spcBef>
              <a:buFontTx/>
              <a:buNone/>
            </a:pPr>
            <a:r>
              <a:rPr lang="en-US" sz="2400" dirty="0" smtClean="0"/>
              <a:t>Methamphetamine Task Force Meeting</a:t>
            </a:r>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endParaRPr lang="en-US" sz="2400" dirty="0" smtClean="0"/>
          </a:p>
          <a:p>
            <a:pPr marL="0" indent="0" algn="ctr" eaLnBrk="1" hangingPunct="1">
              <a:lnSpc>
                <a:spcPct val="80000"/>
              </a:lnSpc>
              <a:spcBef>
                <a:spcPct val="0"/>
              </a:spcBef>
              <a:buFontTx/>
              <a:buNone/>
            </a:pPr>
            <a:r>
              <a:rPr lang="en-US" sz="2000" dirty="0" smtClean="0"/>
              <a:t> June 1, 2008</a:t>
            </a:r>
          </a:p>
          <a:p>
            <a:pPr marL="0" indent="0" algn="ctr" eaLnBrk="1" hangingPunct="1">
              <a:lnSpc>
                <a:spcPct val="80000"/>
              </a:lnSpc>
              <a:spcBef>
                <a:spcPct val="0"/>
              </a:spcBef>
              <a:buFontTx/>
              <a:buNone/>
            </a:pPr>
            <a:r>
              <a:rPr lang="en-US" sz="2000" dirty="0" smtClean="0"/>
              <a:t>Reno, Nevada</a:t>
            </a:r>
          </a:p>
        </p:txBody>
      </p:sp>
      <p:sp>
        <p:nvSpPr>
          <p:cNvPr id="7171" name="Text Box 4"/>
          <p:cNvSpPr txBox="1">
            <a:spLocks noChangeArrowheads="1"/>
          </p:cNvSpPr>
          <p:nvPr/>
        </p:nvSpPr>
        <p:spPr bwMode="auto">
          <a:xfrm>
            <a:off x="762000" y="533400"/>
            <a:ext cx="7543800" cy="2154436"/>
          </a:xfrm>
          <a:prstGeom prst="rect">
            <a:avLst/>
          </a:prstGeom>
          <a:noFill/>
          <a:ln w="9525">
            <a:noFill/>
            <a:miter lim="800000"/>
            <a:headEnd/>
            <a:tailEnd/>
          </a:ln>
        </p:spPr>
        <p:txBody>
          <a:bodyPr wrap="square">
            <a:spAutoFit/>
          </a:bodyPr>
          <a:lstStyle/>
          <a:p>
            <a:pPr algn="ctr">
              <a:spcBef>
                <a:spcPct val="50000"/>
              </a:spcBef>
            </a:pPr>
            <a:r>
              <a:rPr lang="en-US" sz="4000" b="1" dirty="0">
                <a:solidFill>
                  <a:srgbClr val="800000"/>
                </a:solidFill>
                <a:latin typeface="Tempus Sans ITC" pitchFamily="82" charset="0"/>
              </a:rPr>
              <a:t>The Indian Country Methamphetamine </a:t>
            </a:r>
            <a:r>
              <a:rPr lang="en-US" sz="4000" b="1" dirty="0" smtClean="0">
                <a:solidFill>
                  <a:srgbClr val="800000"/>
                </a:solidFill>
                <a:latin typeface="Tempus Sans ITC" pitchFamily="82" charset="0"/>
              </a:rPr>
              <a:t>Initiative: </a:t>
            </a:r>
            <a:r>
              <a:rPr lang="en-US" sz="5400" b="1" dirty="0" smtClean="0">
                <a:solidFill>
                  <a:srgbClr val="FF0000"/>
                </a:solidFill>
                <a:latin typeface="Tempus Sans ITC" pitchFamily="82" charset="0"/>
              </a:rPr>
              <a:t>Treatment</a:t>
            </a:r>
            <a:endParaRPr lang="en-US" sz="5400" b="1" dirty="0">
              <a:solidFill>
                <a:srgbClr val="FF0000"/>
              </a:solidFill>
              <a:latin typeface="Tempus Sans ITC" pitchFamily="82" charset="0"/>
            </a:endParaRPr>
          </a:p>
        </p:txBody>
      </p:sp>
      <p:pic>
        <p:nvPicPr>
          <p:cNvPr id="7172" name="Picture 5" descr="kids long"/>
          <p:cNvPicPr>
            <a:picLocks noChangeAspect="1" noChangeArrowheads="1"/>
          </p:cNvPicPr>
          <p:nvPr/>
        </p:nvPicPr>
        <p:blipFill>
          <a:blip r:embed="rId3"/>
          <a:srcRect/>
          <a:stretch>
            <a:fillRect/>
          </a:stretch>
        </p:blipFill>
        <p:spPr bwMode="auto">
          <a:xfrm>
            <a:off x="1600200" y="3048000"/>
            <a:ext cx="5829300" cy="1438275"/>
          </a:xfrm>
          <a:prstGeom prst="rect">
            <a:avLst/>
          </a:prstGeom>
          <a:noFill/>
          <a:ln w="9525">
            <a:noFill/>
            <a:miter lim="800000"/>
            <a:headEnd/>
            <a:tailEnd/>
          </a:ln>
        </p:spPr>
      </p:pic>
      <p:sp>
        <p:nvSpPr>
          <p:cNvPr id="7173" name="Rectangle 6"/>
          <p:cNvSpPr>
            <a:spLocks noChangeArrowheads="1"/>
          </p:cNvSpPr>
          <p:nvPr/>
        </p:nvSpPr>
        <p:spPr bwMode="auto">
          <a:xfrm>
            <a:off x="1600200" y="3048000"/>
            <a:ext cx="5791200" cy="1447800"/>
          </a:xfrm>
          <a:prstGeom prst="rect">
            <a:avLst/>
          </a:prstGeom>
          <a:solidFill>
            <a:srgbClr val="CC9900">
              <a:alpha val="5882"/>
            </a:srgbClr>
          </a:solid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68795836-EF19-43B3-98F5-7C8D5AA05FE6}" type="slidenum">
              <a:rPr lang="en-US" smtClean="0"/>
              <a:pPr>
                <a:defRPr/>
              </a:pPr>
              <a:t>1</a:t>
            </a:fld>
            <a:endParaRPr lang="en-US"/>
          </a:p>
        </p:txBody>
      </p:sp>
      <p:pic>
        <p:nvPicPr>
          <p:cNvPr id="7" name="Picture 15" descr="OneSkyCenterLogoblackbkrd"/>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152400" y="152400"/>
            <a:ext cx="768865" cy="762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Needed?</a:t>
            </a:r>
            <a:endParaRPr lang="en-US" dirty="0"/>
          </a:p>
        </p:txBody>
      </p:sp>
      <p:sp>
        <p:nvSpPr>
          <p:cNvPr id="3" name="Content Placeholder 2"/>
          <p:cNvSpPr>
            <a:spLocks noGrp="1"/>
          </p:cNvSpPr>
          <p:nvPr>
            <p:ph idx="1"/>
          </p:nvPr>
        </p:nvSpPr>
        <p:spPr/>
        <p:txBody>
          <a:bodyPr/>
          <a:lstStyle/>
          <a:p>
            <a:r>
              <a:rPr lang="en-US" dirty="0" smtClean="0"/>
              <a:t>Gather  community based  and evidence based treatment efforts for sharing nationwide</a:t>
            </a:r>
          </a:p>
          <a:p>
            <a:r>
              <a:rPr lang="en-US" dirty="0" smtClean="0"/>
              <a:t>Establish training manuals </a:t>
            </a:r>
            <a:r>
              <a:rPr lang="en-US" dirty="0" smtClean="0"/>
              <a:t>for treatment approaches</a:t>
            </a:r>
          </a:p>
          <a:p>
            <a:r>
              <a:rPr lang="en-US" dirty="0" smtClean="0"/>
              <a:t> Provide a website for </a:t>
            </a:r>
            <a:r>
              <a:rPr lang="en-US" dirty="0" smtClean="0"/>
              <a:t>distribution</a:t>
            </a:r>
          </a:p>
          <a:p>
            <a:r>
              <a:rPr lang="en-US" dirty="0" smtClean="0"/>
              <a:t> Establish a national training </a:t>
            </a:r>
            <a:r>
              <a:rPr lang="en-US" dirty="0" smtClean="0"/>
              <a:t>strategy for prevention and treatment</a:t>
            </a:r>
          </a:p>
          <a:p>
            <a:endParaRPr lang="en-US" dirty="0"/>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Slide Number Placeholder 2"/>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fld id="{2A197227-F89C-4DED-AED8-602431444278}" type="slidenum">
              <a:rPr lang="en-US" sz="1200" b="0">
                <a:solidFill>
                  <a:schemeClr val="bg1"/>
                </a:solidFill>
              </a:rPr>
              <a:pPr algn="r"/>
              <a:t>11</a:t>
            </a:fld>
            <a:endParaRPr lang="en-US" sz="1200" b="0">
              <a:solidFill>
                <a:schemeClr val="bg1"/>
              </a:solidFill>
            </a:endParaRPr>
          </a:p>
        </p:txBody>
      </p:sp>
      <p:pic>
        <p:nvPicPr>
          <p:cNvPr id="1644547" name="Picture 4" descr="IMGP0720"/>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644548" name="Text Box 5"/>
          <p:cNvSpPr txBox="1">
            <a:spLocks noChangeArrowheads="1"/>
          </p:cNvSpPr>
          <p:nvPr/>
        </p:nvSpPr>
        <p:spPr bwMode="auto">
          <a:xfrm>
            <a:off x="838200" y="0"/>
            <a:ext cx="7239000" cy="579438"/>
          </a:xfrm>
          <a:prstGeom prst="rect">
            <a:avLst/>
          </a:prstGeom>
          <a:noFill/>
          <a:ln w="9525">
            <a:noFill/>
            <a:miter lim="800000"/>
            <a:headEnd/>
            <a:tailEnd/>
          </a:ln>
        </p:spPr>
        <p:txBody>
          <a:bodyPr>
            <a:spAutoFit/>
          </a:bodyPr>
          <a:lstStyle/>
          <a:p>
            <a:pPr>
              <a:spcBef>
                <a:spcPct val="50000"/>
              </a:spcBef>
            </a:pPr>
            <a:endParaRPr lang="en-US"/>
          </a:p>
        </p:txBody>
      </p:sp>
      <p:sp>
        <p:nvSpPr>
          <p:cNvPr id="1644549" name="Rectangle 6"/>
          <p:cNvSpPr>
            <a:spLocks noChangeArrowheads="1"/>
          </p:cNvSpPr>
          <p:nvPr/>
        </p:nvSpPr>
        <p:spPr bwMode="auto">
          <a:xfrm>
            <a:off x="0" y="227013"/>
            <a:ext cx="9144000" cy="584775"/>
          </a:xfrm>
          <a:prstGeom prst="rect">
            <a:avLst/>
          </a:prstGeom>
          <a:noFill/>
          <a:ln w="9525">
            <a:noFill/>
            <a:miter lim="800000"/>
            <a:headEnd/>
            <a:tailEnd/>
          </a:ln>
        </p:spPr>
        <p:txBody>
          <a:bodyPr>
            <a:spAutoFit/>
          </a:bodyPr>
          <a:lstStyle/>
          <a:p>
            <a:r>
              <a:rPr lang="en-US" dirty="0"/>
              <a:t> </a:t>
            </a:r>
            <a:r>
              <a:rPr lang="en-US" sz="3200" b="1" dirty="0">
                <a:solidFill>
                  <a:srgbClr val="800000"/>
                </a:solidFill>
                <a:latin typeface="+mj-lt"/>
              </a:rPr>
              <a:t>WHAT ARE SOME PROMISING STRATEGIES?</a:t>
            </a:r>
          </a:p>
        </p:txBody>
      </p:sp>
      <p:sp>
        <p:nvSpPr>
          <p:cNvPr id="6" name="Slide Number Placeholder 5"/>
          <p:cNvSpPr>
            <a:spLocks noGrp="1"/>
          </p:cNvSpPr>
          <p:nvPr>
            <p:ph type="sldNum" sz="quarter" idx="12"/>
          </p:nvPr>
        </p:nvSpPr>
        <p:spPr/>
        <p:txBody>
          <a:bodyPr/>
          <a:lstStyle/>
          <a:p>
            <a:pPr>
              <a:defRPr/>
            </a:pPr>
            <a:fld id="{68795836-EF19-43B3-98F5-7C8D5AA05FE6}"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712580F-38FD-45BA-901C-260353328EDB}" type="slidenum">
              <a:rPr lang="en-US"/>
              <a:pPr/>
              <a:t>12</a:t>
            </a:fld>
            <a:endParaRPr lang="en-US"/>
          </a:p>
        </p:txBody>
      </p:sp>
      <p:sp>
        <p:nvSpPr>
          <p:cNvPr id="774146" name="Rectangle 2"/>
          <p:cNvSpPr>
            <a:spLocks noGrp="1" noChangeArrowheads="1"/>
          </p:cNvSpPr>
          <p:nvPr>
            <p:ph type="title"/>
          </p:nvPr>
        </p:nvSpPr>
        <p:spPr>
          <a:xfrm>
            <a:off x="685800" y="152400"/>
            <a:ext cx="7772400" cy="838200"/>
          </a:xfrm>
        </p:spPr>
        <p:txBody>
          <a:bodyPr/>
          <a:lstStyle/>
          <a:p>
            <a:r>
              <a:rPr lang="en-US" dirty="0"/>
              <a:t>An Ideal Intervention</a:t>
            </a:r>
          </a:p>
        </p:txBody>
      </p:sp>
      <p:sp>
        <p:nvSpPr>
          <p:cNvPr id="774147" name="Rectangle 3"/>
          <p:cNvSpPr>
            <a:spLocks noGrp="1" noChangeArrowheads="1"/>
          </p:cNvSpPr>
          <p:nvPr>
            <p:ph type="body" idx="1"/>
          </p:nvPr>
        </p:nvSpPr>
        <p:spPr>
          <a:xfrm>
            <a:off x="685800" y="990600"/>
            <a:ext cx="7772400" cy="5105400"/>
          </a:xfrm>
        </p:spPr>
        <p:txBody>
          <a:bodyPr/>
          <a:lstStyle/>
          <a:p>
            <a:r>
              <a:rPr lang="en-US" dirty="0" smtClean="0"/>
              <a:t>Broad based:</a:t>
            </a:r>
          </a:p>
          <a:p>
            <a:pPr>
              <a:buNone/>
            </a:pPr>
            <a:r>
              <a:rPr lang="en-US" dirty="0" smtClean="0"/>
              <a:t>        Includes </a:t>
            </a:r>
            <a:r>
              <a:rPr lang="en-US" dirty="0"/>
              <a:t>individual, </a:t>
            </a:r>
            <a:r>
              <a:rPr lang="en-US" dirty="0" smtClean="0"/>
              <a:t>family, </a:t>
            </a:r>
          </a:p>
          <a:p>
            <a:pPr>
              <a:buNone/>
            </a:pPr>
            <a:r>
              <a:rPr lang="en-US" dirty="0" smtClean="0"/>
              <a:t>        community, tribe and society     </a:t>
            </a:r>
            <a:endParaRPr lang="en-US" dirty="0"/>
          </a:p>
          <a:p>
            <a:r>
              <a:rPr lang="en-US" dirty="0"/>
              <a:t>Comprehensive: </a:t>
            </a:r>
          </a:p>
          <a:p>
            <a:pPr>
              <a:buFontTx/>
              <a:buNone/>
            </a:pPr>
            <a:r>
              <a:rPr lang="en-US" dirty="0"/>
              <a:t>        </a:t>
            </a:r>
            <a:r>
              <a:rPr lang="en-US" dirty="0" smtClean="0"/>
              <a:t>Prevention: Universal, Selective,</a:t>
            </a:r>
            <a:endParaRPr lang="en-US" dirty="0"/>
          </a:p>
          <a:p>
            <a:pPr>
              <a:buFontTx/>
              <a:buNone/>
            </a:pPr>
            <a:r>
              <a:rPr lang="en-US" dirty="0"/>
              <a:t>        </a:t>
            </a:r>
            <a:r>
              <a:rPr lang="en-US" dirty="0" smtClean="0"/>
              <a:t>                    Indicated</a:t>
            </a:r>
            <a:endParaRPr lang="en-US" dirty="0"/>
          </a:p>
          <a:p>
            <a:pPr>
              <a:buFontTx/>
              <a:buNone/>
            </a:pPr>
            <a:r>
              <a:rPr lang="en-US" dirty="0"/>
              <a:t>        Treatment</a:t>
            </a:r>
          </a:p>
          <a:p>
            <a:pPr>
              <a:buFontTx/>
              <a:buNone/>
            </a:pPr>
            <a:r>
              <a:rPr lang="en-US" dirty="0"/>
              <a:t>        Maintenance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p:txBody>
          <a:bodyPr/>
          <a:lstStyle/>
          <a:p>
            <a:r>
              <a:rPr lang="en-US" sz="4000" smtClean="0"/>
              <a:t>AI/AN  Prevention, Treatment,  and Rehabilitation Interventions</a:t>
            </a:r>
          </a:p>
        </p:txBody>
      </p:sp>
      <p:sp>
        <p:nvSpPr>
          <p:cNvPr id="123909" name="Rectangle 5"/>
          <p:cNvSpPr>
            <a:spLocks noGrp="1" noChangeArrowheads="1"/>
          </p:cNvSpPr>
          <p:nvPr>
            <p:ph type="body" sz="half" idx="1"/>
          </p:nvPr>
        </p:nvSpPr>
        <p:spPr>
          <a:xfrm>
            <a:off x="685800" y="2133600"/>
            <a:ext cx="3810000" cy="4191000"/>
          </a:xfrm>
        </p:spPr>
        <p:txBody>
          <a:bodyPr/>
          <a:lstStyle/>
          <a:p>
            <a:pPr>
              <a:lnSpc>
                <a:spcPct val="90000"/>
              </a:lnSpc>
            </a:pPr>
            <a:r>
              <a:rPr lang="en-US" sz="2400" smtClean="0"/>
              <a:t>Story Telling</a:t>
            </a:r>
          </a:p>
          <a:p>
            <a:pPr>
              <a:lnSpc>
                <a:spcPct val="90000"/>
              </a:lnSpc>
            </a:pPr>
            <a:r>
              <a:rPr lang="en-US" sz="2400" smtClean="0"/>
              <a:t>Talking Circles</a:t>
            </a:r>
          </a:p>
          <a:p>
            <a:pPr>
              <a:lnSpc>
                <a:spcPct val="90000"/>
              </a:lnSpc>
            </a:pPr>
            <a:r>
              <a:rPr lang="en-US" sz="2400" smtClean="0"/>
              <a:t>Sweat Lodge</a:t>
            </a:r>
          </a:p>
          <a:p>
            <a:pPr>
              <a:lnSpc>
                <a:spcPct val="90000"/>
              </a:lnSpc>
            </a:pPr>
            <a:r>
              <a:rPr lang="en-US" sz="2400" smtClean="0"/>
              <a:t>Ceremonies and Ritual</a:t>
            </a:r>
          </a:p>
          <a:p>
            <a:pPr lvl="1">
              <a:lnSpc>
                <a:spcPct val="90000"/>
              </a:lnSpc>
            </a:pPr>
            <a:r>
              <a:rPr lang="en-US" sz="2000" smtClean="0"/>
              <a:t>Purification</a:t>
            </a:r>
          </a:p>
          <a:p>
            <a:pPr lvl="1">
              <a:lnSpc>
                <a:spcPct val="90000"/>
              </a:lnSpc>
            </a:pPr>
            <a:r>
              <a:rPr lang="en-US" sz="2000" smtClean="0"/>
              <a:t>Passages</a:t>
            </a:r>
          </a:p>
          <a:p>
            <a:pPr lvl="1">
              <a:lnSpc>
                <a:spcPct val="90000"/>
              </a:lnSpc>
            </a:pPr>
            <a:r>
              <a:rPr lang="en-US" sz="2000" smtClean="0"/>
              <a:t>Naming</a:t>
            </a:r>
          </a:p>
          <a:p>
            <a:pPr lvl="1">
              <a:lnSpc>
                <a:spcPct val="90000"/>
              </a:lnSpc>
            </a:pPr>
            <a:r>
              <a:rPr lang="en-US" sz="2000" smtClean="0"/>
              <a:t>Grieving</a:t>
            </a:r>
          </a:p>
          <a:p>
            <a:pPr>
              <a:lnSpc>
                <a:spcPct val="90000"/>
              </a:lnSpc>
            </a:pPr>
            <a:r>
              <a:rPr lang="en-US" sz="2400" smtClean="0"/>
              <a:t>Drumming, singing, dancing</a:t>
            </a:r>
          </a:p>
          <a:p>
            <a:pPr>
              <a:lnSpc>
                <a:spcPct val="90000"/>
              </a:lnSpc>
            </a:pPr>
            <a:endParaRPr lang="en-US" sz="2400" smtClean="0"/>
          </a:p>
        </p:txBody>
      </p:sp>
      <p:sp>
        <p:nvSpPr>
          <p:cNvPr id="123910" name="Rectangle 6"/>
          <p:cNvSpPr>
            <a:spLocks noGrp="1" noChangeArrowheads="1"/>
          </p:cNvSpPr>
          <p:nvPr>
            <p:ph type="body" sz="half" idx="2"/>
          </p:nvPr>
        </p:nvSpPr>
        <p:spPr>
          <a:xfrm>
            <a:off x="4648200" y="1905000"/>
            <a:ext cx="3810000" cy="4191000"/>
          </a:xfrm>
        </p:spPr>
        <p:txBody>
          <a:bodyPr/>
          <a:lstStyle/>
          <a:p>
            <a:pPr>
              <a:lnSpc>
                <a:spcPct val="150000"/>
              </a:lnSpc>
            </a:pPr>
            <a:r>
              <a:rPr lang="en-US" sz="2400" smtClean="0"/>
              <a:t>Vision Quest</a:t>
            </a:r>
          </a:p>
          <a:p>
            <a:pPr>
              <a:lnSpc>
                <a:spcPct val="150000"/>
              </a:lnSpc>
            </a:pPr>
            <a:r>
              <a:rPr lang="en-US" sz="2400" smtClean="0"/>
              <a:t>Flute playing/meditation</a:t>
            </a:r>
          </a:p>
          <a:p>
            <a:pPr>
              <a:lnSpc>
                <a:spcPct val="150000"/>
              </a:lnSpc>
            </a:pPr>
            <a:r>
              <a:rPr lang="en-US" sz="2400" smtClean="0"/>
              <a:t>Reconciliation</a:t>
            </a:r>
          </a:p>
          <a:p>
            <a:pPr>
              <a:lnSpc>
                <a:spcPct val="150000"/>
              </a:lnSpc>
            </a:pPr>
            <a:r>
              <a:rPr lang="en-US" sz="2400" smtClean="0"/>
              <a:t>Mentoring</a:t>
            </a:r>
          </a:p>
          <a:p>
            <a:pPr>
              <a:lnSpc>
                <a:spcPct val="150000"/>
              </a:lnSpc>
            </a:pPr>
            <a:r>
              <a:rPr lang="en-US" sz="2400" smtClean="0"/>
              <a:t>Service learning</a:t>
            </a:r>
          </a:p>
          <a:p>
            <a:pPr>
              <a:lnSpc>
                <a:spcPct val="150000"/>
              </a:lnSpc>
            </a:pPr>
            <a:r>
              <a:rPr lang="en-US" sz="2400" smtClean="0"/>
              <a:t>Traditional Experiences Preservation</a:t>
            </a:r>
          </a:p>
          <a:p>
            <a:endParaRPr lang="en-US" sz="2400" smtClean="0"/>
          </a:p>
        </p:txBody>
      </p:sp>
      <p:sp>
        <p:nvSpPr>
          <p:cNvPr id="5" name="Slide Number Placeholder 4"/>
          <p:cNvSpPr>
            <a:spLocks noGrp="1"/>
          </p:cNvSpPr>
          <p:nvPr>
            <p:ph type="sldNum" sz="quarter" idx="12"/>
          </p:nvPr>
        </p:nvSpPr>
        <p:spPr/>
        <p:txBody>
          <a:bodyPr/>
          <a:lstStyle/>
          <a:p>
            <a:pPr>
              <a:defRPr/>
            </a:pPr>
            <a:fld id="{BE0B6661-480B-4699-9228-4B247A3B3A4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a:xfrm>
            <a:off x="914400" y="0"/>
            <a:ext cx="8229600" cy="1676400"/>
          </a:xfrm>
        </p:spPr>
        <p:txBody>
          <a:bodyPr/>
          <a:lstStyle/>
          <a:p>
            <a:r>
              <a:rPr lang="en-US" sz="4800" dirty="0" smtClean="0"/>
              <a:t>    </a:t>
            </a:r>
            <a:r>
              <a:rPr lang="en-US" dirty="0" smtClean="0"/>
              <a:t>Choctaw Nation of Oklahoma</a:t>
            </a:r>
          </a:p>
        </p:txBody>
      </p:sp>
      <p:sp>
        <p:nvSpPr>
          <p:cNvPr id="1646595" name="Rectangle 3"/>
          <p:cNvSpPr>
            <a:spLocks noGrp="1" noChangeArrowheads="1"/>
          </p:cNvSpPr>
          <p:nvPr>
            <p:ph type="body" sz="half" idx="1"/>
          </p:nvPr>
        </p:nvSpPr>
        <p:spPr>
          <a:xfrm>
            <a:off x="0" y="1524000"/>
            <a:ext cx="5562600" cy="4572000"/>
          </a:xfrm>
        </p:spPr>
        <p:txBody>
          <a:bodyPr/>
          <a:lstStyle/>
          <a:p>
            <a:pPr>
              <a:buNone/>
            </a:pPr>
            <a:r>
              <a:rPr lang="en-US" sz="2400" b="1" dirty="0" smtClean="0"/>
              <a:t>     </a:t>
            </a:r>
            <a:r>
              <a:rPr lang="en-US" sz="2400" b="1" u="sng" dirty="0" smtClean="0"/>
              <a:t>Adventure Therapy</a:t>
            </a:r>
          </a:p>
          <a:p>
            <a:r>
              <a:rPr lang="en-US" sz="2400" dirty="0" smtClean="0"/>
              <a:t>“Natural Highs Program”</a:t>
            </a:r>
          </a:p>
          <a:p>
            <a:r>
              <a:rPr lang="en-US" sz="2400" dirty="0" smtClean="0"/>
              <a:t>Transformation process </a:t>
            </a:r>
          </a:p>
          <a:p>
            <a:r>
              <a:rPr lang="en-US" sz="2400" dirty="0" smtClean="0"/>
              <a:t>Experiential activities</a:t>
            </a:r>
          </a:p>
          <a:p>
            <a:r>
              <a:rPr lang="en-US" sz="2400" dirty="0" smtClean="0"/>
              <a:t>Relationship building</a:t>
            </a:r>
          </a:p>
          <a:p>
            <a:r>
              <a:rPr lang="en-US" sz="2400" dirty="0" smtClean="0"/>
              <a:t>Changing the way you </a:t>
            </a:r>
            <a:r>
              <a:rPr lang="en-US" sz="2400" i="1" dirty="0" smtClean="0"/>
              <a:t>live</a:t>
            </a:r>
            <a:r>
              <a:rPr lang="en-US" sz="2400" dirty="0" smtClean="0"/>
              <a:t> and </a:t>
            </a:r>
            <a:r>
              <a:rPr lang="en-US" sz="2400" i="1" dirty="0" smtClean="0"/>
              <a:t>think</a:t>
            </a:r>
            <a:r>
              <a:rPr lang="en-US" sz="2400" dirty="0" smtClean="0"/>
              <a:t> </a:t>
            </a:r>
          </a:p>
          <a:p>
            <a:r>
              <a:rPr lang="en-US" sz="2400" dirty="0" smtClean="0"/>
              <a:t>Changing how you </a:t>
            </a:r>
            <a:r>
              <a:rPr lang="en-US" sz="2400" i="1" dirty="0" smtClean="0"/>
              <a:t>think</a:t>
            </a:r>
            <a:r>
              <a:rPr lang="en-US" sz="2400" dirty="0" smtClean="0"/>
              <a:t> and how you </a:t>
            </a:r>
            <a:r>
              <a:rPr lang="en-US" sz="2400" i="1" dirty="0" smtClean="0"/>
              <a:t>believe</a:t>
            </a:r>
            <a:r>
              <a:rPr lang="en-US" sz="2400" dirty="0" smtClean="0"/>
              <a:t> about life and yourself</a:t>
            </a:r>
          </a:p>
          <a:p>
            <a:r>
              <a:rPr lang="en-US" sz="2400" dirty="0" smtClean="0">
                <a:solidFill>
                  <a:srgbClr val="FF0000"/>
                </a:solidFill>
              </a:rPr>
              <a:t>Creation of challenge in a safe environment </a:t>
            </a:r>
            <a:endParaRPr lang="en-US" sz="2400" dirty="0" smtClean="0"/>
          </a:p>
          <a:p>
            <a:r>
              <a:rPr lang="en-US" sz="2400" dirty="0" smtClean="0">
                <a:solidFill>
                  <a:srgbClr val="FF0000"/>
                </a:solidFill>
              </a:rPr>
              <a:t>Horses, Canoes, Tradition Camps</a:t>
            </a:r>
          </a:p>
          <a:p>
            <a:pPr>
              <a:buFontTx/>
              <a:buNone/>
            </a:pPr>
            <a:endParaRPr lang="en-US" sz="2400" dirty="0" smtClean="0"/>
          </a:p>
          <a:p>
            <a:endParaRPr lang="en-US" sz="2400" dirty="0" smtClean="0"/>
          </a:p>
        </p:txBody>
      </p:sp>
      <p:pic>
        <p:nvPicPr>
          <p:cNvPr id="1646596" name="Picture 4" descr="CHL 096"/>
          <p:cNvPicPr>
            <a:picLocks noGrp="1" noChangeAspect="1" noChangeArrowheads="1"/>
          </p:cNvPicPr>
          <p:nvPr>
            <p:ph idx="4294967295"/>
          </p:nvPr>
        </p:nvPicPr>
        <p:blipFill>
          <a:blip r:embed="rId3"/>
          <a:srcRect/>
          <a:stretch>
            <a:fillRect/>
          </a:stretch>
        </p:blipFill>
        <p:spPr>
          <a:xfrm>
            <a:off x="5486400" y="1705814"/>
            <a:ext cx="3267075" cy="4270046"/>
          </a:xfrm>
          <a:noFill/>
          <a:ln/>
        </p:spPr>
      </p:pic>
      <p:pic>
        <p:nvPicPr>
          <p:cNvPr id="1646597" name="Picture 5" descr="CHOCTAWSEAL"/>
          <p:cNvPicPr>
            <a:picLocks noChangeAspect="1" noChangeArrowheads="1"/>
          </p:cNvPicPr>
          <p:nvPr/>
        </p:nvPicPr>
        <p:blipFill>
          <a:blip r:embed="rId4"/>
          <a:srcRect/>
          <a:stretch>
            <a:fillRect/>
          </a:stretch>
        </p:blipFill>
        <p:spPr bwMode="auto">
          <a:xfrm>
            <a:off x="0" y="0"/>
            <a:ext cx="1600200" cy="1512888"/>
          </a:xfrm>
          <a:prstGeom prst="rect">
            <a:avLst/>
          </a:prstGeom>
          <a:noFill/>
        </p:spPr>
      </p:pic>
      <p:sp>
        <p:nvSpPr>
          <p:cNvPr id="6" name="Slide Number Placeholder 5"/>
          <p:cNvSpPr>
            <a:spLocks noGrp="1"/>
          </p:cNvSpPr>
          <p:nvPr>
            <p:ph type="sldNum" sz="quarter" idx="12"/>
          </p:nvPr>
        </p:nvSpPr>
        <p:spPr/>
        <p:txBody>
          <a:bodyPr/>
          <a:lstStyle/>
          <a:p>
            <a:pPr>
              <a:defRPr/>
            </a:pPr>
            <a:fld id="{BE0B6661-480B-4699-9228-4B247A3B3A40}" type="slidenum">
              <a:rPr lang="en-US" smtClean="0"/>
              <a:pPr>
                <a:defRPr/>
              </a:pPr>
              <a:t>14</a:t>
            </a:fld>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447800"/>
          </a:xfrm>
        </p:spPr>
        <p:txBody>
          <a:bodyPr/>
          <a:lstStyle/>
          <a:p>
            <a:r>
              <a:rPr lang="en-US" sz="4000" dirty="0" smtClean="0"/>
              <a:t>Meth Free Crow Walk: Youth as our Warriors in Reclaiming our Nation </a:t>
            </a:r>
            <a:endParaRPr lang="en-US" sz="4000" dirty="0"/>
          </a:p>
        </p:txBody>
      </p:sp>
      <p:sp>
        <p:nvSpPr>
          <p:cNvPr id="3" name="Content Placeholder 2"/>
          <p:cNvSpPr>
            <a:spLocks noGrp="1"/>
          </p:cNvSpPr>
          <p:nvPr>
            <p:ph sz="half" idx="1"/>
          </p:nvPr>
        </p:nvSpPr>
        <p:spPr>
          <a:xfrm>
            <a:off x="152400" y="1524000"/>
            <a:ext cx="4114800" cy="4876800"/>
          </a:xfrm>
        </p:spPr>
        <p:txBody>
          <a:bodyPr/>
          <a:lstStyle/>
          <a:p>
            <a:pPr>
              <a:buNone/>
            </a:pPr>
            <a:r>
              <a:rPr lang="en-US" dirty="0" smtClean="0"/>
              <a:t>  </a:t>
            </a:r>
            <a:r>
              <a:rPr lang="en-US" u="sng" dirty="0" smtClean="0"/>
              <a:t>Meth Free </a:t>
            </a:r>
            <a:r>
              <a:rPr lang="en-US" u="sng" dirty="0" err="1" smtClean="0"/>
              <a:t>Crowalition</a:t>
            </a:r>
            <a:endParaRPr lang="en-US" u="sng" dirty="0" smtClean="0"/>
          </a:p>
          <a:p>
            <a:pPr>
              <a:buNone/>
            </a:pPr>
            <a:endParaRPr lang="en-US" u="sng" dirty="0" smtClean="0"/>
          </a:p>
          <a:p>
            <a:pPr eaLnBrk="1" hangingPunct="1">
              <a:lnSpc>
                <a:spcPct val="80000"/>
              </a:lnSpc>
            </a:pPr>
            <a:r>
              <a:rPr lang="en-US" sz="2400" dirty="0" smtClean="0"/>
              <a:t>Establish a “War Against Meth” Focus on accountability, prevention, intervention, and treatment</a:t>
            </a:r>
          </a:p>
          <a:p>
            <a:pPr eaLnBrk="1" hangingPunct="1">
              <a:lnSpc>
                <a:spcPct val="80000"/>
              </a:lnSpc>
            </a:pPr>
            <a:r>
              <a:rPr lang="en-US" sz="2400" dirty="0" smtClean="0"/>
              <a:t>Combine forces for Unity.</a:t>
            </a:r>
          </a:p>
          <a:p>
            <a:pPr eaLnBrk="1" hangingPunct="1">
              <a:lnSpc>
                <a:spcPct val="80000"/>
              </a:lnSpc>
            </a:pPr>
            <a:r>
              <a:rPr lang="en-US" sz="2400" dirty="0" smtClean="0"/>
              <a:t>Diverse community representation</a:t>
            </a:r>
          </a:p>
          <a:p>
            <a:pPr eaLnBrk="1" hangingPunct="1">
              <a:lnSpc>
                <a:spcPct val="80000"/>
              </a:lnSpc>
            </a:pPr>
            <a:r>
              <a:rPr lang="en-US" sz="2400" dirty="0" smtClean="0">
                <a:solidFill>
                  <a:srgbClr val="FF0000"/>
                </a:solidFill>
              </a:rPr>
              <a:t>Youth and Community Development: mentorship, leadership, trust, establish community norms</a:t>
            </a:r>
          </a:p>
          <a:p>
            <a:pPr eaLnBrk="1" hangingPunct="1">
              <a:lnSpc>
                <a:spcPct val="80000"/>
              </a:lnSpc>
            </a:pPr>
            <a:endParaRPr lang="en-US" sz="2400" dirty="0" smtClean="0"/>
          </a:p>
          <a:p>
            <a:endParaRPr lang="en-US" dirty="0"/>
          </a:p>
        </p:txBody>
      </p:sp>
      <p:pic>
        <p:nvPicPr>
          <p:cNvPr id="5" name="Picture 2" descr="lgmethfreecrow"/>
          <p:cNvPicPr>
            <a:picLocks noGrp="1" noChangeAspect="1" noChangeArrowheads="1"/>
          </p:cNvPicPr>
          <p:nvPr>
            <p:ph sz="half" idx="2"/>
          </p:nvPr>
        </p:nvPicPr>
        <p:blipFill>
          <a:blip r:embed="rId3"/>
          <a:srcRect/>
          <a:stretch>
            <a:fillRect/>
          </a:stretch>
        </p:blipFill>
        <p:spPr bwMode="auto">
          <a:xfrm>
            <a:off x="4267200" y="1905000"/>
            <a:ext cx="4433739" cy="4038600"/>
          </a:xfrm>
          <a:prstGeom prst="rect">
            <a:avLst/>
          </a:prstGeom>
          <a:noFill/>
        </p:spPr>
      </p:pic>
      <p:pic>
        <p:nvPicPr>
          <p:cNvPr id="197634" name="Picture 2" descr="Seal from the Tribal Flag of the Crow.">
            <a:hlinkClick r:id="rId4"/>
          </p:cNvPr>
          <p:cNvPicPr>
            <a:picLocks noChangeAspect="1" noChangeArrowheads="1"/>
          </p:cNvPicPr>
          <p:nvPr/>
        </p:nvPicPr>
        <p:blipFill>
          <a:blip r:embed="rId5"/>
          <a:srcRect/>
          <a:stretch>
            <a:fillRect/>
          </a:stretch>
        </p:blipFill>
        <p:spPr bwMode="auto">
          <a:xfrm>
            <a:off x="0" y="0"/>
            <a:ext cx="1428750" cy="1533525"/>
          </a:xfrm>
          <a:prstGeom prst="rect">
            <a:avLst/>
          </a:prstGeom>
          <a:noFill/>
        </p:spPr>
      </p:pic>
      <p:sp>
        <p:nvSpPr>
          <p:cNvPr id="7" name="Slide Number Placeholder 6"/>
          <p:cNvSpPr>
            <a:spLocks noGrp="1"/>
          </p:cNvSpPr>
          <p:nvPr>
            <p:ph type="sldNum" sz="quarter" idx="12"/>
          </p:nvPr>
        </p:nvSpPr>
        <p:spPr/>
        <p:txBody>
          <a:bodyPr/>
          <a:lstStyle/>
          <a:p>
            <a:pPr>
              <a:defRPr/>
            </a:pPr>
            <a:fld id="{BE0B6661-480B-4699-9228-4B247A3B3A4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a:xfrm>
            <a:off x="685800" y="0"/>
            <a:ext cx="7620000" cy="1600200"/>
          </a:xfrm>
        </p:spPr>
        <p:txBody>
          <a:bodyPr/>
          <a:lstStyle/>
          <a:p>
            <a:r>
              <a:rPr lang="en-US" dirty="0" smtClean="0"/>
              <a:t>    Dine Nation: What Works?</a:t>
            </a:r>
          </a:p>
        </p:txBody>
      </p:sp>
      <p:sp>
        <p:nvSpPr>
          <p:cNvPr id="1650691" name="Rectangle 3"/>
          <p:cNvSpPr>
            <a:spLocks noGrp="1" noChangeArrowheads="1"/>
          </p:cNvSpPr>
          <p:nvPr>
            <p:ph type="body" idx="1"/>
          </p:nvPr>
        </p:nvSpPr>
        <p:spPr>
          <a:xfrm>
            <a:off x="381000" y="1371600"/>
            <a:ext cx="8305800" cy="5181600"/>
          </a:xfrm>
        </p:spPr>
        <p:txBody>
          <a:bodyPr/>
          <a:lstStyle/>
          <a:p>
            <a:pPr>
              <a:lnSpc>
                <a:spcPct val="80000"/>
              </a:lnSpc>
            </a:pPr>
            <a:r>
              <a:rPr lang="en-US" sz="2400" b="1" dirty="0" smtClean="0"/>
              <a:t>Community Education</a:t>
            </a:r>
            <a:r>
              <a:rPr lang="en-US" sz="2400" dirty="0" smtClean="0"/>
              <a:t> </a:t>
            </a:r>
          </a:p>
          <a:p>
            <a:pPr lvl="1">
              <a:lnSpc>
                <a:spcPct val="80000"/>
              </a:lnSpc>
            </a:pPr>
            <a:r>
              <a:rPr lang="en-US" sz="2000" dirty="0" smtClean="0"/>
              <a:t>Age-appropriate presentations,</a:t>
            </a:r>
          </a:p>
          <a:p>
            <a:pPr lvl="1">
              <a:lnSpc>
                <a:spcPct val="80000"/>
              </a:lnSpc>
              <a:buFontTx/>
              <a:buNone/>
            </a:pPr>
            <a:r>
              <a:rPr lang="en-US" sz="2000" dirty="0" smtClean="0"/>
              <a:t>    brochures, ads</a:t>
            </a:r>
          </a:p>
          <a:p>
            <a:pPr>
              <a:lnSpc>
                <a:spcPct val="80000"/>
              </a:lnSpc>
            </a:pPr>
            <a:r>
              <a:rPr lang="en-US" sz="2400" b="1" dirty="0" smtClean="0"/>
              <a:t>Enforcement</a:t>
            </a:r>
            <a:endParaRPr lang="en-US" sz="2400" dirty="0" smtClean="0"/>
          </a:p>
          <a:p>
            <a:pPr lvl="1">
              <a:lnSpc>
                <a:spcPct val="80000"/>
              </a:lnSpc>
            </a:pPr>
            <a:r>
              <a:rPr lang="en-US" sz="2000" dirty="0" smtClean="0"/>
              <a:t>Arrest and detainment </a:t>
            </a:r>
          </a:p>
          <a:p>
            <a:pPr lvl="1">
              <a:lnSpc>
                <a:spcPct val="80000"/>
              </a:lnSpc>
              <a:buFontTx/>
              <a:buNone/>
            </a:pPr>
            <a:r>
              <a:rPr lang="en-US" sz="2000" dirty="0" smtClean="0"/>
              <a:t>    for trafficking</a:t>
            </a:r>
          </a:p>
          <a:p>
            <a:pPr>
              <a:lnSpc>
                <a:spcPct val="80000"/>
              </a:lnSpc>
            </a:pPr>
            <a:r>
              <a:rPr lang="en-US" sz="2400" b="1" dirty="0" smtClean="0"/>
              <a:t>Caring members</a:t>
            </a:r>
            <a:r>
              <a:rPr lang="en-US" sz="2400" dirty="0" smtClean="0"/>
              <a:t> of the</a:t>
            </a:r>
          </a:p>
          <a:p>
            <a:pPr>
              <a:lnSpc>
                <a:spcPct val="80000"/>
              </a:lnSpc>
              <a:buFontTx/>
              <a:buNone/>
            </a:pPr>
            <a:r>
              <a:rPr lang="en-US" sz="2400" dirty="0" smtClean="0"/>
              <a:t>    community</a:t>
            </a:r>
          </a:p>
          <a:p>
            <a:pPr>
              <a:lnSpc>
                <a:spcPct val="80000"/>
              </a:lnSpc>
            </a:pPr>
            <a:r>
              <a:rPr lang="en-US" sz="2400" b="1" dirty="0" smtClean="0"/>
              <a:t>Partnerships</a:t>
            </a:r>
            <a:r>
              <a:rPr lang="en-US" sz="2400" dirty="0" smtClean="0"/>
              <a:t> </a:t>
            </a:r>
          </a:p>
          <a:p>
            <a:pPr lvl="1">
              <a:lnSpc>
                <a:spcPct val="80000"/>
              </a:lnSpc>
            </a:pPr>
            <a:r>
              <a:rPr lang="en-US" sz="2000" dirty="0" smtClean="0"/>
              <a:t>Communities, chapters, private businesses</a:t>
            </a:r>
          </a:p>
          <a:p>
            <a:pPr lvl="1">
              <a:lnSpc>
                <a:spcPct val="80000"/>
              </a:lnSpc>
              <a:buFontTx/>
              <a:buNone/>
            </a:pPr>
            <a:r>
              <a:rPr lang="en-US" sz="2000" dirty="0" smtClean="0"/>
              <a:t>    and tribal divisions and programs</a:t>
            </a:r>
          </a:p>
        </p:txBody>
      </p:sp>
      <p:pic>
        <p:nvPicPr>
          <p:cNvPr id="1650693" name="Picture 5" descr="NNSeal"/>
          <p:cNvPicPr>
            <a:picLocks noChangeAspect="1" noChangeArrowheads="1"/>
          </p:cNvPicPr>
          <p:nvPr/>
        </p:nvPicPr>
        <p:blipFill>
          <a:blip r:embed="rId3"/>
          <a:srcRect/>
          <a:stretch>
            <a:fillRect/>
          </a:stretch>
        </p:blipFill>
        <p:spPr bwMode="auto">
          <a:xfrm>
            <a:off x="0" y="0"/>
            <a:ext cx="1371600" cy="1288597"/>
          </a:xfrm>
          <a:prstGeom prst="rect">
            <a:avLst/>
          </a:prstGeom>
          <a:noFill/>
          <a:ln w="9525">
            <a:noFill/>
            <a:miter lim="800000"/>
            <a:headEnd/>
            <a:tailEnd/>
          </a:ln>
          <a:effectLst/>
        </p:spPr>
      </p:pic>
      <p:sp>
        <p:nvSpPr>
          <p:cNvPr id="20" name="Slide Number Placeholder 19"/>
          <p:cNvSpPr>
            <a:spLocks noGrp="1"/>
          </p:cNvSpPr>
          <p:nvPr>
            <p:ph type="sldNum" sz="quarter" idx="12"/>
          </p:nvPr>
        </p:nvSpPr>
        <p:spPr/>
        <p:txBody>
          <a:bodyPr/>
          <a:lstStyle/>
          <a:p>
            <a:pPr>
              <a:defRPr/>
            </a:pPr>
            <a:fld id="{6651D381-BEC6-43D2-9520-C2298B80DED7}" type="slidenum">
              <a:rPr lang="en-US" smtClean="0"/>
              <a:pPr>
                <a:defRPr/>
              </a:pPr>
              <a:t>16</a:t>
            </a:fld>
            <a:endParaRPr lang="en-US" dirty="0"/>
          </a:p>
        </p:txBody>
      </p:sp>
      <p:pic>
        <p:nvPicPr>
          <p:cNvPr id="289793" name="Picture 1" descr="C:\Documents and Settings\walkerrd\Desktop\clip_image002.gif"/>
          <p:cNvPicPr>
            <a:picLocks noChangeAspect="1" noChangeArrowheads="1"/>
          </p:cNvPicPr>
          <p:nvPr/>
        </p:nvPicPr>
        <p:blipFill>
          <a:blip r:embed="rId4"/>
          <a:srcRect/>
          <a:stretch>
            <a:fillRect/>
          </a:stretch>
        </p:blipFill>
        <p:spPr bwMode="auto">
          <a:xfrm>
            <a:off x="4648200" y="1143000"/>
            <a:ext cx="4343400" cy="3429000"/>
          </a:xfrm>
          <a:prstGeom prst="rect">
            <a:avLst/>
          </a:prstGeom>
          <a:ln>
            <a:noFill/>
          </a:ln>
          <a:effectLst>
            <a:softEdge rad="112500"/>
          </a:effectLst>
        </p:spPr>
      </p:pic>
      <p:sp>
        <p:nvSpPr>
          <p:cNvPr id="22" name="Rectangle 21"/>
          <p:cNvSpPr/>
          <p:nvPr/>
        </p:nvSpPr>
        <p:spPr>
          <a:xfrm>
            <a:off x="457200" y="5105400"/>
            <a:ext cx="8305800" cy="1143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dirty="0" smtClean="0">
                <a:solidFill>
                  <a:srgbClr val="FF0000"/>
                </a:solidFill>
              </a:rPr>
              <a:t>   Training for best, evidence based practice, integrated public health model.</a:t>
            </a:r>
          </a:p>
          <a:p>
            <a:pPr>
              <a:buFont typeface="Arial" pitchFamily="34" charset="0"/>
              <a:buChar char="•"/>
            </a:pPr>
            <a:r>
              <a:rPr lang="en-US" dirty="0">
                <a:solidFill>
                  <a:srgbClr val="FF0000"/>
                </a:solidFill>
              </a:rPr>
              <a:t> </a:t>
            </a:r>
            <a:r>
              <a:rPr lang="en-US" dirty="0" smtClean="0">
                <a:solidFill>
                  <a:srgbClr val="FF0000"/>
                </a:solidFill>
              </a:rPr>
              <a:t>  Experienced at mobilizing communities across large area for interventions.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a:xfrm>
            <a:off x="990600" y="152400"/>
            <a:ext cx="8153400" cy="1752600"/>
          </a:xfrm>
        </p:spPr>
        <p:txBody>
          <a:bodyPr/>
          <a:lstStyle/>
          <a:p>
            <a:pPr algn="l"/>
            <a:r>
              <a:rPr lang="en-US" dirty="0" smtClean="0"/>
              <a:t>         Northern Arapaho Tribe</a:t>
            </a:r>
            <a:r>
              <a:rPr lang="en-US" sz="4800" dirty="0" smtClean="0">
                <a:effectLst>
                  <a:outerShdw blurRad="38100" dist="38100" dir="2700000" algn="tl">
                    <a:srgbClr val="C0C0C0"/>
                  </a:outerShdw>
                </a:effectLst>
              </a:rPr>
              <a:t>:</a:t>
            </a:r>
            <a:r>
              <a:rPr lang="en-US" sz="3200" dirty="0" smtClean="0"/>
              <a:t>  </a:t>
            </a:r>
            <a:br>
              <a:rPr lang="en-US" sz="3200" dirty="0" smtClean="0"/>
            </a:br>
            <a:r>
              <a:rPr lang="en-US" sz="3200" dirty="0" smtClean="0"/>
              <a:t>            a Comprehensive Systems Plan</a:t>
            </a:r>
          </a:p>
        </p:txBody>
      </p:sp>
      <p:sp>
        <p:nvSpPr>
          <p:cNvPr id="1652739" name="Rectangle 3"/>
          <p:cNvSpPr>
            <a:spLocks noGrp="1" noChangeArrowheads="1"/>
          </p:cNvSpPr>
          <p:nvPr>
            <p:ph type="body" sz="half" idx="1"/>
          </p:nvPr>
        </p:nvSpPr>
        <p:spPr>
          <a:xfrm>
            <a:off x="685800" y="2057400"/>
            <a:ext cx="4267200" cy="3505200"/>
          </a:xfrm>
        </p:spPr>
        <p:txBody>
          <a:bodyPr/>
          <a:lstStyle/>
          <a:p>
            <a:pPr>
              <a:buFontTx/>
              <a:buNone/>
            </a:pPr>
            <a:r>
              <a:rPr lang="en-US" sz="2400" b="1" dirty="0" smtClean="0"/>
              <a:t>The Problem:</a:t>
            </a:r>
            <a:r>
              <a:rPr lang="en-US" sz="2400" dirty="0" smtClean="0"/>
              <a:t> </a:t>
            </a:r>
          </a:p>
          <a:p>
            <a:pPr lvl="1"/>
            <a:r>
              <a:rPr lang="en-US" dirty="0" smtClean="0"/>
              <a:t>“turf” </a:t>
            </a:r>
          </a:p>
          <a:p>
            <a:pPr lvl="1"/>
            <a:r>
              <a:rPr lang="en-US" dirty="0" smtClean="0"/>
              <a:t>gaps </a:t>
            </a:r>
          </a:p>
          <a:p>
            <a:pPr lvl="1"/>
            <a:r>
              <a:rPr lang="en-US" dirty="0" smtClean="0"/>
              <a:t>duplications </a:t>
            </a:r>
          </a:p>
          <a:p>
            <a:pPr lvl="1"/>
            <a:r>
              <a:rPr lang="en-US" dirty="0" smtClean="0"/>
              <a:t>crossed purposes</a:t>
            </a:r>
          </a:p>
          <a:p>
            <a:pPr>
              <a:lnSpc>
                <a:spcPct val="75000"/>
              </a:lnSpc>
              <a:buFontTx/>
              <a:buNone/>
            </a:pPr>
            <a:r>
              <a:rPr lang="en-US" dirty="0" smtClean="0"/>
              <a:t>Fragmented Service System</a:t>
            </a:r>
          </a:p>
          <a:p>
            <a:endParaRPr lang="en-US" sz="2400" dirty="0" smtClean="0"/>
          </a:p>
          <a:p>
            <a:endParaRPr lang="en-US" sz="2400" dirty="0" smtClean="0"/>
          </a:p>
        </p:txBody>
      </p:sp>
      <p:sp>
        <p:nvSpPr>
          <p:cNvPr id="1652740" name="Rectangle 4"/>
          <p:cNvSpPr>
            <a:spLocks noGrp="1" noChangeArrowheads="1"/>
          </p:cNvSpPr>
          <p:nvPr>
            <p:ph type="body" sz="half" idx="2"/>
          </p:nvPr>
        </p:nvSpPr>
        <p:spPr>
          <a:xfrm>
            <a:off x="4643438" y="1981200"/>
            <a:ext cx="3814762" cy="3505200"/>
          </a:xfrm>
          <a:effectLst>
            <a:outerShdw dist="35921" dir="2700000" algn="ctr" rotWithShape="0">
              <a:srgbClr val="808080"/>
            </a:outerShdw>
          </a:effectLst>
        </p:spPr>
        <p:txBody>
          <a:bodyPr/>
          <a:lstStyle/>
          <a:p>
            <a:pPr marL="342900" lvl="1" indent="-342900">
              <a:buNone/>
            </a:pPr>
            <a:r>
              <a:rPr lang="en-US" sz="2400" b="1" dirty="0" smtClean="0"/>
              <a:t>The Solution: </a:t>
            </a:r>
            <a:r>
              <a:rPr lang="en-US" sz="3200" dirty="0" smtClean="0"/>
              <a:t>“</a:t>
            </a:r>
            <a:r>
              <a:rPr lang="en-US" sz="3200" dirty="0" smtClean="0">
                <a:effectLst>
                  <a:outerShdw blurRad="38100" dist="38100" dir="2700000" algn="tl">
                    <a:srgbClr val="C0C0C0"/>
                  </a:outerShdw>
                </a:effectLst>
              </a:rPr>
              <a:t>Works</a:t>
            </a:r>
            <a:r>
              <a:rPr lang="en-US" sz="3200" dirty="0" smtClean="0"/>
              <a:t>”</a:t>
            </a:r>
            <a:endParaRPr lang="en-US" sz="2400" b="1" dirty="0" smtClean="0"/>
          </a:p>
          <a:p>
            <a:pPr lvl="1"/>
            <a:r>
              <a:rPr lang="en-US" dirty="0" smtClean="0"/>
              <a:t>client-centered </a:t>
            </a:r>
          </a:p>
          <a:p>
            <a:pPr lvl="1"/>
            <a:r>
              <a:rPr lang="en-US" dirty="0" smtClean="0"/>
              <a:t>multi-agency</a:t>
            </a:r>
          </a:p>
          <a:p>
            <a:pPr lvl="1"/>
            <a:r>
              <a:rPr lang="en-US" dirty="0" smtClean="0"/>
              <a:t>comprehensive</a:t>
            </a:r>
          </a:p>
          <a:p>
            <a:pPr lvl="1"/>
            <a:r>
              <a:rPr lang="en-US" dirty="0" smtClean="0"/>
              <a:t>coordinated</a:t>
            </a:r>
          </a:p>
          <a:p>
            <a:pPr lvl="1"/>
            <a:r>
              <a:rPr lang="en-US" dirty="0" smtClean="0"/>
              <a:t>Efficient</a:t>
            </a:r>
          </a:p>
        </p:txBody>
      </p:sp>
      <p:pic>
        <p:nvPicPr>
          <p:cNvPr id="1652741" name="Picture 5" descr="Northern Arapaho Tribe">
            <a:hlinkClick r:id="rId3" tooltip="Northern Arapaho Tribe"/>
          </p:cNvPr>
          <p:cNvPicPr>
            <a:picLocks noChangeAspect="1" noChangeArrowheads="1"/>
          </p:cNvPicPr>
          <p:nvPr/>
        </p:nvPicPr>
        <p:blipFill>
          <a:blip r:embed="rId4">
            <a:lum bright="50000" contrast="50000"/>
          </a:blip>
          <a:srcRect/>
          <a:stretch>
            <a:fillRect/>
          </a:stretch>
        </p:blipFill>
        <p:spPr bwMode="auto">
          <a:xfrm>
            <a:off x="0" y="228600"/>
            <a:ext cx="1281113" cy="1676400"/>
          </a:xfrm>
          <a:prstGeom prst="rect">
            <a:avLst/>
          </a:prstGeom>
          <a:noFill/>
        </p:spPr>
      </p:pic>
      <p:sp>
        <p:nvSpPr>
          <p:cNvPr id="6" name="Rectangle 5"/>
          <p:cNvSpPr/>
          <p:nvPr/>
        </p:nvSpPr>
        <p:spPr>
          <a:xfrm>
            <a:off x="1143000" y="5181600"/>
            <a:ext cx="6096000" cy="14478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sz="2800" dirty="0">
                <a:solidFill>
                  <a:srgbClr val="FF0000"/>
                </a:solidFill>
              </a:rPr>
              <a:t>Implement Best Practice </a:t>
            </a:r>
            <a:r>
              <a:rPr lang="en-US" sz="2800" dirty="0" smtClean="0">
                <a:solidFill>
                  <a:srgbClr val="FF0000"/>
                </a:solidFill>
              </a:rPr>
              <a:t>Treatment</a:t>
            </a:r>
            <a:endParaRPr lang="en-US" sz="2800" dirty="0">
              <a:solidFill>
                <a:srgbClr val="FF0000"/>
              </a:solidFill>
            </a:endParaRPr>
          </a:p>
          <a:p>
            <a:pPr lvl="1" eaLnBrk="1" hangingPunct="1">
              <a:defRPr/>
            </a:pPr>
            <a:r>
              <a:rPr lang="en-US" sz="2800" dirty="0" smtClean="0">
                <a:solidFill>
                  <a:srgbClr val="FF0000"/>
                </a:solidFill>
              </a:rPr>
              <a:t>1.Multi-Systemic </a:t>
            </a:r>
            <a:r>
              <a:rPr lang="en-US" sz="2800" dirty="0">
                <a:solidFill>
                  <a:srgbClr val="FF0000"/>
                </a:solidFill>
              </a:rPr>
              <a:t>Family Therapy</a:t>
            </a:r>
          </a:p>
          <a:p>
            <a:pPr lvl="1" eaLnBrk="1" hangingPunct="1">
              <a:defRPr/>
            </a:pPr>
            <a:r>
              <a:rPr lang="en-US" sz="2800" dirty="0" smtClean="0">
                <a:solidFill>
                  <a:srgbClr val="FF0000"/>
                </a:solidFill>
              </a:rPr>
              <a:t>2.Critical </a:t>
            </a:r>
            <a:r>
              <a:rPr lang="en-US" sz="2800" dirty="0">
                <a:solidFill>
                  <a:srgbClr val="FF0000"/>
                </a:solidFill>
              </a:rPr>
              <a:t>Incident Counseling</a:t>
            </a:r>
          </a:p>
        </p:txBody>
      </p:sp>
      <p:sp>
        <p:nvSpPr>
          <p:cNvPr id="7" name="Slide Number Placeholder 6"/>
          <p:cNvSpPr>
            <a:spLocks noGrp="1"/>
          </p:cNvSpPr>
          <p:nvPr>
            <p:ph type="sldNum" sz="quarter" idx="12"/>
          </p:nvPr>
        </p:nvSpPr>
        <p:spPr/>
        <p:txBody>
          <a:bodyPr/>
          <a:lstStyle/>
          <a:p>
            <a:pPr>
              <a:defRPr/>
            </a:pPr>
            <a:fld id="{BE0B6661-480B-4699-9228-4B247A3B3A40}"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1752600" y="152400"/>
            <a:ext cx="7086600" cy="1447800"/>
          </a:xfrm>
        </p:spPr>
        <p:txBody>
          <a:bodyPr/>
          <a:lstStyle/>
          <a:p>
            <a:r>
              <a:rPr lang="en-US" dirty="0" smtClean="0"/>
              <a:t/>
            </a:r>
            <a:br>
              <a:rPr lang="en-US" dirty="0" smtClean="0"/>
            </a:br>
            <a:r>
              <a:rPr lang="en-US" dirty="0" smtClean="0"/>
              <a:t>Winnebago Tribe: Meth Task Force Goals and Objectives </a:t>
            </a:r>
          </a:p>
        </p:txBody>
      </p:sp>
      <p:sp>
        <p:nvSpPr>
          <p:cNvPr id="1654787" name="Rectangle 3"/>
          <p:cNvSpPr>
            <a:spLocks noGrp="1" noChangeArrowheads="1"/>
          </p:cNvSpPr>
          <p:nvPr>
            <p:ph type="body" idx="1"/>
          </p:nvPr>
        </p:nvSpPr>
        <p:spPr>
          <a:xfrm>
            <a:off x="0" y="1676400"/>
            <a:ext cx="6400800" cy="4648200"/>
          </a:xfrm>
        </p:spPr>
        <p:txBody>
          <a:bodyPr/>
          <a:lstStyle/>
          <a:p>
            <a:endParaRPr lang="en-US" sz="2400" dirty="0" smtClean="0"/>
          </a:p>
          <a:p>
            <a:r>
              <a:rPr lang="en-US" sz="2400" dirty="0" smtClean="0"/>
              <a:t>Develop/maintain a </a:t>
            </a:r>
            <a:r>
              <a:rPr lang="en-US" sz="2400" i="1" dirty="0" smtClean="0"/>
              <a:t>Comprehensive Meth Prevention Strategy</a:t>
            </a:r>
            <a:r>
              <a:rPr lang="en-US" sz="2400" dirty="0" smtClean="0"/>
              <a:t> </a:t>
            </a:r>
          </a:p>
          <a:p>
            <a:r>
              <a:rPr lang="en-US" sz="2400" dirty="0" smtClean="0"/>
              <a:t>Collectively plan and implement </a:t>
            </a:r>
          </a:p>
          <a:p>
            <a:r>
              <a:rPr lang="en-US" sz="2400" dirty="0" smtClean="0"/>
              <a:t>Use Proactive measures</a:t>
            </a:r>
          </a:p>
          <a:p>
            <a:r>
              <a:rPr lang="en-US" sz="2400" dirty="0" smtClean="0"/>
              <a:t>Use available funds - take immediate action</a:t>
            </a:r>
          </a:p>
          <a:p>
            <a:r>
              <a:rPr lang="en-US" sz="2400" dirty="0" smtClean="0"/>
              <a:t>Working together to determine what fits </a:t>
            </a:r>
          </a:p>
          <a:p>
            <a:r>
              <a:rPr lang="en-US" sz="2400" dirty="0" smtClean="0">
                <a:solidFill>
                  <a:srgbClr val="FF0000"/>
                </a:solidFill>
              </a:rPr>
              <a:t>Broad based, multi-agency, systematic, family/community focused prevention- </a:t>
            </a:r>
          </a:p>
          <a:p>
            <a:pPr>
              <a:buNone/>
            </a:pPr>
            <a:r>
              <a:rPr lang="en-US" sz="2400" dirty="0" smtClean="0">
                <a:solidFill>
                  <a:srgbClr val="FF0000"/>
                </a:solidFill>
              </a:rPr>
              <a:t>    </a:t>
            </a:r>
            <a:r>
              <a:rPr lang="en-US" sz="2400" u="sng" dirty="0" smtClean="0">
                <a:solidFill>
                  <a:srgbClr val="FF0000"/>
                </a:solidFill>
              </a:rPr>
              <a:t>Will it reduce treatment need?    </a:t>
            </a:r>
          </a:p>
          <a:p>
            <a:pPr>
              <a:buFontTx/>
              <a:buNone/>
            </a:pPr>
            <a:endParaRPr lang="en-US" sz="2400" dirty="0" smtClean="0"/>
          </a:p>
          <a:p>
            <a:pPr>
              <a:buFontTx/>
              <a:buNone/>
            </a:pPr>
            <a:endParaRPr lang="en-US" sz="2400" dirty="0" smtClean="0"/>
          </a:p>
        </p:txBody>
      </p:sp>
      <p:pic>
        <p:nvPicPr>
          <p:cNvPr id="1654789" name="Picture 5"/>
          <p:cNvPicPr>
            <a:picLocks noChangeAspect="1" noChangeArrowheads="1"/>
          </p:cNvPicPr>
          <p:nvPr/>
        </p:nvPicPr>
        <p:blipFill>
          <a:blip r:embed="rId3"/>
          <a:srcRect/>
          <a:stretch>
            <a:fillRect/>
          </a:stretch>
        </p:blipFill>
        <p:spPr bwMode="auto">
          <a:xfrm>
            <a:off x="6248400" y="2057400"/>
            <a:ext cx="2662238" cy="39751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0" y="1"/>
            <a:ext cx="1725273" cy="1752599"/>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6651D381-BEC6-43D2-9520-C2298B80DED7}" type="slidenum">
              <a:rPr lang="en-US" smtClean="0"/>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a:bodyPr>
          <a:lstStyle/>
          <a:p>
            <a:r>
              <a:rPr lang="en-US" sz="2800" dirty="0" smtClean="0"/>
              <a:t>Families and Schools Together </a:t>
            </a:r>
            <a:r>
              <a:rPr lang="en-US" sz="1600" dirty="0" smtClean="0"/>
              <a:t>(Rural Wisconsin Res)</a:t>
            </a:r>
            <a:endParaRPr lang="en-US" dirty="0" smtClean="0"/>
          </a:p>
          <a:p>
            <a:r>
              <a:rPr lang="en-US" sz="2800" dirty="0" smtClean="0"/>
              <a:t>Parenting Wisely</a:t>
            </a:r>
          </a:p>
          <a:p>
            <a:r>
              <a:rPr lang="en-US" sz="2800" dirty="0" smtClean="0"/>
              <a:t>Preparing for Drug Free Years</a:t>
            </a:r>
          </a:p>
          <a:p>
            <a:r>
              <a:rPr lang="en-US" sz="2800" dirty="0" smtClean="0"/>
              <a:t>Project Alert</a:t>
            </a:r>
          </a:p>
          <a:p>
            <a:r>
              <a:rPr lang="en-US" sz="2800" dirty="0" smtClean="0"/>
              <a:t>Project Venture </a:t>
            </a:r>
            <a:r>
              <a:rPr lang="en-US" sz="2000" dirty="0" smtClean="0"/>
              <a:t>(NIYLP)</a:t>
            </a:r>
          </a:p>
          <a:p>
            <a:r>
              <a:rPr lang="en-US" sz="2800" dirty="0" smtClean="0"/>
              <a:t>Promoting Alternative Thinking Strategies</a:t>
            </a:r>
          </a:p>
          <a:p>
            <a:r>
              <a:rPr lang="en-US" sz="2800" dirty="0" smtClean="0"/>
              <a:t>American Indian Life Skills </a:t>
            </a:r>
            <a:r>
              <a:rPr lang="en-US" sz="2000" dirty="0" smtClean="0"/>
              <a:t>(Zuni Pueblo)</a:t>
            </a:r>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69" name="Slide Number Placeholder 4"/>
          <p:cNvSpPr>
            <a:spLocks noGrp="1"/>
          </p:cNvSpPr>
          <p:nvPr>
            <p:ph type="sldNum" sz="quarter" idx="11"/>
          </p:nvPr>
        </p:nvSpPr>
        <p:spPr>
          <a:noFill/>
        </p:spPr>
        <p:txBody>
          <a:bodyPr/>
          <a:lstStyle/>
          <a:p>
            <a:fld id="{D704E74A-3335-49FC-9B1C-B25119C9319D}" type="slidenum">
              <a:rPr lang="en-US" smtClean="0"/>
              <a:pPr/>
              <a:t>2</a:t>
            </a:fld>
            <a:endParaRPr lang="en-US" smtClean="0"/>
          </a:p>
        </p:txBody>
      </p:sp>
      <p:sp>
        <p:nvSpPr>
          <p:cNvPr id="1466370" name="Rectangle 2"/>
          <p:cNvSpPr>
            <a:spLocks noGrp="1" noChangeArrowheads="1"/>
          </p:cNvSpPr>
          <p:nvPr>
            <p:ph type="title"/>
          </p:nvPr>
        </p:nvSpPr>
        <p:spPr>
          <a:xfrm>
            <a:off x="0" y="304800"/>
            <a:ext cx="9144000" cy="1600200"/>
          </a:xfrm>
        </p:spPr>
        <p:txBody>
          <a:bodyPr/>
          <a:lstStyle/>
          <a:p>
            <a:pPr eaLnBrk="1" hangingPunct="1"/>
            <a:r>
              <a:rPr lang="en-US" dirty="0" smtClean="0"/>
              <a:t>Methamphetamine Identified as the Primary Health/Community Concern</a:t>
            </a:r>
          </a:p>
        </p:txBody>
      </p:sp>
      <p:sp>
        <p:nvSpPr>
          <p:cNvPr id="1466371" name="Rectangle 3"/>
          <p:cNvSpPr>
            <a:spLocks noGrp="1" noChangeArrowheads="1"/>
          </p:cNvSpPr>
          <p:nvPr>
            <p:ph type="body" idx="1"/>
          </p:nvPr>
        </p:nvSpPr>
        <p:spPr>
          <a:xfrm>
            <a:off x="304800" y="2286000"/>
            <a:ext cx="8458200" cy="3810000"/>
          </a:xfrm>
        </p:spPr>
        <p:txBody>
          <a:bodyPr/>
          <a:lstStyle/>
          <a:p>
            <a:pPr eaLnBrk="1" hangingPunct="1"/>
            <a:r>
              <a:rPr lang="en-US" smtClean="0"/>
              <a:t>In 2006, Tribal Round Table sessions, HHS Regional Tribal Consultations, and numerous tribal community gatherings with SAMHSA, OMH, and IHS identified Methamphetamine abuse as the primary health  concern in Indian Country.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a:bodyPr>
          <a:lstStyle/>
          <a:p>
            <a:r>
              <a:rPr lang="en-US" sz="2800" dirty="0" smtClean="0"/>
              <a:t>Cultural Enhancement Through Story Telling </a:t>
            </a:r>
            <a:r>
              <a:rPr lang="en-US" sz="2000" dirty="0" smtClean="0"/>
              <a:t>(Tohono O’odham Res)</a:t>
            </a:r>
          </a:p>
          <a:p>
            <a:r>
              <a:rPr lang="en-US" sz="2800" dirty="0" smtClean="0"/>
              <a:t>AI Strengthening Families Program </a:t>
            </a:r>
            <a:r>
              <a:rPr lang="en-US" sz="1800" dirty="0" smtClean="0"/>
              <a:t>(U </a:t>
            </a:r>
            <a:r>
              <a:rPr lang="en-US" sz="2000" dirty="0" smtClean="0"/>
              <a:t>UT</a:t>
            </a:r>
            <a:r>
              <a:rPr lang="en-US" sz="1800" dirty="0" smtClean="0"/>
              <a:t>)</a:t>
            </a:r>
            <a:endParaRPr lang="en-US" dirty="0" smtClean="0"/>
          </a:p>
          <a:p>
            <a:r>
              <a:rPr lang="en-US" sz="2800" dirty="0" smtClean="0"/>
              <a:t>Creating Lasting Family Connections</a:t>
            </a:r>
          </a:p>
          <a:p>
            <a:r>
              <a:rPr lang="en-US" sz="2800" dirty="0" smtClean="0"/>
              <a:t>Dare to Be You </a:t>
            </a:r>
            <a:r>
              <a:rPr lang="en-US" sz="2000" dirty="0" smtClean="0"/>
              <a:t>(Ute Res)</a:t>
            </a:r>
            <a:endParaRPr lang="en-US" dirty="0" smtClean="0"/>
          </a:p>
          <a:p>
            <a:r>
              <a:rPr lang="en-US" sz="2800" dirty="0" smtClean="0"/>
              <a:t>With Eagles Wings </a:t>
            </a:r>
            <a:r>
              <a:rPr lang="en-US" sz="2000" dirty="0" smtClean="0"/>
              <a:t>(N. Arapaho Nat)</a:t>
            </a:r>
          </a:p>
          <a:p>
            <a:r>
              <a:rPr lang="en-US" sz="2800" dirty="0" smtClean="0"/>
              <a:t>Families That Care—Guiding Good </a:t>
            </a:r>
            <a:r>
              <a:rPr lang="en-US" sz="2800" dirty="0" err="1" smtClean="0"/>
              <a:t>ChoicesAcross</a:t>
            </a:r>
            <a:r>
              <a:rPr lang="en-US" sz="2800" dirty="0" smtClean="0"/>
              <a:t> Ages (Mentoring) </a:t>
            </a:r>
            <a:r>
              <a:rPr lang="en-US" sz="1800" dirty="0" smtClean="0"/>
              <a:t>(Temple U)</a:t>
            </a:r>
            <a:endParaRPr lang="en-US" sz="2800" dirty="0" smtClean="0"/>
          </a:p>
          <a:p>
            <a:r>
              <a:rPr lang="en-US" sz="2800" dirty="0" smtClean="0"/>
              <a:t>Across Ages (Mentoring) </a:t>
            </a:r>
            <a:r>
              <a:rPr lang="en-US" sz="1800" dirty="0" smtClean="0"/>
              <a:t>(Temple U)</a:t>
            </a:r>
            <a:endParaRPr lang="en-US" sz="2800" dirty="0" smtClean="0"/>
          </a:p>
          <a:p>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6651D381-BEC6-43D2-9520-C2298B80DED7}"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837C9CEE-BD2A-4B13-9A15-0B54B19E0312}" type="slidenum">
              <a:rPr lang="en-US"/>
              <a:pPr/>
              <a:t>21</a:t>
            </a:fld>
            <a:endParaRPr lang="en-US"/>
          </a:p>
        </p:txBody>
      </p:sp>
      <p:sp>
        <p:nvSpPr>
          <p:cNvPr id="976898" name="Rectangle 2"/>
          <p:cNvSpPr>
            <a:spLocks noGrp="1" noChangeArrowheads="1"/>
          </p:cNvSpPr>
          <p:nvPr>
            <p:ph type="title"/>
          </p:nvPr>
        </p:nvSpPr>
        <p:spPr>
          <a:xfrm>
            <a:off x="0" y="609600"/>
            <a:ext cx="9144000" cy="1143000"/>
          </a:xfrm>
        </p:spPr>
        <p:txBody>
          <a:bodyPr/>
          <a:lstStyle/>
          <a:p>
            <a:r>
              <a:rPr lang="en-US" sz="4000" dirty="0" smtClean="0"/>
              <a:t>Effective Treatment </a:t>
            </a:r>
            <a:r>
              <a:rPr lang="en-US" sz="4000" dirty="0"/>
              <a:t>Approaches </a:t>
            </a:r>
            <a:r>
              <a:rPr lang="en-US" sz="4000" dirty="0" smtClean="0"/>
              <a:t>For Methamphetamine Use Disorder</a:t>
            </a:r>
            <a:r>
              <a:rPr lang="en-US" sz="4000" dirty="0"/>
              <a:t/>
            </a:r>
            <a:br>
              <a:rPr lang="en-US" sz="4000" dirty="0"/>
            </a:br>
            <a:endParaRPr lang="en-US" sz="4000" dirty="0"/>
          </a:p>
        </p:txBody>
      </p:sp>
      <p:sp>
        <p:nvSpPr>
          <p:cNvPr id="976899" name="Rectangle 3"/>
          <p:cNvSpPr>
            <a:spLocks noGrp="1" noChangeArrowheads="1"/>
          </p:cNvSpPr>
          <p:nvPr>
            <p:ph type="body" idx="1"/>
          </p:nvPr>
        </p:nvSpPr>
        <p:spPr/>
        <p:txBody>
          <a:bodyPr/>
          <a:lstStyle/>
          <a:p>
            <a:r>
              <a:rPr lang="en-US" sz="2800" dirty="0"/>
              <a:t>Motivational </a:t>
            </a:r>
            <a:r>
              <a:rPr lang="en-US" sz="2800" dirty="0" smtClean="0"/>
              <a:t>Interviewing</a:t>
            </a:r>
            <a:endParaRPr lang="en-US" sz="2800" dirty="0"/>
          </a:p>
          <a:p>
            <a:r>
              <a:rPr lang="en-US" sz="2800" dirty="0"/>
              <a:t>Therapeutic Use of </a:t>
            </a:r>
            <a:r>
              <a:rPr lang="en-US" sz="2800" dirty="0" smtClean="0"/>
              <a:t>Urine Testing</a:t>
            </a:r>
            <a:endParaRPr lang="en-US" sz="2800" dirty="0"/>
          </a:p>
          <a:p>
            <a:r>
              <a:rPr lang="en-US" sz="2800" dirty="0"/>
              <a:t>Contingency Management </a:t>
            </a:r>
            <a:r>
              <a:rPr lang="en-US" sz="2800" dirty="0" smtClean="0"/>
              <a:t>( </a:t>
            </a:r>
            <a:r>
              <a:rPr lang="en-US" sz="2800" dirty="0"/>
              <a:t>motivational </a:t>
            </a:r>
            <a:r>
              <a:rPr lang="en-US" sz="2800" dirty="0" smtClean="0"/>
              <a:t>incentive based) </a:t>
            </a:r>
          </a:p>
          <a:p>
            <a:r>
              <a:rPr lang="en-US" sz="2800" dirty="0" smtClean="0"/>
              <a:t>Cognitive Behavioral Therapy - CBT</a:t>
            </a:r>
            <a:endParaRPr lang="en-US" sz="2800" dirty="0"/>
          </a:p>
          <a:p>
            <a:r>
              <a:rPr lang="en-US" sz="2800" dirty="0"/>
              <a:t>Community Reinforcement Approach</a:t>
            </a:r>
          </a:p>
          <a:p>
            <a:r>
              <a:rPr lang="en-US" sz="2800" dirty="0" smtClean="0"/>
              <a:t>Matrix </a:t>
            </a:r>
            <a:r>
              <a:rPr lang="en-US" sz="2800" dirty="0"/>
              <a:t>Model (combination of above)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AC70E64-8D4B-44F5-8B5A-B03C4574083B}" type="slidenum">
              <a:rPr lang="en-US"/>
              <a:pPr/>
              <a:t>22</a:t>
            </a:fld>
            <a:endParaRPr lang="en-US"/>
          </a:p>
        </p:txBody>
      </p:sp>
      <p:sp>
        <p:nvSpPr>
          <p:cNvPr id="818178" name="Rectangle 2"/>
          <p:cNvSpPr>
            <a:spLocks noGrp="1" noChangeArrowheads="1"/>
          </p:cNvSpPr>
          <p:nvPr>
            <p:ph type="title"/>
          </p:nvPr>
        </p:nvSpPr>
        <p:spPr>
          <a:xfrm>
            <a:off x="609600" y="304800"/>
            <a:ext cx="7772400" cy="838200"/>
          </a:xfrm>
        </p:spPr>
        <p:txBody>
          <a:bodyPr/>
          <a:lstStyle/>
          <a:p>
            <a:r>
              <a:rPr lang="en-US"/>
              <a:t>Matrix Model</a:t>
            </a:r>
          </a:p>
        </p:txBody>
      </p:sp>
      <p:sp>
        <p:nvSpPr>
          <p:cNvPr id="818179" name="Rectangle 3"/>
          <p:cNvSpPr>
            <a:spLocks noGrp="1" noChangeArrowheads="1"/>
          </p:cNvSpPr>
          <p:nvPr>
            <p:ph type="body" idx="1"/>
          </p:nvPr>
        </p:nvSpPr>
        <p:spPr>
          <a:xfrm>
            <a:off x="381000" y="1143000"/>
            <a:ext cx="8458200" cy="4953000"/>
          </a:xfrm>
        </p:spPr>
        <p:txBody>
          <a:bodyPr/>
          <a:lstStyle/>
          <a:p>
            <a:r>
              <a:rPr lang="en-US" sz="2400" dirty="0"/>
              <a:t>Is a </a:t>
            </a:r>
            <a:r>
              <a:rPr lang="en-US" sz="2400" dirty="0" err="1"/>
              <a:t>manualized</a:t>
            </a:r>
            <a:r>
              <a:rPr lang="en-US" sz="2400" dirty="0"/>
              <a:t>, 16-week, non-residential, psychosocial approach used for the treatment of drug </a:t>
            </a:r>
            <a:r>
              <a:rPr lang="en-US" sz="2400" dirty="0" smtClean="0"/>
              <a:t>dependence</a:t>
            </a:r>
          </a:p>
          <a:p>
            <a:pPr>
              <a:buNone/>
            </a:pPr>
            <a:endParaRPr lang="en-US" sz="2400" dirty="0"/>
          </a:p>
          <a:p>
            <a:r>
              <a:rPr lang="en-US" sz="2400" dirty="0"/>
              <a:t>Designed to integrate several interventions into a comprehensive approach.  Elements include</a:t>
            </a:r>
            <a:r>
              <a:rPr lang="en-US" sz="2400" dirty="0" smtClean="0"/>
              <a:t>:</a:t>
            </a:r>
            <a:endParaRPr lang="en-US" sz="2400" dirty="0"/>
          </a:p>
          <a:p>
            <a:pPr lvl="1"/>
            <a:r>
              <a:rPr lang="en-US" dirty="0"/>
              <a:t>Individual counseling</a:t>
            </a:r>
          </a:p>
          <a:p>
            <a:pPr lvl="1"/>
            <a:r>
              <a:rPr lang="en-US" dirty="0"/>
              <a:t>Cognitive behavioral therapy</a:t>
            </a:r>
          </a:p>
          <a:p>
            <a:pPr lvl="1"/>
            <a:r>
              <a:rPr lang="en-US" dirty="0"/>
              <a:t>Motivational interviewing</a:t>
            </a:r>
          </a:p>
          <a:p>
            <a:pPr lvl="1"/>
            <a:r>
              <a:rPr lang="en-US" dirty="0"/>
              <a:t>Family education groups</a:t>
            </a:r>
          </a:p>
          <a:p>
            <a:pPr lvl="1"/>
            <a:r>
              <a:rPr lang="en-US" dirty="0"/>
              <a:t>Urine testing</a:t>
            </a:r>
          </a:p>
          <a:p>
            <a:pPr lvl="1"/>
            <a:r>
              <a:rPr lang="en-US" dirty="0"/>
              <a:t>Participation in  12-step programs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D778692D-C2F5-4504-810D-FD8F220380A1}" type="slidenum">
              <a:rPr lang="en-US"/>
              <a:pPr/>
              <a:t>23</a:t>
            </a:fld>
            <a:endParaRPr lang="en-US"/>
          </a:p>
        </p:txBody>
      </p:sp>
      <p:sp>
        <p:nvSpPr>
          <p:cNvPr id="827394" name="Rectangle 2"/>
          <p:cNvSpPr>
            <a:spLocks noGrp="1" noChangeArrowheads="1"/>
          </p:cNvSpPr>
          <p:nvPr>
            <p:ph type="title"/>
          </p:nvPr>
        </p:nvSpPr>
        <p:spPr>
          <a:xfrm>
            <a:off x="685800" y="304800"/>
            <a:ext cx="7772400" cy="990600"/>
          </a:xfrm>
        </p:spPr>
        <p:txBody>
          <a:bodyPr/>
          <a:lstStyle/>
          <a:p>
            <a:r>
              <a:rPr lang="en-US" dirty="0"/>
              <a:t>Contingency Management</a:t>
            </a:r>
          </a:p>
        </p:txBody>
      </p:sp>
      <p:sp>
        <p:nvSpPr>
          <p:cNvPr id="827395" name="Rectangle 3"/>
          <p:cNvSpPr>
            <a:spLocks noGrp="1" noChangeArrowheads="1"/>
          </p:cNvSpPr>
          <p:nvPr>
            <p:ph type="body" idx="1"/>
          </p:nvPr>
        </p:nvSpPr>
        <p:spPr>
          <a:xfrm>
            <a:off x="1295400" y="1447800"/>
            <a:ext cx="7162800" cy="4648200"/>
          </a:xfrm>
        </p:spPr>
        <p:txBody>
          <a:bodyPr/>
          <a:lstStyle/>
          <a:p>
            <a:r>
              <a:rPr lang="en-US"/>
              <a:t>Key concepts</a:t>
            </a:r>
          </a:p>
          <a:p>
            <a:endParaRPr lang="en-US" sz="2400"/>
          </a:p>
          <a:p>
            <a:pPr lvl="2">
              <a:buFontTx/>
              <a:buNone/>
            </a:pPr>
            <a:r>
              <a:rPr lang="en-US"/>
              <a:t>Behavior to be modified must be objectively measured</a:t>
            </a:r>
          </a:p>
          <a:p>
            <a:pPr lvl="2">
              <a:buFontTx/>
              <a:buNone/>
            </a:pPr>
            <a:r>
              <a:rPr lang="en-US"/>
              <a:t>Behavior to be modified (eg urine test results) must be monitored frequently</a:t>
            </a:r>
          </a:p>
          <a:p>
            <a:pPr lvl="2">
              <a:buFontTx/>
              <a:buNone/>
            </a:pPr>
            <a:r>
              <a:rPr lang="en-US"/>
              <a:t>Reinforcement must be immediate</a:t>
            </a:r>
          </a:p>
          <a:p>
            <a:pPr lvl="2">
              <a:buFontTx/>
              <a:buNone/>
            </a:pPr>
            <a:r>
              <a:rPr lang="en-US"/>
              <a:t>Penalties for unsuccessful behavior (eg positive UA) can reduce voucher amount</a:t>
            </a:r>
          </a:p>
          <a:p>
            <a:pPr lvl="2">
              <a:buFontTx/>
              <a:buNone/>
            </a:pPr>
            <a:r>
              <a:rPr lang="en-US"/>
              <a:t>Vouchers may be applied to a wide range of prosocial alternative behaviors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10F7D3F3-A005-4366-8626-50E393F7A77D}" type="slidenum">
              <a:rPr lang="en-US"/>
              <a:pPr/>
              <a:t>24</a:t>
            </a:fld>
            <a:endParaRPr lang="en-US"/>
          </a:p>
        </p:txBody>
      </p:sp>
      <p:sp>
        <p:nvSpPr>
          <p:cNvPr id="820226" name="Rectangle 2"/>
          <p:cNvSpPr>
            <a:spLocks noGrp="1" noChangeArrowheads="1"/>
          </p:cNvSpPr>
          <p:nvPr>
            <p:ph type="title"/>
          </p:nvPr>
        </p:nvSpPr>
        <p:spPr>
          <a:xfrm>
            <a:off x="685800" y="152400"/>
            <a:ext cx="7772400" cy="1219200"/>
          </a:xfrm>
        </p:spPr>
        <p:txBody>
          <a:bodyPr/>
          <a:lstStyle/>
          <a:p>
            <a:r>
              <a:rPr lang="en-US" sz="4000"/>
              <a:t>Is Treatment for Methamphetamine Effective?</a:t>
            </a:r>
          </a:p>
        </p:txBody>
      </p:sp>
      <p:sp>
        <p:nvSpPr>
          <p:cNvPr id="820227" name="Rectangle 3"/>
          <p:cNvSpPr>
            <a:spLocks noGrp="1" noChangeArrowheads="1"/>
          </p:cNvSpPr>
          <p:nvPr>
            <p:ph type="body" idx="1"/>
          </p:nvPr>
        </p:nvSpPr>
        <p:spPr>
          <a:xfrm>
            <a:off x="304800" y="1447800"/>
            <a:ext cx="8534400" cy="4648200"/>
          </a:xfrm>
        </p:spPr>
        <p:txBody>
          <a:bodyPr/>
          <a:lstStyle/>
          <a:p>
            <a:pPr>
              <a:buFontTx/>
              <a:buNone/>
            </a:pPr>
            <a:r>
              <a:rPr lang="en-US" dirty="0"/>
              <a:t>Analysis of:</a:t>
            </a:r>
          </a:p>
          <a:p>
            <a:r>
              <a:rPr lang="en-US" dirty="0"/>
              <a:t>Drop out rates</a:t>
            </a:r>
          </a:p>
          <a:p>
            <a:r>
              <a:rPr lang="en-US" dirty="0"/>
              <a:t>Retention in treatment rates</a:t>
            </a:r>
          </a:p>
          <a:p>
            <a:r>
              <a:rPr lang="en-US" dirty="0"/>
              <a:t>Re-incarceration rates</a:t>
            </a:r>
          </a:p>
          <a:p>
            <a:r>
              <a:rPr lang="en-US" dirty="0"/>
              <a:t>Other measures of outcome</a:t>
            </a:r>
          </a:p>
          <a:p>
            <a:pPr>
              <a:buFontTx/>
              <a:buNone/>
            </a:pPr>
            <a:r>
              <a:rPr lang="en-US" dirty="0"/>
              <a:t>All these measures indicate that </a:t>
            </a:r>
            <a:r>
              <a:rPr lang="en-US" dirty="0" smtClean="0">
                <a:solidFill>
                  <a:srgbClr val="FF0000"/>
                </a:solidFill>
              </a:rPr>
              <a:t>Meth </a:t>
            </a:r>
            <a:r>
              <a:rPr lang="en-US" dirty="0">
                <a:solidFill>
                  <a:srgbClr val="FF0000"/>
                </a:solidFill>
              </a:rPr>
              <a:t>users respond in an </a:t>
            </a:r>
            <a:r>
              <a:rPr lang="en-US" u="sng" dirty="0">
                <a:solidFill>
                  <a:srgbClr val="FF0000"/>
                </a:solidFill>
              </a:rPr>
              <a:t>equivalent</a:t>
            </a:r>
            <a:r>
              <a:rPr lang="en-US" dirty="0">
                <a:solidFill>
                  <a:srgbClr val="FF0000"/>
                </a:solidFill>
              </a:rPr>
              <a:t> manner as do individuals admitted for other drug abuse problems.</a:t>
            </a:r>
          </a:p>
          <a:p>
            <a:endParaRPr lang="en-US" dirty="0"/>
          </a:p>
          <a:p>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438BF1F0-F0E7-4210-8E4C-51E1A1E63FC5}" type="slidenum">
              <a:rPr lang="en-US"/>
              <a:pPr/>
              <a:t>25</a:t>
            </a:fld>
            <a:endParaRPr lang="en-US"/>
          </a:p>
        </p:txBody>
      </p:sp>
      <p:sp>
        <p:nvSpPr>
          <p:cNvPr id="903170" name="Rectangle 2"/>
          <p:cNvSpPr>
            <a:spLocks noGrp="1" noChangeArrowheads="1"/>
          </p:cNvSpPr>
          <p:nvPr>
            <p:ph type="title"/>
          </p:nvPr>
        </p:nvSpPr>
        <p:spPr>
          <a:xfrm>
            <a:off x="685800" y="304800"/>
            <a:ext cx="7772400" cy="1143000"/>
          </a:xfrm>
        </p:spPr>
        <p:txBody>
          <a:bodyPr/>
          <a:lstStyle/>
          <a:p>
            <a:r>
              <a:rPr lang="en-US" sz="4200"/>
              <a:t>Youth Treatment Completion: WA State</a:t>
            </a:r>
          </a:p>
        </p:txBody>
      </p:sp>
      <p:graphicFrame>
        <p:nvGraphicFramePr>
          <p:cNvPr id="903171" name="Object 3"/>
          <p:cNvGraphicFramePr>
            <a:graphicFrameLocks noChangeAspect="1"/>
          </p:cNvGraphicFramePr>
          <p:nvPr>
            <p:ph type="chart" idx="1"/>
          </p:nvPr>
        </p:nvGraphicFramePr>
        <p:xfrm>
          <a:off x="682625" y="1924050"/>
          <a:ext cx="7750175" cy="4381500"/>
        </p:xfrm>
        <a:graphic>
          <a:graphicData uri="http://schemas.openxmlformats.org/presentationml/2006/ole">
            <p:oleObj spid="_x0000_s283650" name="Chart" r:id="rId5" imgW="4009885" imgH="2266925" progId="MSGraph.Chart.8">
              <p:embed/>
            </p:oleObj>
          </a:graphicData>
        </a:graphic>
      </p:graphicFrame>
    </p:spTree>
    <p:custDataLst>
      <p:tags r:id="rId2"/>
    </p:custData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FF12FF1C-59F2-43ED-9CDA-170C42321D1B}" type="slidenum">
              <a:rPr lang="en-US"/>
              <a:pPr/>
              <a:t>26</a:t>
            </a:fld>
            <a:endParaRPr lang="en-US"/>
          </a:p>
        </p:txBody>
      </p:sp>
      <p:sp>
        <p:nvSpPr>
          <p:cNvPr id="626690" name="Rectangle 2"/>
          <p:cNvSpPr>
            <a:spLocks noGrp="1" noChangeArrowheads="1"/>
          </p:cNvSpPr>
          <p:nvPr>
            <p:ph type="title"/>
          </p:nvPr>
        </p:nvSpPr>
        <p:spPr>
          <a:xfrm>
            <a:off x="0" y="0"/>
            <a:ext cx="9144000" cy="1828800"/>
          </a:xfrm>
        </p:spPr>
        <p:txBody>
          <a:bodyPr/>
          <a:lstStyle/>
          <a:p>
            <a:r>
              <a:rPr lang="en-US"/>
              <a:t>Comprehensive School and Behavioral Health Partnership</a:t>
            </a:r>
          </a:p>
        </p:txBody>
      </p:sp>
      <p:sp>
        <p:nvSpPr>
          <p:cNvPr id="626691" name="Rectangle 3"/>
          <p:cNvSpPr>
            <a:spLocks noGrp="1" noChangeArrowheads="1"/>
          </p:cNvSpPr>
          <p:nvPr>
            <p:ph type="body" sz="half" idx="1"/>
          </p:nvPr>
        </p:nvSpPr>
        <p:spPr>
          <a:xfrm>
            <a:off x="457200" y="1676400"/>
            <a:ext cx="8077200" cy="2743200"/>
          </a:xfrm>
        </p:spPr>
        <p:txBody>
          <a:bodyPr/>
          <a:lstStyle/>
          <a:p>
            <a:pPr>
              <a:lnSpc>
                <a:spcPct val="90000"/>
              </a:lnSpc>
            </a:pPr>
            <a:r>
              <a:rPr lang="en-US" dirty="0"/>
              <a:t>Prevention and behavioral health programs/services on site</a:t>
            </a:r>
          </a:p>
          <a:p>
            <a:pPr>
              <a:lnSpc>
                <a:spcPct val="90000"/>
              </a:lnSpc>
            </a:pPr>
            <a:r>
              <a:rPr lang="en-US" dirty="0"/>
              <a:t>Handling behavioral health crises</a:t>
            </a:r>
          </a:p>
          <a:p>
            <a:pPr>
              <a:lnSpc>
                <a:spcPct val="90000"/>
              </a:lnSpc>
            </a:pPr>
            <a:r>
              <a:rPr lang="en-US" dirty="0"/>
              <a:t>Responding appropriately and effectively after an event occurs</a:t>
            </a:r>
            <a:r>
              <a:rPr lang="en-US" sz="2400" dirty="0"/>
              <a:t> </a:t>
            </a:r>
          </a:p>
        </p:txBody>
      </p:sp>
      <p:pic>
        <p:nvPicPr>
          <p:cNvPr id="626698" name="Picture 10" descr="Pine Ridge High School"/>
          <p:cNvPicPr>
            <a:picLocks noChangeAspect="1" noChangeArrowheads="1"/>
          </p:cNvPicPr>
          <p:nvPr/>
        </p:nvPicPr>
        <p:blipFill>
          <a:blip r:embed="rId3"/>
          <a:srcRect/>
          <a:stretch>
            <a:fillRect/>
          </a:stretch>
        </p:blipFill>
        <p:spPr bwMode="auto">
          <a:xfrm>
            <a:off x="1905000" y="4114800"/>
            <a:ext cx="5715000" cy="2352675"/>
          </a:xfrm>
          <a:prstGeom prst="rect">
            <a:avLst/>
          </a:prstGeom>
          <a:noFill/>
        </p:spPr>
      </p:pic>
      <p:pic>
        <p:nvPicPr>
          <p:cNvPr id="626697" name="Picture 9" descr="*"/>
          <p:cNvPicPr>
            <a:picLocks noChangeAspect="1" noChangeArrowheads="1"/>
          </p:cNvPicPr>
          <p:nvPr/>
        </p:nvPicPr>
        <p:blipFill>
          <a:blip r:embed="rId4"/>
          <a:srcRect/>
          <a:stretch>
            <a:fillRect/>
          </a:stretch>
        </p:blipFill>
        <p:spPr bwMode="auto">
          <a:xfrm>
            <a:off x="1804988" y="3544888"/>
            <a:ext cx="76200" cy="95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474212B-EE3D-4A2C-B22C-1F79468901F6}" type="slidenum">
              <a:rPr lang="en-US"/>
              <a:pPr/>
              <a:t>27</a:t>
            </a:fld>
            <a:endParaRPr lang="en-US"/>
          </a:p>
        </p:txBody>
      </p:sp>
      <p:sp>
        <p:nvSpPr>
          <p:cNvPr id="916486" name="Rectangle 6"/>
          <p:cNvSpPr>
            <a:spLocks noGrp="1" noChangeArrowheads="1"/>
          </p:cNvSpPr>
          <p:nvPr>
            <p:ph type="title"/>
          </p:nvPr>
        </p:nvSpPr>
        <p:spPr>
          <a:xfrm>
            <a:off x="685800" y="228600"/>
            <a:ext cx="7772400" cy="1066800"/>
          </a:xfrm>
        </p:spPr>
        <p:txBody>
          <a:bodyPr/>
          <a:lstStyle/>
          <a:p>
            <a:r>
              <a:rPr lang="en-US" dirty="0"/>
              <a:t>Integrated Treatment</a:t>
            </a:r>
          </a:p>
        </p:txBody>
      </p:sp>
      <p:sp>
        <p:nvSpPr>
          <p:cNvPr id="916487" name="Rectangle 7"/>
          <p:cNvSpPr>
            <a:spLocks noGrp="1" noChangeArrowheads="1"/>
          </p:cNvSpPr>
          <p:nvPr>
            <p:ph type="body" idx="1"/>
          </p:nvPr>
        </p:nvSpPr>
        <p:spPr>
          <a:xfrm>
            <a:off x="685800" y="1447800"/>
            <a:ext cx="7772400" cy="4800600"/>
          </a:xfrm>
        </p:spPr>
        <p:txBody>
          <a:bodyPr/>
          <a:lstStyle/>
          <a:p>
            <a:pPr>
              <a:lnSpc>
                <a:spcPct val="80000"/>
              </a:lnSpc>
              <a:buFontTx/>
              <a:buNone/>
            </a:pPr>
            <a:r>
              <a:rPr lang="en-US" b="1" dirty="0"/>
              <a:t>Premise</a:t>
            </a:r>
            <a:r>
              <a:rPr lang="en-US" dirty="0"/>
              <a:t>: treatment at a single site, featuring coordination of treatment philosophy, services and timing of intervention will be more effective than a mix of discrete and loosely coordinated services</a:t>
            </a:r>
          </a:p>
          <a:p>
            <a:pPr>
              <a:lnSpc>
                <a:spcPct val="80000"/>
              </a:lnSpc>
              <a:buFontTx/>
              <a:buNone/>
            </a:pPr>
            <a:r>
              <a:rPr lang="en-US" b="1" dirty="0"/>
              <a:t>Findings:</a:t>
            </a:r>
          </a:p>
          <a:p>
            <a:pPr>
              <a:lnSpc>
                <a:spcPct val="80000"/>
              </a:lnSpc>
            </a:pPr>
            <a:r>
              <a:rPr lang="en-US" dirty="0"/>
              <a:t>decrease in hospitalization</a:t>
            </a:r>
          </a:p>
          <a:p>
            <a:pPr>
              <a:lnSpc>
                <a:spcPct val="80000"/>
              </a:lnSpc>
            </a:pPr>
            <a:r>
              <a:rPr lang="en-US" dirty="0"/>
              <a:t>lessening of psychiatric and substance abuse severity</a:t>
            </a:r>
          </a:p>
          <a:p>
            <a:pPr>
              <a:lnSpc>
                <a:spcPct val="80000"/>
              </a:lnSpc>
            </a:pPr>
            <a:r>
              <a:rPr lang="en-US" dirty="0"/>
              <a:t>better engagement and retention </a:t>
            </a:r>
          </a:p>
          <a:p>
            <a:pPr>
              <a:lnSpc>
                <a:spcPct val="80000"/>
              </a:lnSpc>
            </a:pPr>
            <a:endParaRPr lang="en-US" dirty="0"/>
          </a:p>
          <a:p>
            <a:pPr>
              <a:lnSpc>
                <a:spcPct val="80000"/>
              </a:lnSpc>
              <a:buFontTx/>
              <a:buNone/>
            </a:pPr>
            <a:r>
              <a:rPr lang="en-US" sz="1400" dirty="0"/>
              <a:t>		                             (Rosenthal et al, 1992, 1995, 1997; </a:t>
            </a:r>
            <a:r>
              <a:rPr lang="en-US" sz="1400" dirty="0" err="1"/>
              <a:t>Hellerstein</a:t>
            </a:r>
            <a:r>
              <a:rPr lang="en-US" sz="1400" dirty="0"/>
              <a:t> et al 1995.)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p:txBody>
          <a:bodyPr/>
          <a:lstStyle/>
          <a:p>
            <a:fld id="{F356F3B5-C61A-4799-AD25-C5AF86662427}" type="slidenum">
              <a:rPr lang="en-US"/>
              <a:pPr/>
              <a:t>28</a:t>
            </a:fld>
            <a:endParaRPr lang="en-US"/>
          </a:p>
        </p:txBody>
      </p:sp>
      <p:sp>
        <p:nvSpPr>
          <p:cNvPr id="910338" name="Rectangle 2"/>
          <p:cNvSpPr>
            <a:spLocks noGrp="1" noChangeArrowheads="1"/>
          </p:cNvSpPr>
          <p:nvPr>
            <p:ph type="title"/>
          </p:nvPr>
        </p:nvSpPr>
        <p:spPr>
          <a:xfrm>
            <a:off x="685800" y="228600"/>
            <a:ext cx="7772400" cy="1143000"/>
          </a:xfrm>
        </p:spPr>
        <p:txBody>
          <a:bodyPr/>
          <a:lstStyle/>
          <a:p>
            <a:r>
              <a:rPr lang="en-US"/>
              <a:t>Partnered Collaboration</a:t>
            </a:r>
          </a:p>
        </p:txBody>
      </p:sp>
      <p:sp>
        <p:nvSpPr>
          <p:cNvPr id="910339" name="Oval 3"/>
          <p:cNvSpPr>
            <a:spLocks noChangeArrowheads="1"/>
          </p:cNvSpPr>
          <p:nvPr/>
        </p:nvSpPr>
        <p:spPr bwMode="auto">
          <a:xfrm>
            <a:off x="609600" y="1905000"/>
            <a:ext cx="4495800" cy="2819400"/>
          </a:xfrm>
          <a:prstGeom prst="ellipse">
            <a:avLst/>
          </a:prstGeom>
          <a:noFill/>
          <a:ln w="38100">
            <a:solidFill>
              <a:srgbClr val="0070C0"/>
            </a:solidFill>
            <a:round/>
            <a:headEnd/>
            <a:tailEnd/>
          </a:ln>
          <a:effectLst/>
        </p:spPr>
        <p:txBody>
          <a:bodyPr wrap="none" anchor="ctr"/>
          <a:lstStyle/>
          <a:p>
            <a:endParaRPr lang="en-US"/>
          </a:p>
        </p:txBody>
      </p:sp>
      <p:sp>
        <p:nvSpPr>
          <p:cNvPr id="910340" name="Oval 4"/>
          <p:cNvSpPr>
            <a:spLocks noChangeArrowheads="1"/>
          </p:cNvSpPr>
          <p:nvPr/>
        </p:nvSpPr>
        <p:spPr bwMode="auto">
          <a:xfrm>
            <a:off x="3810000" y="1981200"/>
            <a:ext cx="4648200" cy="2819400"/>
          </a:xfrm>
          <a:prstGeom prst="ellipse">
            <a:avLst/>
          </a:prstGeom>
          <a:noFill/>
          <a:ln w="38100">
            <a:solidFill>
              <a:srgbClr val="00B050"/>
            </a:solidFill>
            <a:round/>
            <a:headEnd/>
            <a:tailEnd/>
          </a:ln>
          <a:effectLst/>
        </p:spPr>
        <p:txBody>
          <a:bodyPr wrap="none" anchor="ctr"/>
          <a:lstStyle/>
          <a:p>
            <a:pPr algn="ctr" eaLnBrk="0" hangingPunct="0">
              <a:spcBef>
                <a:spcPct val="50000"/>
              </a:spcBef>
            </a:pPr>
            <a:endParaRPr lang="en-US" sz="2400" b="0">
              <a:solidFill>
                <a:schemeClr val="bg1"/>
              </a:solidFill>
              <a:latin typeface="Comic Sans MS" pitchFamily="66" charset="0"/>
            </a:endParaRPr>
          </a:p>
          <a:p>
            <a:pPr algn="ctr" eaLnBrk="0" hangingPunct="0"/>
            <a:endParaRPr lang="en-US" sz="2400" b="0"/>
          </a:p>
        </p:txBody>
      </p:sp>
      <p:sp>
        <p:nvSpPr>
          <p:cNvPr id="910341" name="Oval 5"/>
          <p:cNvSpPr>
            <a:spLocks noChangeArrowheads="1"/>
          </p:cNvSpPr>
          <p:nvPr/>
        </p:nvSpPr>
        <p:spPr bwMode="auto">
          <a:xfrm>
            <a:off x="1752600" y="3505200"/>
            <a:ext cx="5867400" cy="2667000"/>
          </a:xfrm>
          <a:prstGeom prst="ellipse">
            <a:avLst/>
          </a:prstGeom>
          <a:noFill/>
          <a:ln w="38100">
            <a:solidFill>
              <a:srgbClr val="FF0000"/>
            </a:solidFill>
            <a:round/>
            <a:headEnd/>
            <a:tailEnd/>
          </a:ln>
          <a:effectLst/>
        </p:spPr>
        <p:txBody>
          <a:bodyPr wrap="none" anchor="ctr"/>
          <a:lstStyle/>
          <a:p>
            <a:pPr algn="ctr" eaLnBrk="0" hangingPunct="0"/>
            <a:endParaRPr lang="en-US" sz="2400" b="0">
              <a:latin typeface="Comic Sans MS" pitchFamily="66" charset="0"/>
            </a:endParaRPr>
          </a:p>
        </p:txBody>
      </p:sp>
      <p:sp>
        <p:nvSpPr>
          <p:cNvPr id="910342" name="Rectangle 6"/>
          <p:cNvSpPr>
            <a:spLocks noChangeArrowheads="1"/>
          </p:cNvSpPr>
          <p:nvPr/>
        </p:nvSpPr>
        <p:spPr bwMode="auto">
          <a:xfrm>
            <a:off x="2133600" y="4953000"/>
            <a:ext cx="5232400" cy="488950"/>
          </a:xfrm>
          <a:prstGeom prst="rect">
            <a:avLst/>
          </a:prstGeom>
          <a:noFill/>
          <a:ln w="9525">
            <a:noFill/>
            <a:miter lim="800000"/>
            <a:headEnd/>
            <a:tailEnd/>
          </a:ln>
          <a:effectLst/>
        </p:spPr>
        <p:txBody>
          <a:bodyPr wrap="none">
            <a:spAutoFit/>
          </a:bodyPr>
          <a:lstStyle/>
          <a:p>
            <a:pPr eaLnBrk="0" hangingPunct="0"/>
            <a:r>
              <a:rPr lang="en-US" sz="2600" dirty="0">
                <a:latin typeface="Comic Sans MS" pitchFamily="66" charset="0"/>
              </a:rPr>
              <a:t>Research-Education-Treatment</a:t>
            </a:r>
          </a:p>
        </p:txBody>
      </p:sp>
      <p:sp>
        <p:nvSpPr>
          <p:cNvPr id="910343" name="Text Box 7"/>
          <p:cNvSpPr txBox="1">
            <a:spLocks noChangeArrowheads="1"/>
          </p:cNvSpPr>
          <p:nvPr/>
        </p:nvSpPr>
        <p:spPr bwMode="auto">
          <a:xfrm>
            <a:off x="1625600" y="2667000"/>
            <a:ext cx="2057400" cy="885825"/>
          </a:xfrm>
          <a:prstGeom prst="rect">
            <a:avLst/>
          </a:prstGeom>
          <a:noFill/>
          <a:ln w="9525">
            <a:noFill/>
            <a:miter lim="800000"/>
            <a:headEnd/>
            <a:tailEnd/>
          </a:ln>
          <a:effectLst/>
        </p:spPr>
        <p:txBody>
          <a:bodyPr>
            <a:spAutoFit/>
          </a:bodyPr>
          <a:lstStyle/>
          <a:p>
            <a:pPr eaLnBrk="0" hangingPunct="0">
              <a:spcBef>
                <a:spcPct val="50000"/>
              </a:spcBef>
            </a:pPr>
            <a:r>
              <a:rPr lang="en-US" sz="2600" dirty="0">
                <a:latin typeface="Comic Sans MS" pitchFamily="66" charset="0"/>
              </a:rPr>
              <a:t>Grassroots Groups</a:t>
            </a:r>
          </a:p>
        </p:txBody>
      </p:sp>
      <p:sp>
        <p:nvSpPr>
          <p:cNvPr id="910344" name="Rectangle 8"/>
          <p:cNvSpPr>
            <a:spLocks noChangeArrowheads="1"/>
          </p:cNvSpPr>
          <p:nvPr/>
        </p:nvSpPr>
        <p:spPr bwMode="auto">
          <a:xfrm>
            <a:off x="5181600" y="2595563"/>
            <a:ext cx="2982913" cy="885825"/>
          </a:xfrm>
          <a:prstGeom prst="rect">
            <a:avLst/>
          </a:prstGeom>
          <a:noFill/>
          <a:ln w="9525">
            <a:noFill/>
            <a:miter lim="800000"/>
            <a:headEnd/>
            <a:tailEnd/>
          </a:ln>
          <a:effectLst/>
        </p:spPr>
        <p:txBody>
          <a:bodyPr wrap="none">
            <a:spAutoFit/>
          </a:bodyPr>
          <a:lstStyle/>
          <a:p>
            <a:pPr eaLnBrk="0" hangingPunct="0"/>
            <a:r>
              <a:rPr lang="en-US" sz="2600" dirty="0">
                <a:latin typeface="Comic Sans MS" pitchFamily="66" charset="0"/>
              </a:rPr>
              <a:t>Community-Based</a:t>
            </a:r>
          </a:p>
          <a:p>
            <a:pPr eaLnBrk="0" hangingPunct="0"/>
            <a:r>
              <a:rPr lang="en-US" sz="2600" dirty="0">
                <a:latin typeface="Comic Sans MS" pitchFamily="66" charset="0"/>
              </a:rPr>
              <a:t>Organizations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p>
            <a:fld id="{D1FB4086-A498-4C58-9CE6-8A30F6ACEA43}" type="slidenum">
              <a:rPr lang="en-US"/>
              <a:pPr/>
              <a:t>29</a:t>
            </a:fld>
            <a:endParaRPr lang="en-US"/>
          </a:p>
        </p:txBody>
      </p:sp>
      <p:sp>
        <p:nvSpPr>
          <p:cNvPr id="957442" name="Rectangle 2"/>
          <p:cNvSpPr>
            <a:spLocks noGrp="1" noChangeArrowheads="1"/>
          </p:cNvSpPr>
          <p:nvPr>
            <p:ph type="title"/>
          </p:nvPr>
        </p:nvSpPr>
        <p:spPr>
          <a:xfrm>
            <a:off x="228600" y="609600"/>
            <a:ext cx="8229600" cy="1143000"/>
          </a:xfrm>
        </p:spPr>
        <p:txBody>
          <a:bodyPr/>
          <a:lstStyle/>
          <a:p>
            <a:r>
              <a:rPr lang="en-US"/>
              <a:t>Potential Organizational Partners</a:t>
            </a:r>
          </a:p>
        </p:txBody>
      </p:sp>
      <p:sp>
        <p:nvSpPr>
          <p:cNvPr id="957443" name="Rectangle 3"/>
          <p:cNvSpPr>
            <a:spLocks noGrp="1" noChangeArrowheads="1"/>
          </p:cNvSpPr>
          <p:nvPr>
            <p:ph type="body" sz="half" idx="1"/>
          </p:nvPr>
        </p:nvSpPr>
        <p:spPr>
          <a:xfrm>
            <a:off x="685800" y="2286000"/>
            <a:ext cx="3810000" cy="4114800"/>
          </a:xfrm>
        </p:spPr>
        <p:txBody>
          <a:bodyPr/>
          <a:lstStyle/>
          <a:p>
            <a:pPr>
              <a:spcBef>
                <a:spcPct val="35000"/>
              </a:spcBef>
            </a:pPr>
            <a:r>
              <a:rPr lang="en-US"/>
              <a:t>Education</a:t>
            </a:r>
          </a:p>
          <a:p>
            <a:pPr>
              <a:spcBef>
                <a:spcPct val="35000"/>
              </a:spcBef>
            </a:pPr>
            <a:r>
              <a:rPr lang="en-US"/>
              <a:t>Family Survivors </a:t>
            </a:r>
          </a:p>
          <a:p>
            <a:pPr>
              <a:spcBef>
                <a:spcPct val="35000"/>
              </a:spcBef>
            </a:pPr>
            <a:r>
              <a:rPr lang="en-US"/>
              <a:t>Health/Public Health</a:t>
            </a:r>
          </a:p>
          <a:p>
            <a:pPr>
              <a:spcBef>
                <a:spcPct val="35000"/>
              </a:spcBef>
            </a:pPr>
            <a:r>
              <a:rPr lang="en-US"/>
              <a:t>Mental Health </a:t>
            </a:r>
          </a:p>
          <a:p>
            <a:pPr>
              <a:spcBef>
                <a:spcPct val="35000"/>
              </a:spcBef>
            </a:pPr>
            <a:r>
              <a:rPr lang="en-US"/>
              <a:t>Substance Abuse</a:t>
            </a:r>
          </a:p>
          <a:p>
            <a:pPr>
              <a:spcBef>
                <a:spcPct val="35000"/>
              </a:spcBef>
            </a:pPr>
            <a:r>
              <a:rPr lang="en-US"/>
              <a:t>Elders, traditional</a:t>
            </a:r>
          </a:p>
          <a:p>
            <a:endParaRPr lang="en-US"/>
          </a:p>
        </p:txBody>
      </p:sp>
      <p:sp>
        <p:nvSpPr>
          <p:cNvPr id="957444" name="Rectangle 4"/>
          <p:cNvSpPr>
            <a:spLocks noGrp="1" noChangeArrowheads="1"/>
          </p:cNvSpPr>
          <p:nvPr>
            <p:ph type="body" sz="half" idx="2"/>
          </p:nvPr>
        </p:nvSpPr>
        <p:spPr/>
        <p:txBody>
          <a:bodyPr/>
          <a:lstStyle/>
          <a:p>
            <a:pPr>
              <a:spcBef>
                <a:spcPct val="35000"/>
              </a:spcBef>
            </a:pPr>
            <a:r>
              <a:rPr lang="en-US"/>
              <a:t>Law Enforcement</a:t>
            </a:r>
          </a:p>
          <a:p>
            <a:pPr>
              <a:spcBef>
                <a:spcPct val="35000"/>
              </a:spcBef>
            </a:pPr>
            <a:r>
              <a:rPr lang="en-US"/>
              <a:t>Juvenile Justice </a:t>
            </a:r>
          </a:p>
          <a:p>
            <a:pPr>
              <a:spcBef>
                <a:spcPct val="35000"/>
              </a:spcBef>
            </a:pPr>
            <a:r>
              <a:rPr lang="en-US"/>
              <a:t>Medical Examiner</a:t>
            </a:r>
          </a:p>
          <a:p>
            <a:pPr>
              <a:spcBef>
                <a:spcPct val="35000"/>
              </a:spcBef>
            </a:pPr>
            <a:r>
              <a:rPr lang="en-US"/>
              <a:t>Faith-Based</a:t>
            </a:r>
          </a:p>
          <a:p>
            <a:pPr>
              <a:spcBef>
                <a:spcPct val="35000"/>
              </a:spcBef>
            </a:pPr>
            <a:r>
              <a:rPr lang="en-US"/>
              <a:t>County, State, and Federal Agencies</a:t>
            </a:r>
          </a:p>
          <a:p>
            <a:pPr>
              <a:spcBef>
                <a:spcPct val="35000"/>
              </a:spcBef>
            </a:pPr>
            <a:r>
              <a:rPr lang="en-US"/>
              <a:t>Student Groups</a:t>
            </a:r>
          </a:p>
          <a:p>
            <a:pPr>
              <a:spcBef>
                <a:spcPct val="35000"/>
              </a:spcBef>
            </a:pPr>
            <a:endParaRPr lang="en-US"/>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1" name="Slide Number Placeholder 4"/>
          <p:cNvSpPr>
            <a:spLocks noGrp="1"/>
          </p:cNvSpPr>
          <p:nvPr>
            <p:ph type="sldNum" sz="quarter" idx="11"/>
          </p:nvPr>
        </p:nvSpPr>
        <p:spPr>
          <a:noFill/>
        </p:spPr>
        <p:txBody>
          <a:bodyPr/>
          <a:lstStyle/>
          <a:p>
            <a:fld id="{2B6D4C4C-60E4-441F-AED3-2855EDA349DF}" type="slidenum">
              <a:rPr lang="en-US" smtClean="0"/>
              <a:pPr/>
              <a:t>3</a:t>
            </a:fld>
            <a:endParaRPr lang="en-US" smtClean="0"/>
          </a:p>
        </p:txBody>
      </p:sp>
      <p:sp>
        <p:nvSpPr>
          <p:cNvPr id="1460226" name="Rectangle 2"/>
          <p:cNvSpPr>
            <a:spLocks noGrp="1" noChangeArrowheads="1"/>
          </p:cNvSpPr>
          <p:nvPr>
            <p:ph type="body" idx="1"/>
          </p:nvPr>
        </p:nvSpPr>
        <p:spPr>
          <a:xfrm>
            <a:off x="0" y="228600"/>
            <a:ext cx="9144000" cy="838200"/>
          </a:xfrm>
        </p:spPr>
        <p:txBody>
          <a:bodyPr/>
          <a:lstStyle/>
          <a:p>
            <a:pPr marL="0" indent="0" algn="ctr" eaLnBrk="1" hangingPunct="1">
              <a:lnSpc>
                <a:spcPct val="90000"/>
              </a:lnSpc>
              <a:buFontTx/>
              <a:buNone/>
              <a:defRPr/>
            </a:pPr>
            <a:r>
              <a:rPr lang="en-US" sz="3200" dirty="0" smtClean="0">
                <a:solidFill>
                  <a:srgbClr val="800000"/>
                </a:solidFill>
                <a:latin typeface="+mj-lt"/>
              </a:rPr>
              <a:t>Young </a:t>
            </a:r>
            <a:r>
              <a:rPr lang="en-US" sz="3200" dirty="0">
                <a:solidFill>
                  <a:srgbClr val="800000"/>
                </a:solidFill>
                <a:latin typeface="+mj-lt"/>
              </a:rPr>
              <a:t>Adults Aged 18 to 25 Reporting Past Year Methamphetamine </a:t>
            </a:r>
            <a:r>
              <a:rPr lang="en-US" sz="3200" dirty="0" smtClean="0">
                <a:solidFill>
                  <a:srgbClr val="800000"/>
                </a:solidFill>
                <a:latin typeface="+mj-lt"/>
              </a:rPr>
              <a:t>Use: 2002 to </a:t>
            </a:r>
            <a:r>
              <a:rPr lang="en-US" sz="3200" dirty="0">
                <a:solidFill>
                  <a:srgbClr val="800000"/>
                </a:solidFill>
                <a:latin typeface="+mj-lt"/>
              </a:rPr>
              <a:t>2005 </a:t>
            </a:r>
          </a:p>
        </p:txBody>
      </p:sp>
      <p:pic>
        <p:nvPicPr>
          <p:cNvPr id="1182723" name="Picture 3" descr="StateEstimatesFig2"/>
          <p:cNvPicPr>
            <a:picLocks noChangeAspect="1" noChangeArrowheads="1"/>
          </p:cNvPicPr>
          <p:nvPr/>
        </p:nvPicPr>
        <p:blipFill>
          <a:blip r:embed="rId3"/>
          <a:srcRect/>
          <a:stretch>
            <a:fillRect/>
          </a:stretch>
        </p:blipFill>
        <p:spPr bwMode="auto">
          <a:xfrm>
            <a:off x="304800" y="1143000"/>
            <a:ext cx="8458200" cy="5048250"/>
          </a:xfrm>
          <a:prstGeom prst="rect">
            <a:avLst/>
          </a:prstGeom>
          <a:noFill/>
          <a:ln w="9525">
            <a:noFill/>
            <a:miter lim="800000"/>
            <a:headEnd/>
            <a:tailEnd/>
          </a:ln>
        </p:spPr>
      </p:pic>
      <p:sp>
        <p:nvSpPr>
          <p:cNvPr id="1182724" name="Text Box 4"/>
          <p:cNvSpPr txBox="1">
            <a:spLocks noChangeArrowheads="1"/>
          </p:cNvSpPr>
          <p:nvPr/>
        </p:nvSpPr>
        <p:spPr bwMode="auto">
          <a:xfrm>
            <a:off x="685800" y="6477000"/>
            <a:ext cx="5638800" cy="366713"/>
          </a:xfrm>
          <a:prstGeom prst="rect">
            <a:avLst/>
          </a:prstGeom>
          <a:noFill/>
          <a:ln w="9525">
            <a:noFill/>
            <a:miter lim="800000"/>
            <a:headEnd/>
            <a:tailEnd/>
          </a:ln>
        </p:spPr>
        <p:txBody>
          <a:bodyPr>
            <a:spAutoFit/>
          </a:bodyPr>
          <a:lstStyle/>
          <a:p>
            <a:pPr>
              <a:spcBef>
                <a:spcPct val="50000"/>
              </a:spcBef>
            </a:pPr>
            <a:r>
              <a:rPr lang="en-US" sz="1800" b="0" dirty="0">
                <a:solidFill>
                  <a:schemeClr val="tx2"/>
                </a:solidFill>
                <a:latin typeface="Arial" charset="0"/>
              </a:rPr>
              <a:t>Source: SAMHSA, 2002-2005 </a:t>
            </a:r>
            <a:r>
              <a:rPr lang="en-US" sz="1800" b="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1"/>
          </p:nvPr>
        </p:nvSpPr>
        <p:spPr/>
        <p:txBody>
          <a:bodyPr/>
          <a:lstStyle/>
          <a:p>
            <a:fld id="{392D240B-0895-454C-B62A-CCF3C88752B7}" type="slidenum">
              <a:rPr lang="en-US"/>
              <a:pPr/>
              <a:t>30</a:t>
            </a:fld>
            <a:endParaRPr lang="en-US"/>
          </a:p>
        </p:txBody>
      </p:sp>
      <p:graphicFrame>
        <p:nvGraphicFramePr>
          <p:cNvPr id="914434" name="Object 2"/>
          <p:cNvGraphicFramePr>
            <a:graphicFrameLocks noChangeAspect="1"/>
          </p:cNvGraphicFramePr>
          <p:nvPr/>
        </p:nvGraphicFramePr>
        <p:xfrm>
          <a:off x="3612205" y="1295400"/>
          <a:ext cx="5274580" cy="4648200"/>
        </p:xfrm>
        <a:graphic>
          <a:graphicData uri="http://schemas.openxmlformats.org/presentationml/2006/ole">
            <p:oleObj spid="_x0000_s193538" name="Slide" r:id="rId4" imgW="4065882" imgH="3049516" progId="PowerPoint.Slide.8">
              <p:embed/>
            </p:oleObj>
          </a:graphicData>
        </a:graphic>
      </p:graphicFrame>
      <p:sp>
        <p:nvSpPr>
          <p:cNvPr id="914435" name="Rectangle 3"/>
          <p:cNvSpPr>
            <a:spLocks noChangeArrowheads="1"/>
          </p:cNvSpPr>
          <p:nvPr/>
        </p:nvSpPr>
        <p:spPr bwMode="auto">
          <a:xfrm>
            <a:off x="0" y="2362200"/>
            <a:ext cx="3657600" cy="3847207"/>
          </a:xfrm>
          <a:prstGeom prst="rect">
            <a:avLst/>
          </a:prstGeom>
          <a:noFill/>
          <a:ln w="9525">
            <a:noFill/>
            <a:miter lim="800000"/>
            <a:headEnd/>
            <a:tailEnd/>
          </a:ln>
          <a:effectLst/>
        </p:spPr>
        <p:txBody>
          <a:bodyPr wrap="square">
            <a:spAutoFit/>
          </a:bodyPr>
          <a:lstStyle/>
          <a:p>
            <a:r>
              <a:rPr lang="en-US" sz="2000" b="0" dirty="0">
                <a:solidFill>
                  <a:srgbClr val="800000"/>
                </a:solidFill>
              </a:rPr>
              <a:t>Contact us </a:t>
            </a:r>
            <a:r>
              <a:rPr lang="en-US" sz="2000" b="0" dirty="0" smtClean="0">
                <a:solidFill>
                  <a:srgbClr val="800000"/>
                </a:solidFill>
              </a:rPr>
              <a:t>at:</a:t>
            </a:r>
            <a:endParaRPr lang="en-US" sz="2000" b="0" dirty="0">
              <a:solidFill>
                <a:srgbClr val="800000"/>
              </a:solidFill>
            </a:endParaRPr>
          </a:p>
          <a:p>
            <a:r>
              <a:rPr lang="en-US" sz="2000" b="0" dirty="0">
                <a:solidFill>
                  <a:srgbClr val="800000"/>
                </a:solidFill>
              </a:rPr>
              <a:t>503-494-3703</a:t>
            </a:r>
          </a:p>
          <a:p>
            <a:r>
              <a:rPr lang="en-US" sz="2000" b="0" dirty="0" smtClean="0">
                <a:solidFill>
                  <a:srgbClr val="800000"/>
                </a:solidFill>
              </a:rPr>
              <a:t>E-mail: Dale Walker, MD</a:t>
            </a:r>
            <a:endParaRPr lang="en-US" sz="2000" b="0" dirty="0">
              <a:solidFill>
                <a:srgbClr val="800000"/>
              </a:solidFill>
            </a:endParaRPr>
          </a:p>
          <a:p>
            <a:r>
              <a:rPr lang="en-US" sz="2000" b="0" dirty="0">
                <a:solidFill>
                  <a:srgbClr val="800000"/>
                </a:solidFill>
              </a:rPr>
              <a:t>onesky@ohsu.edu</a:t>
            </a:r>
          </a:p>
          <a:p>
            <a:r>
              <a:rPr lang="en-US" sz="2000" b="0" dirty="0" smtClean="0">
                <a:solidFill>
                  <a:srgbClr val="800000"/>
                </a:solidFill>
              </a:rPr>
              <a:t>Or visit our website:</a:t>
            </a:r>
          </a:p>
          <a:p>
            <a:r>
              <a:rPr lang="en-US" sz="2000" b="0" dirty="0" smtClean="0">
                <a:solidFill>
                  <a:srgbClr val="800000"/>
                </a:solidFill>
                <a:hlinkClick r:id="rId5"/>
              </a:rPr>
              <a:t>www.oneskycenter.org</a:t>
            </a:r>
            <a:r>
              <a:rPr lang="en-US" sz="2000" b="0" dirty="0" smtClean="0">
                <a:solidFill>
                  <a:srgbClr val="800000"/>
                </a:solidFill>
              </a:rPr>
              <a:t> </a:t>
            </a:r>
          </a:p>
          <a:p>
            <a:endParaRPr lang="en-US" sz="2000" b="0" dirty="0" smtClean="0">
              <a:solidFill>
                <a:srgbClr val="800000"/>
              </a:solidFill>
            </a:endParaRPr>
          </a:p>
          <a:p>
            <a:r>
              <a:rPr lang="en-US" sz="2000" dirty="0" smtClean="0">
                <a:solidFill>
                  <a:srgbClr val="800000"/>
                </a:solidFill>
              </a:rPr>
              <a:t>Rachel Crawford,  Association of American Indian Physicians</a:t>
            </a:r>
          </a:p>
          <a:p>
            <a:r>
              <a:rPr lang="en-US" sz="2000" dirty="0" smtClean="0">
                <a:solidFill>
                  <a:srgbClr val="800000"/>
                </a:solidFill>
              </a:rPr>
              <a:t>405-946-7072 </a:t>
            </a:r>
          </a:p>
          <a:p>
            <a:r>
              <a:rPr lang="en-US" sz="2000" dirty="0" smtClean="0">
                <a:solidFill>
                  <a:srgbClr val="800000"/>
                </a:solidFill>
              </a:rPr>
              <a:t>E-mail: </a:t>
            </a:r>
            <a:r>
              <a:rPr lang="en-US" sz="2000" dirty="0" smtClean="0">
                <a:hlinkClick r:id="rId6"/>
              </a:rPr>
              <a:t>rcrawford@aaip.org</a:t>
            </a:r>
            <a:r>
              <a:rPr lang="en-US" sz="2000" dirty="0" smtClean="0"/>
              <a:t> </a:t>
            </a:r>
          </a:p>
          <a:p>
            <a:r>
              <a:rPr lang="en-US" sz="2400" b="0" dirty="0" smtClean="0">
                <a:solidFill>
                  <a:srgbClr val="800000"/>
                </a:solidFill>
              </a:rPr>
              <a:t> </a:t>
            </a:r>
            <a:endParaRPr lang="en-US" sz="2400" b="0" dirty="0">
              <a:solidFill>
                <a:srgbClr val="800000"/>
              </a:solidFill>
            </a:endParaRPr>
          </a:p>
        </p:txBody>
      </p:sp>
      <p:pic>
        <p:nvPicPr>
          <p:cNvPr id="6" name="Picture 15" descr="OneSkyCenterLogoblackbkrd"/>
          <p:cNvPicPr>
            <a:picLocks noChangeAspect="1" noChangeArrowheads="1"/>
          </p:cNvPicPr>
          <p:nvPr/>
        </p:nvPicPr>
        <p:blipFill>
          <a:blip r:embed="rId7">
            <a:clrChange>
              <a:clrFrom>
                <a:srgbClr val="000000"/>
              </a:clrFrom>
              <a:clrTo>
                <a:srgbClr val="000000">
                  <a:alpha val="0"/>
                </a:srgbClr>
              </a:clrTo>
            </a:clrChange>
          </a:blip>
          <a:srcRect/>
          <a:stretch>
            <a:fillRect/>
          </a:stretch>
        </p:blipFill>
        <p:spPr bwMode="auto">
          <a:xfrm>
            <a:off x="457200" y="228600"/>
            <a:ext cx="2209800" cy="2190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5" name="Slide Number Placeholder 2"/>
          <p:cNvSpPr>
            <a:spLocks noGrp="1"/>
          </p:cNvSpPr>
          <p:nvPr>
            <p:ph type="sldNum" sz="quarter" idx="11"/>
          </p:nvPr>
        </p:nvSpPr>
        <p:spPr>
          <a:noFill/>
        </p:spPr>
        <p:txBody>
          <a:bodyPr/>
          <a:lstStyle/>
          <a:p>
            <a:fld id="{A2684FEE-13BA-4678-967F-2075896F4024}" type="slidenum">
              <a:rPr lang="en-US" smtClean="0"/>
              <a:pPr/>
              <a:t>4</a:t>
            </a:fld>
            <a:endParaRPr lang="en-US" smtClean="0"/>
          </a:p>
        </p:txBody>
      </p:sp>
      <p:graphicFrame>
        <p:nvGraphicFramePr>
          <p:cNvPr id="1272834" name="Object 2"/>
          <p:cNvGraphicFramePr>
            <a:graphicFrameLocks noChangeAspect="1"/>
          </p:cNvGraphicFramePr>
          <p:nvPr/>
        </p:nvGraphicFramePr>
        <p:xfrm>
          <a:off x="0" y="26988"/>
          <a:ext cx="9144000" cy="6831012"/>
        </p:xfrm>
        <a:graphic>
          <a:graphicData uri="http://schemas.openxmlformats.org/presentationml/2006/ole">
            <p:oleObj spid="_x0000_s282626" name="Slide" r:id="rId4" imgW="4726052" imgH="3651661" progId="PowerPoint.Slide.8">
              <p:embed/>
            </p:oleObj>
          </a:graphicData>
        </a:graphic>
      </p:graphicFrame>
      <p:sp>
        <p:nvSpPr>
          <p:cNvPr id="1272836" name="Rectangle 3"/>
          <p:cNvSpPr>
            <a:spLocks noChangeArrowheads="1"/>
          </p:cNvSpPr>
          <p:nvPr/>
        </p:nvSpPr>
        <p:spPr bwMode="auto">
          <a:xfrm>
            <a:off x="2133600" y="533400"/>
            <a:ext cx="4572000" cy="1295400"/>
          </a:xfrm>
          <a:prstGeom prst="rect">
            <a:avLst/>
          </a:prstGeom>
          <a:solidFill>
            <a:srgbClr val="0000FF"/>
          </a:solidFill>
          <a:ln w="9525">
            <a:solidFill>
              <a:srgbClr val="0000FF"/>
            </a:solidFill>
            <a:miter lim="800000"/>
            <a:headEnd/>
            <a:tailEnd/>
          </a:ln>
        </p:spPr>
        <p:txBody>
          <a:bodyPr wrap="none" anchor="ctr"/>
          <a:lstStyle/>
          <a:p>
            <a:endParaRPr lang="en-US"/>
          </a:p>
        </p:txBody>
      </p:sp>
      <p:sp>
        <p:nvSpPr>
          <p:cNvPr id="2" name="Text Box 4"/>
          <p:cNvSpPr txBox="1">
            <a:spLocks noChangeArrowheads="1"/>
          </p:cNvSpPr>
          <p:nvPr/>
        </p:nvSpPr>
        <p:spPr bwMode="auto">
          <a:xfrm>
            <a:off x="228600" y="304800"/>
            <a:ext cx="8915400" cy="762000"/>
          </a:xfrm>
          <a:prstGeom prst="rect">
            <a:avLst/>
          </a:prstGeom>
          <a:noFill/>
          <a:ln w="9525">
            <a:noFill/>
            <a:miter lim="800000"/>
            <a:headEnd/>
            <a:tailEnd/>
          </a:ln>
          <a:effectLst/>
        </p:spPr>
        <p:txBody>
          <a:bodyPr>
            <a:spAutoFit/>
          </a:bodyPr>
          <a:lstStyle/>
          <a:p>
            <a:pPr>
              <a:spcBef>
                <a:spcPct val="50000"/>
              </a:spcBef>
              <a:defRPr/>
            </a:pPr>
            <a:r>
              <a:rPr lang="en-US" sz="4400" b="1" dirty="0">
                <a:solidFill>
                  <a:srgbClr val="FF0000"/>
                </a:solidFill>
                <a:latin typeface="+mj-lt"/>
              </a:rPr>
              <a:t>Methamphetamine: Epidemiology</a:t>
            </a:r>
          </a:p>
        </p:txBody>
      </p:sp>
      <p:sp>
        <p:nvSpPr>
          <p:cNvPr id="1272838" name="Text Box 5"/>
          <p:cNvSpPr txBox="1">
            <a:spLocks noChangeArrowheads="1"/>
          </p:cNvSpPr>
          <p:nvPr/>
        </p:nvSpPr>
        <p:spPr bwMode="auto">
          <a:xfrm>
            <a:off x="1066800" y="1219200"/>
            <a:ext cx="6781800" cy="579438"/>
          </a:xfrm>
          <a:prstGeom prst="rect">
            <a:avLst/>
          </a:prstGeom>
          <a:solidFill>
            <a:srgbClr val="0000FF"/>
          </a:solidFill>
          <a:ln w="9525">
            <a:noFill/>
            <a:miter lim="800000"/>
            <a:headEnd/>
            <a:tailEnd/>
          </a:ln>
        </p:spPr>
        <p:txBody>
          <a:bodyPr>
            <a:spAutoFit/>
          </a:bodyPr>
          <a:lstStyle/>
          <a:p>
            <a:pPr>
              <a:spcBef>
                <a:spcPct val="50000"/>
              </a:spcBef>
            </a:pPr>
            <a:endParaRPr lang="en-US"/>
          </a:p>
        </p:txBody>
      </p:sp>
      <p:sp>
        <p:nvSpPr>
          <p:cNvPr id="1272839" name="Text Box 6"/>
          <p:cNvSpPr txBox="1">
            <a:spLocks noChangeArrowheads="1"/>
          </p:cNvSpPr>
          <p:nvPr/>
        </p:nvSpPr>
        <p:spPr bwMode="auto">
          <a:xfrm>
            <a:off x="914400" y="1371600"/>
            <a:ext cx="7010400" cy="579438"/>
          </a:xfrm>
          <a:prstGeom prst="rect">
            <a:avLst/>
          </a:prstGeom>
          <a:solidFill>
            <a:srgbClr val="0000FF"/>
          </a:solidFill>
          <a:ln w="9525">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5" name="Slide Number Placeholder 4"/>
          <p:cNvSpPr>
            <a:spLocks noGrp="1"/>
          </p:cNvSpPr>
          <p:nvPr>
            <p:ph type="sldNum" sz="quarter" idx="11"/>
          </p:nvPr>
        </p:nvSpPr>
        <p:spPr>
          <a:noFill/>
        </p:spPr>
        <p:txBody>
          <a:bodyPr/>
          <a:lstStyle/>
          <a:p>
            <a:fld id="{33303EB3-7737-4526-A906-01193236AD1B}" type="slidenum">
              <a:rPr lang="en-US" smtClean="0"/>
              <a:pPr/>
              <a:t>5</a:t>
            </a:fld>
            <a:endParaRPr lang="en-US" smtClean="0"/>
          </a:p>
        </p:txBody>
      </p:sp>
      <p:sp>
        <p:nvSpPr>
          <p:cNvPr id="1537026" name="Rectangle 2"/>
          <p:cNvSpPr>
            <a:spLocks noGrp="1" noChangeArrowheads="1"/>
          </p:cNvSpPr>
          <p:nvPr>
            <p:ph type="title"/>
          </p:nvPr>
        </p:nvSpPr>
        <p:spPr>
          <a:xfrm>
            <a:off x="0" y="152400"/>
            <a:ext cx="9144000" cy="1295400"/>
          </a:xfrm>
        </p:spPr>
        <p:txBody>
          <a:bodyPr/>
          <a:lstStyle/>
          <a:p>
            <a:pPr eaLnBrk="1" hangingPunct="1"/>
            <a:r>
              <a:rPr lang="en-US" sz="4000" dirty="0" smtClean="0"/>
              <a:t>    Why is Methamphetamine </a:t>
            </a:r>
            <a:br>
              <a:rPr lang="en-US" sz="4000" dirty="0" smtClean="0"/>
            </a:br>
            <a:r>
              <a:rPr lang="en-US" sz="4000" dirty="0" smtClean="0"/>
              <a:t>so Devastating?</a:t>
            </a:r>
          </a:p>
        </p:txBody>
      </p:sp>
      <p:sp>
        <p:nvSpPr>
          <p:cNvPr id="1537027" name="Rectangle 3"/>
          <p:cNvSpPr>
            <a:spLocks noGrp="1" noChangeArrowheads="1"/>
          </p:cNvSpPr>
          <p:nvPr>
            <p:ph type="body" idx="1"/>
          </p:nvPr>
        </p:nvSpPr>
        <p:spPr>
          <a:xfrm>
            <a:off x="1676400" y="1524000"/>
            <a:ext cx="6781800" cy="4572000"/>
          </a:xfrm>
        </p:spPr>
        <p:txBody>
          <a:bodyPr/>
          <a:lstStyle/>
          <a:p>
            <a:pPr eaLnBrk="1" hangingPunct="1"/>
            <a:r>
              <a:rPr lang="en-US" dirty="0" smtClean="0">
                <a:solidFill>
                  <a:srgbClr val="FF0000"/>
                </a:solidFill>
              </a:rPr>
              <a:t>Cheap, readily available</a:t>
            </a:r>
          </a:p>
          <a:p>
            <a:pPr eaLnBrk="1" hangingPunct="1"/>
            <a:r>
              <a:rPr lang="en-US" dirty="0" smtClean="0">
                <a:solidFill>
                  <a:srgbClr val="FF0000"/>
                </a:solidFill>
              </a:rPr>
              <a:t>Stimulates, gives intense pleasure</a:t>
            </a:r>
          </a:p>
          <a:p>
            <a:pPr eaLnBrk="1" hangingPunct="1"/>
            <a:r>
              <a:rPr lang="en-US" dirty="0" smtClean="0"/>
              <a:t>Damages the user’s brain</a:t>
            </a:r>
          </a:p>
          <a:p>
            <a:pPr eaLnBrk="1" hangingPunct="1"/>
            <a:r>
              <a:rPr lang="en-US" dirty="0" smtClean="0"/>
              <a:t>Paranoid, delusional thoughts</a:t>
            </a:r>
          </a:p>
          <a:p>
            <a:pPr eaLnBrk="1" hangingPunct="1"/>
            <a:r>
              <a:rPr lang="en-US" dirty="0" smtClean="0"/>
              <a:t>Depression when stop using</a:t>
            </a:r>
          </a:p>
          <a:p>
            <a:pPr eaLnBrk="1" hangingPunct="1"/>
            <a:r>
              <a:rPr lang="en-US" dirty="0" smtClean="0"/>
              <a:t>Craving overwhelmingly powerful</a:t>
            </a:r>
          </a:p>
          <a:p>
            <a:pPr eaLnBrk="1" hangingPunct="1"/>
            <a:r>
              <a:rPr lang="en-US" dirty="0" smtClean="0"/>
              <a:t>Brain healing takes up to 2 years</a:t>
            </a:r>
          </a:p>
          <a:p>
            <a:pPr eaLnBrk="1" hangingPunct="1"/>
            <a:r>
              <a:rPr lang="en-US" dirty="0" smtClean="0"/>
              <a:t>We are not familiar with treating it</a:t>
            </a:r>
          </a:p>
          <a:p>
            <a:pPr eaLnBrk="1" hangingPunct="1">
              <a:buFontTx/>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80" name="Rectangle 8"/>
          <p:cNvSpPr>
            <a:spLocks noGrp="1" noChangeArrowheads="1"/>
          </p:cNvSpPr>
          <p:nvPr>
            <p:ph type="title"/>
          </p:nvPr>
        </p:nvSpPr>
        <p:spPr/>
        <p:txBody>
          <a:bodyPr/>
          <a:lstStyle/>
          <a:p>
            <a:r>
              <a:rPr lang="en-US" dirty="0" smtClean="0"/>
              <a:t>“Tribal leaders unveil new meth Initiative”</a:t>
            </a:r>
            <a:r>
              <a:rPr lang="en-US" sz="3600" dirty="0" smtClean="0"/>
              <a:t> </a:t>
            </a:r>
            <a:r>
              <a:rPr lang="en-US" sz="2000" dirty="0" smtClean="0"/>
              <a:t>Indian Country Today</a:t>
            </a:r>
          </a:p>
        </p:txBody>
      </p:sp>
      <p:sp>
        <p:nvSpPr>
          <p:cNvPr id="1641482" name="Rectangle 10"/>
          <p:cNvSpPr>
            <a:spLocks noGrp="1" noChangeArrowheads="1"/>
          </p:cNvSpPr>
          <p:nvPr>
            <p:ph type="body" sz="half" idx="2"/>
          </p:nvPr>
        </p:nvSpPr>
        <p:spPr>
          <a:xfrm>
            <a:off x="4648200" y="1828800"/>
            <a:ext cx="4038600" cy="4297363"/>
          </a:xfrm>
        </p:spPr>
        <p:txBody>
          <a:bodyPr/>
          <a:lstStyle/>
          <a:p>
            <a:r>
              <a:rPr lang="en-US" sz="2400" dirty="0" smtClean="0"/>
              <a:t>Create a National outreach campaign for all Native communities.</a:t>
            </a:r>
          </a:p>
          <a:p>
            <a:r>
              <a:rPr lang="en-US" sz="2400" dirty="0" smtClean="0"/>
              <a:t>Establish and transfer community based, promising practices for prevention and </a:t>
            </a:r>
            <a:r>
              <a:rPr lang="en-US" sz="2400" dirty="0" smtClean="0">
                <a:solidFill>
                  <a:srgbClr val="FF0000"/>
                </a:solidFill>
              </a:rPr>
              <a:t>treatment</a:t>
            </a:r>
            <a:r>
              <a:rPr lang="en-US" sz="2400" dirty="0" smtClean="0"/>
              <a:t>.</a:t>
            </a:r>
          </a:p>
          <a:p>
            <a:r>
              <a:rPr lang="en-US" sz="2400" dirty="0" smtClean="0"/>
              <a:t>Work across Federal agencies for coordinated and consistent outreach strategy.</a:t>
            </a:r>
          </a:p>
          <a:p>
            <a:pPr>
              <a:lnSpc>
                <a:spcPct val="90000"/>
              </a:lnSpc>
            </a:pPr>
            <a:endParaRPr lang="en-US" sz="2400" dirty="0" smtClean="0"/>
          </a:p>
        </p:txBody>
      </p:sp>
      <p:pic>
        <p:nvPicPr>
          <p:cNvPr id="1641483" name="Picture 11" descr="1096415235_large"/>
          <p:cNvPicPr>
            <a:picLocks noGrp="1" noChangeAspect="1" noChangeArrowheads="1"/>
          </p:cNvPicPr>
          <p:nvPr>
            <p:ph sz="half" idx="1"/>
          </p:nvPr>
        </p:nvPicPr>
        <p:blipFill>
          <a:blip r:embed="rId3"/>
          <a:srcRect/>
          <a:stretch>
            <a:fillRect/>
          </a:stretch>
        </p:blipFill>
        <p:spPr>
          <a:xfrm>
            <a:off x="685800" y="1981200"/>
            <a:ext cx="3733800" cy="3200400"/>
          </a:xfrm>
        </p:spPr>
      </p:pic>
      <p:sp>
        <p:nvSpPr>
          <p:cNvPr id="1641484" name="Rectangle 12"/>
          <p:cNvSpPr>
            <a:spLocks noChangeArrowheads="1"/>
          </p:cNvSpPr>
          <p:nvPr/>
        </p:nvSpPr>
        <p:spPr bwMode="auto">
          <a:xfrm>
            <a:off x="685800" y="5638800"/>
            <a:ext cx="3733800" cy="457200"/>
          </a:xfrm>
          <a:prstGeom prst="rect">
            <a:avLst/>
          </a:prstGeom>
          <a:noFill/>
          <a:ln w="9525">
            <a:noFill/>
            <a:miter lim="800000"/>
            <a:headEnd/>
            <a:tailEnd/>
          </a:ln>
          <a:effectLst/>
        </p:spPr>
        <p:txBody>
          <a:bodyPr wrap="none" anchor="ctr"/>
          <a:lstStyle/>
          <a:p>
            <a:pPr algn="ctr"/>
            <a:r>
              <a:rPr lang="en-US" sz="1400" dirty="0">
                <a:solidFill>
                  <a:srgbClr val="800000"/>
                </a:solidFill>
                <a:latin typeface="Arial" charset="0"/>
              </a:rPr>
              <a:t>NCAI President, Joe Garcia  June 15, 2007</a:t>
            </a:r>
          </a:p>
        </p:txBody>
      </p:sp>
      <p:sp>
        <p:nvSpPr>
          <p:cNvPr id="6" name="Slide Number Placeholder 5"/>
          <p:cNvSpPr>
            <a:spLocks noGrp="1"/>
          </p:cNvSpPr>
          <p:nvPr>
            <p:ph type="sldNum" sz="quarter" idx="12"/>
          </p:nvPr>
        </p:nvSpPr>
        <p:spPr/>
        <p:txBody>
          <a:bodyPr/>
          <a:lstStyle/>
          <a:p>
            <a:pPr>
              <a:defRPr/>
            </a:pPr>
            <a:fld id="{1C2D7962-C35F-4A17-B9F8-F4C43B690DE1}"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4850" name="Picture 2" descr="Picture3"/>
          <p:cNvPicPr>
            <a:picLocks noChangeAspect="1" noChangeArrowheads="1"/>
          </p:cNvPicPr>
          <p:nvPr/>
        </p:nvPicPr>
        <p:blipFill>
          <a:blip r:embed="rId3"/>
          <a:srcRect/>
          <a:stretch>
            <a:fillRect/>
          </a:stretch>
        </p:blipFill>
        <p:spPr bwMode="auto">
          <a:xfrm>
            <a:off x="762000" y="1371600"/>
            <a:ext cx="7335838" cy="4837113"/>
          </a:xfrm>
          <a:prstGeom prst="rect">
            <a:avLst/>
          </a:prstGeom>
          <a:noFill/>
        </p:spPr>
      </p:pic>
      <p:sp>
        <p:nvSpPr>
          <p:cNvPr id="1614851" name="Rectangle 3"/>
          <p:cNvSpPr>
            <a:spLocks noGrp="1" noChangeArrowheads="1"/>
          </p:cNvSpPr>
          <p:nvPr>
            <p:ph type="title"/>
          </p:nvPr>
        </p:nvSpPr>
        <p:spPr>
          <a:xfrm>
            <a:off x="685800" y="0"/>
            <a:ext cx="7772400" cy="990600"/>
          </a:xfrm>
        </p:spPr>
        <p:txBody>
          <a:bodyPr/>
          <a:lstStyle/>
          <a:p>
            <a:r>
              <a:rPr lang="en-US" dirty="0" smtClean="0"/>
              <a:t>ICMI Partners</a:t>
            </a:r>
          </a:p>
        </p:txBody>
      </p:sp>
      <p:sp>
        <p:nvSpPr>
          <p:cNvPr id="4" name="Slide Number Placeholder 3"/>
          <p:cNvSpPr>
            <a:spLocks noGrp="1"/>
          </p:cNvSpPr>
          <p:nvPr>
            <p:ph type="sldNum" sz="quarter" idx="12"/>
          </p:nvPr>
        </p:nvSpPr>
        <p:spPr/>
        <p:txBody>
          <a:bodyPr/>
          <a:lstStyle/>
          <a:p>
            <a:pPr>
              <a:defRPr/>
            </a:pPr>
            <a:fld id="{F8B7A6C9-63F5-4E13-9F0A-E5DDFCFD22BA}"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Tribes Added in Second Year</a:t>
            </a:r>
            <a:endParaRPr lang="en-US" dirty="0"/>
          </a:p>
        </p:txBody>
      </p:sp>
      <p:sp>
        <p:nvSpPr>
          <p:cNvPr id="3" name="Content Placeholder 2"/>
          <p:cNvSpPr>
            <a:spLocks noGrp="1"/>
          </p:cNvSpPr>
          <p:nvPr>
            <p:ph idx="1"/>
          </p:nvPr>
        </p:nvSpPr>
        <p:spPr>
          <a:xfrm>
            <a:off x="2133600" y="2133600"/>
            <a:ext cx="6324600" cy="3962400"/>
          </a:xfrm>
        </p:spPr>
        <p:txBody>
          <a:bodyPr/>
          <a:lstStyle/>
          <a:p>
            <a:r>
              <a:rPr lang="en-US" dirty="0" smtClean="0"/>
              <a:t>Chippewa Cree Montana</a:t>
            </a:r>
          </a:p>
          <a:p>
            <a:r>
              <a:rPr lang="en-US" dirty="0" smtClean="0"/>
              <a:t>San Carlos Apache Arizona</a:t>
            </a:r>
          </a:p>
          <a:p>
            <a:r>
              <a:rPr lang="en-US" dirty="0" smtClean="0"/>
              <a:t>Salt River Arizona</a:t>
            </a:r>
          </a:p>
          <a:p>
            <a:r>
              <a:rPr lang="en-US" dirty="0" smtClean="0"/>
              <a:t>Yakama Washington</a:t>
            </a:r>
          </a:p>
          <a:p>
            <a:pPr>
              <a:buNone/>
            </a:pPr>
            <a:r>
              <a:rPr lang="en-US" dirty="0" smtClean="0"/>
              <a:t>    Welcome!</a:t>
            </a:r>
            <a:endParaRPr lang="en-US" dirty="0"/>
          </a:p>
        </p:txBody>
      </p:sp>
      <p:sp>
        <p:nvSpPr>
          <p:cNvPr id="4" name="Slide Number Placeholder 3"/>
          <p:cNvSpPr>
            <a:spLocks noGrp="1"/>
          </p:cNvSpPr>
          <p:nvPr>
            <p:ph type="sldNum" sz="quarter" idx="11"/>
          </p:nvPr>
        </p:nvSpPr>
        <p:spPr/>
        <p:txBody>
          <a:bodyPr/>
          <a:lstStyle/>
          <a:p>
            <a:pPr>
              <a:defRPr/>
            </a:pPr>
            <a:fld id="{BEE2EA46-56E9-491C-B96E-6869C2B80B72}"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687B5FA5-0C0C-4402-B0C0-9AF28E53F6AC}" type="slidenum">
              <a:rPr lang="en-US"/>
              <a:pPr/>
              <a:t>9</a:t>
            </a:fld>
            <a:endParaRPr lang="en-US"/>
          </a:p>
        </p:txBody>
      </p:sp>
      <p:sp>
        <p:nvSpPr>
          <p:cNvPr id="1131522" name="Rectangle 2"/>
          <p:cNvSpPr>
            <a:spLocks noGrp="1" noChangeArrowheads="1"/>
          </p:cNvSpPr>
          <p:nvPr>
            <p:ph type="title"/>
          </p:nvPr>
        </p:nvSpPr>
        <p:spPr>
          <a:xfrm>
            <a:off x="711200" y="381000"/>
            <a:ext cx="7772400" cy="1143000"/>
          </a:xfrm>
        </p:spPr>
        <p:txBody>
          <a:bodyPr/>
          <a:lstStyle/>
          <a:p>
            <a:r>
              <a:rPr lang="en-US" sz="4000"/>
              <a:t>Clinical Challenges for Treatment of Methamphetamine Addiction</a:t>
            </a:r>
            <a:endParaRPr lang="en-US" sz="2800">
              <a:solidFill>
                <a:schemeClr val="tx1"/>
              </a:solidFill>
            </a:endParaRPr>
          </a:p>
        </p:txBody>
      </p:sp>
      <p:sp>
        <p:nvSpPr>
          <p:cNvPr id="1131523" name="Rectangle 3"/>
          <p:cNvSpPr>
            <a:spLocks noGrp="1" noChangeArrowheads="1"/>
          </p:cNvSpPr>
          <p:nvPr>
            <p:ph type="body" idx="1"/>
          </p:nvPr>
        </p:nvSpPr>
        <p:spPr>
          <a:xfrm>
            <a:off x="846138" y="2133600"/>
            <a:ext cx="7612062" cy="3962400"/>
          </a:xfrm>
        </p:spPr>
        <p:txBody>
          <a:bodyPr/>
          <a:lstStyle/>
          <a:p>
            <a:r>
              <a:rPr lang="en-US" sz="2400"/>
              <a:t>Poor treatment engagement rates</a:t>
            </a:r>
          </a:p>
          <a:p>
            <a:r>
              <a:rPr lang="en-US" sz="2400"/>
              <a:t>High dropout rates</a:t>
            </a:r>
          </a:p>
          <a:p>
            <a:r>
              <a:rPr lang="en-US" sz="2400"/>
              <a:t>Severe paranoia</a:t>
            </a:r>
          </a:p>
          <a:p>
            <a:r>
              <a:rPr lang="en-US" sz="2400"/>
              <a:t>High relapse rates</a:t>
            </a:r>
          </a:p>
          <a:p>
            <a:r>
              <a:rPr lang="en-US" sz="2400"/>
              <a:t>Ongoing episodes of psychosis</a:t>
            </a:r>
          </a:p>
          <a:p>
            <a:r>
              <a:rPr lang="en-US" sz="2400"/>
              <a:t>Severe craving</a:t>
            </a:r>
          </a:p>
          <a:p>
            <a:r>
              <a:rPr lang="en-US" sz="2400"/>
              <a:t>Protracted dysphoria</a:t>
            </a:r>
          </a:p>
        </p:txBody>
      </p:sp>
      <p:sp>
        <p:nvSpPr>
          <p:cNvPr id="1131524" name="Text Box 4"/>
          <p:cNvSpPr txBox="1">
            <a:spLocks noChangeArrowheads="1"/>
          </p:cNvSpPr>
          <p:nvPr/>
        </p:nvSpPr>
        <p:spPr bwMode="auto">
          <a:xfrm>
            <a:off x="0" y="5562600"/>
            <a:ext cx="8820150" cy="701675"/>
          </a:xfrm>
          <a:prstGeom prst="rect">
            <a:avLst/>
          </a:prstGeom>
          <a:noFill/>
          <a:ln w="9525">
            <a:noFill/>
            <a:miter lim="800000"/>
            <a:headEnd/>
            <a:tailEnd/>
          </a:ln>
          <a:effectLst/>
        </p:spPr>
        <p:txBody>
          <a:bodyPr>
            <a:spAutoFit/>
          </a:bodyPr>
          <a:lstStyle/>
          <a:p>
            <a:r>
              <a:rPr lang="en-US" sz="2000" b="0" dirty="0">
                <a:latin typeface="Tahoma" pitchFamily="34" charset="0"/>
              </a:rPr>
              <a:t>Many patients may require medical/psychiatric supervision and need ongoing</a:t>
            </a:r>
          </a:p>
          <a:p>
            <a:r>
              <a:rPr lang="en-US" sz="2000" b="0" dirty="0">
                <a:latin typeface="Tahoma" pitchFamily="34" charset="0"/>
              </a:rPr>
              <a:t>treatment with antipsychotic medications</a:t>
            </a:r>
          </a:p>
        </p:txBody>
      </p:sp>
      <p:sp>
        <p:nvSpPr>
          <p:cNvPr id="1131525" name="Line 5"/>
          <p:cNvSpPr>
            <a:spLocks noChangeShapeType="1"/>
          </p:cNvSpPr>
          <p:nvPr/>
        </p:nvSpPr>
        <p:spPr bwMode="auto">
          <a:xfrm>
            <a:off x="0" y="1752600"/>
            <a:ext cx="9144000" cy="0"/>
          </a:xfrm>
          <a:prstGeom prst="line">
            <a:avLst/>
          </a:prstGeom>
          <a:noFill/>
          <a:ln w="57150">
            <a:solidFill>
              <a:srgbClr val="FF0000"/>
            </a:solidFill>
            <a:round/>
            <a:headEnd/>
            <a:tailEnd/>
          </a:ln>
          <a:effectLst>
            <a:outerShdw dist="35921" dir="2700000" algn="ctr" rotWithShape="0">
              <a:srgbClr val="000000"/>
            </a:outerShdw>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empus Sans IT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1003</TotalTime>
  <Words>1819</Words>
  <Application>Microsoft Office PowerPoint</Application>
  <PresentationFormat>On-screen Show (4:3)</PresentationFormat>
  <Paragraphs>348</Paragraphs>
  <Slides>30</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Default Design</vt:lpstr>
      <vt:lpstr>Slide</vt:lpstr>
      <vt:lpstr>Chart</vt:lpstr>
      <vt:lpstr>Slide 1</vt:lpstr>
      <vt:lpstr>Methamphetamine Identified as the Primary Health/Community Concern</vt:lpstr>
      <vt:lpstr>Slide 3</vt:lpstr>
      <vt:lpstr>Slide 4</vt:lpstr>
      <vt:lpstr>    Why is Methamphetamine  so Devastating?</vt:lpstr>
      <vt:lpstr>“Tribal leaders unveil new meth Initiative” Indian Country Today</vt:lpstr>
      <vt:lpstr>ICMI Partners</vt:lpstr>
      <vt:lpstr>Tribes Added in Second Year</vt:lpstr>
      <vt:lpstr>Clinical Challenges for Treatment of Methamphetamine Addiction</vt:lpstr>
      <vt:lpstr>What’s Needed?</vt:lpstr>
      <vt:lpstr>Slide 11</vt:lpstr>
      <vt:lpstr>An Ideal Intervention</vt:lpstr>
      <vt:lpstr>AI/AN  Prevention, Treatment,  and Rehabilitation Interventions</vt:lpstr>
      <vt:lpstr>    Choctaw Nation of Oklahoma</vt:lpstr>
      <vt:lpstr>Meth Free Crow Walk: Youth as our Warriors in Reclaiming our Nation </vt:lpstr>
      <vt:lpstr>    Dine Nation: What Works?</vt:lpstr>
      <vt:lpstr>         Northern Arapaho Tribe:               a Comprehensive Systems Plan</vt:lpstr>
      <vt:lpstr> Winnebago Tribe: Meth Task Force Goals and Objectives </vt:lpstr>
      <vt:lpstr>“Best Practices”</vt:lpstr>
      <vt:lpstr>“Best Practices”</vt:lpstr>
      <vt:lpstr>Effective Treatment Approaches For Methamphetamine Use Disorder </vt:lpstr>
      <vt:lpstr>Matrix Model</vt:lpstr>
      <vt:lpstr>Contingency Management</vt:lpstr>
      <vt:lpstr>Is Treatment for Methamphetamine Effective?</vt:lpstr>
      <vt:lpstr>Youth Treatment Completion: WA State</vt:lpstr>
      <vt:lpstr>Comprehensive School and Behavioral Health Partnership</vt:lpstr>
      <vt:lpstr>Integrated Treatment</vt:lpstr>
      <vt:lpstr>Partnered Collaboration</vt:lpstr>
      <vt:lpstr>Potential Organizational Partners</vt:lpstr>
      <vt:lpstr>Slide 30</vt:lpstr>
    </vt:vector>
  </TitlesOfParts>
  <Company>OHSU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Loudon</dc:creator>
  <cp:lastModifiedBy>Dale Walker</cp:lastModifiedBy>
  <cp:revision>84</cp:revision>
  <dcterms:created xsi:type="dcterms:W3CDTF">2007-11-02T23:28:01Z</dcterms:created>
  <dcterms:modified xsi:type="dcterms:W3CDTF">2008-06-01T13:14:41Z</dcterms:modified>
</cp:coreProperties>
</file>