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1" r:id="rId2"/>
  </p:sldMasterIdLst>
  <p:notesMasterIdLst>
    <p:notesMasterId r:id="rId28"/>
  </p:notesMasterIdLst>
  <p:handoutMasterIdLst>
    <p:handoutMasterId r:id="rId29"/>
  </p:handoutMasterIdLst>
  <p:sldIdLst>
    <p:sldId id="299" r:id="rId3"/>
    <p:sldId id="351" r:id="rId4"/>
    <p:sldId id="257" r:id="rId5"/>
    <p:sldId id="259" r:id="rId6"/>
    <p:sldId id="261" r:id="rId7"/>
    <p:sldId id="398" r:id="rId8"/>
    <p:sldId id="364" r:id="rId9"/>
    <p:sldId id="306" r:id="rId10"/>
    <p:sldId id="361" r:id="rId11"/>
    <p:sldId id="362" r:id="rId12"/>
    <p:sldId id="365" r:id="rId13"/>
    <p:sldId id="348" r:id="rId14"/>
    <p:sldId id="349" r:id="rId15"/>
    <p:sldId id="309" r:id="rId16"/>
    <p:sldId id="397" r:id="rId17"/>
    <p:sldId id="294" r:id="rId18"/>
    <p:sldId id="295" r:id="rId19"/>
    <p:sldId id="368" r:id="rId20"/>
    <p:sldId id="293" r:id="rId21"/>
    <p:sldId id="399" r:id="rId22"/>
    <p:sldId id="400" r:id="rId23"/>
    <p:sldId id="263" r:id="rId24"/>
    <p:sldId id="386" r:id="rId25"/>
    <p:sldId id="388" r:id="rId26"/>
    <p:sldId id="298" r:id="rId27"/>
  </p:sldIdLst>
  <p:sldSz cx="9144000" cy="6858000" type="screen4x3"/>
  <p:notesSz cx="6858000" cy="9144000"/>
  <p:embeddedFontLst>
    <p:embeddedFont>
      <p:font typeface="Papyrus" pitchFamily="66" charset="0"/>
      <p:regular r:id="rId30"/>
    </p:embeddedFont>
    <p:embeddedFont>
      <p:font typeface="Tempus Sans ITC" pitchFamily="82" charset="0"/>
      <p:regular r:id="rId31"/>
    </p:embeddedFont>
    <p:embeddedFont>
      <p:font typeface="Lucida Sans Unicode" pitchFamily="34" charset="0"/>
      <p:regular r:id="rId32"/>
    </p:embeddedFont>
    <p:embeddedFont>
      <p:font typeface="Tahoma" pitchFamily="34" charset="0"/>
      <p:regular r:id="rId33"/>
      <p:bold r:id="rId34"/>
    </p:embeddedFont>
    <p:embeddedFont>
      <p:font typeface="Wingdings 2" pitchFamily="18" charset="2"/>
      <p:regular r:id="rId35"/>
    </p:embeddedFon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2C6"/>
    <a:srgbClr val="3C0F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88180" autoAdjust="0"/>
  </p:normalViewPr>
  <p:slideViewPr>
    <p:cSldViewPr>
      <p:cViewPr>
        <p:scale>
          <a:sx n="91" d="100"/>
          <a:sy n="91" d="100"/>
        </p:scale>
        <p:origin x="-342" y="-5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34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4A37A-6BAF-4A07-BF73-30F25FC4E14C}" type="datetimeFigureOut">
              <a:rPr lang="en-US" smtClean="0"/>
              <a:pPr/>
              <a:t>7/29/2011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7AFAFF-8F5E-4A68-8076-CABF7EBB88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09F44-B854-40B5-AB1D-8BC121132EE4}" type="datetimeFigureOut">
              <a:rPr lang="en-US" smtClean="0"/>
              <a:pPr/>
              <a:t>7/29/2011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D2DA8-5AAB-4AC5-9978-D9152AF9AF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algn="r" rtl="0" fontAlgn="base">
              <a:spcBef>
                <a:spcPct val="0"/>
              </a:spcBef>
              <a:spcAft>
                <a:spcPct val="0"/>
              </a:spcAft>
            </a:pPr>
            <a:fld id="{B2E2B39E-E15C-4881-BD19-DA2D1AA6FFDF}" type="slidenum">
              <a:rPr lang="en-US">
                <a:solidFill>
                  <a:srgbClr val="000000"/>
                </a:solidFill>
                <a:latin typeface="Arial" pitchFamily="34" charset="0"/>
              </a:rPr>
              <a:pPr algn="r" rtl="0" fontAlgn="base">
                <a:spcBef>
                  <a:spcPct val="0"/>
                </a:spcBef>
                <a:spcAft>
                  <a:spcPct val="0"/>
                </a:spcAft>
              </a:pPr>
              <a:t>1</a:t>
            </a:fld>
            <a:endParaRPr lang="en-US" dirty="0">
              <a:solidFill>
                <a:srgbClr val="000000"/>
              </a:solidFill>
              <a:latin typeface="Arial" pitchFamily="34"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lIns="91430" tIns="45716" rIns="91430" bIns="45716"/>
          <a:lstStyle/>
          <a:p>
            <a:r>
              <a:rPr lang="en-US" sz="1200" b="1" kern="1200" dirty="0" smtClean="0">
                <a:solidFill>
                  <a:schemeClr val="tx1"/>
                </a:solidFill>
                <a:latin typeface="+mn-lt"/>
                <a:ea typeface="+mn-ea"/>
                <a:cs typeface="+mn-cs"/>
              </a:rPr>
              <a:t>Abstract: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American Indian/Alaska Native population comprises about 1.5 percent of the U. S. population or approximately 4.5 million people. Their representation in research and science is low which is also seen in their low representation in leadership positions in academia, government and professional associations. Given these low numbers, the importance of establishing a critical mass of Ai/AN scholars across discipline and professional boundaries will be discussed and the role that the AI/AN can play in this process. The presenter will also discuss efforts to increase the participation of American Indian/Alaska Native scholars in research and leadership position, focusing on the role of the Association of American Indian Physicians and a Native Mentorship Program in Addictions. The Native Mentorship program recruits AI/AN scholars across the educational and career pipeline and pairs them with established mentors from varying disciplines to encourage their participation in substance abuse research and related health concerns of AI/AN communities. They receive skills training in areas such as scientific writing and grant development, but most importantly they are encouraged to become deep thinkers and proficient advocates for American Indian health issues. Outcomes of the first cohort of mentees will be shared. Other topics that will be addressed include coalition building and networking with other groups, especially psychologists, and professional associations to maximize efforts and gain allies, challenges of recruiting AI/NA scholars into research and academia, and concerns about the development of community informed, evidence-based practices appropriate for AI/AN. </a:t>
            </a:r>
          </a:p>
          <a:p>
            <a:pPr eaLnBrk="1" hangingPunct="1">
              <a:spcBef>
                <a:spcPct val="0"/>
              </a:spcBef>
            </a:pPr>
            <a:endParaRPr lang="en-US" dirty="0" smtClean="0"/>
          </a:p>
        </p:txBody>
      </p:sp>
      <p:sp>
        <p:nvSpPr>
          <p:cNvPr id="6349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rtl="0" fontAlgn="base">
              <a:spcBef>
                <a:spcPct val="0"/>
              </a:spcBef>
              <a:spcAft>
                <a:spcPct val="0"/>
              </a:spcAft>
            </a:pPr>
            <a:fld id="{6159CE84-117C-415E-9DF8-03DEA88FA9D5}" type="slidenum">
              <a:rPr lang="en-US" sz="1200">
                <a:solidFill>
                  <a:srgbClr val="000000"/>
                </a:solidFill>
                <a:latin typeface="Calibri" pitchFamily="34" charset="0"/>
              </a:rPr>
              <a:pPr algn="r" rtl="0" fontAlgn="base">
                <a:spcBef>
                  <a:spcPct val="0"/>
                </a:spcBef>
                <a:spcAft>
                  <a:spcPct val="0"/>
                </a:spcAft>
              </a:pPr>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C1F0BE-2156-41A0-A25C-F5DFCCFD8343}"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20D930-1A85-40CA-9575-1330C4CFAE29}"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92B569-241A-4FA1-9D9B-B609C4E71C07}"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D6D093-0848-459D-A73E-E2676A67F9E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Ideally, the mentoring relationship should benefit trainee, mentor, sponsoring institution, and science. However, the reality is that not all successful researchers have had mentors, and not all mentor/trainee relationship end successfully. Each research institution has its own perspective on the value of mentoring, and how deeply it is willing to invest in the practice. Nevertheless, potential mentors and trainees should become familiar with likely responsibilities as well as the benefits and costs of this relationship.</a:t>
            </a:r>
          </a:p>
          <a:p>
            <a:endParaRPr lang="en-US" smtClean="0"/>
          </a:p>
        </p:txBody>
      </p:sp>
      <p:sp>
        <p:nvSpPr>
          <p:cNvPr id="4" name="Slide Number Placeholder 3"/>
          <p:cNvSpPr>
            <a:spLocks noGrp="1"/>
          </p:cNvSpPr>
          <p:nvPr>
            <p:ph type="sldNum" sz="quarter" idx="5"/>
          </p:nvPr>
        </p:nvSpPr>
        <p:spPr/>
        <p:txBody>
          <a:bodyPr/>
          <a:lstStyle/>
          <a:p>
            <a:pPr>
              <a:defRPr/>
            </a:pPr>
            <a:fld id="{0907FC20-F4B5-4733-930C-CF565D8DB535}"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4370CA95-E700-420D-8C92-2AEF2260AA6F}" type="datetime1">
              <a:rPr lang="en-US" smtClean="0"/>
              <a:pPr>
                <a:defRPr/>
              </a:pPr>
              <a:t>7/29/2011</a:t>
            </a:fld>
            <a:endParaRPr lang="en-US" dirty="0"/>
          </a:p>
        </p:txBody>
      </p:sp>
      <p:sp>
        <p:nvSpPr>
          <p:cNvPr id="6" name="Footer Placeholder 5"/>
          <p:cNvSpPr>
            <a:spLocks noGrp="1"/>
          </p:cNvSpPr>
          <p:nvPr>
            <p:ph type="ftr" sz="quarter" idx="12"/>
          </p:nvPr>
        </p:nvSpPr>
        <p:spPr/>
        <p:txBody>
          <a:bodyPr/>
          <a:lstStyle/>
          <a:p>
            <a:pPr>
              <a:defRPr/>
            </a:pPr>
            <a:r>
              <a:rPr lang="en-US" smtClean="0"/>
              <a:t>R. Dale Walker, MD</a:t>
            </a:r>
            <a:endParaRPr lang="en-US"/>
          </a:p>
        </p:txBody>
      </p:sp>
      <p:sp>
        <p:nvSpPr>
          <p:cNvPr id="7" name="Slide Number Placeholder 6"/>
          <p:cNvSpPr>
            <a:spLocks noGrp="1"/>
          </p:cNvSpPr>
          <p:nvPr>
            <p:ph type="sldNum" sz="quarter" idx="13"/>
          </p:nvPr>
        </p:nvSpPr>
        <p:spPr/>
        <p:txBody>
          <a:bodyPr/>
          <a:lstStyle/>
          <a:p>
            <a:pPr>
              <a:defRPr/>
            </a:pPr>
            <a:fld id="{D537747C-9BF8-4842-A7F2-CEFB7A97C87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p>
            <a:r>
              <a:rPr lang="en-US" smtClean="0"/>
              <a:t>One Sky Center</a:t>
            </a:r>
          </a:p>
        </p:txBody>
      </p:sp>
      <p:sp>
        <p:nvSpPr>
          <p:cNvPr id="117763" name="Rectangle 3"/>
          <p:cNvSpPr>
            <a:spLocks noGrp="1" noChangeArrowheads="1"/>
          </p:cNvSpPr>
          <p:nvPr>
            <p:ph type="dt" sz="quarter" idx="1"/>
          </p:nvPr>
        </p:nvSpPr>
        <p:spPr>
          <a:noFill/>
        </p:spPr>
        <p:txBody>
          <a:bodyPr/>
          <a:lstStyle/>
          <a:p>
            <a:fld id="{B65FF5FB-B818-4B8B-8855-2198B767F54C}" type="datetime1">
              <a:rPr lang="en-US" smtClean="0"/>
              <a:pPr/>
              <a:t>7/29/2011</a:t>
            </a:fld>
            <a:endParaRPr lang="en-US" smtClean="0"/>
          </a:p>
        </p:txBody>
      </p:sp>
      <p:sp>
        <p:nvSpPr>
          <p:cNvPr id="117764" name="Rectangle 6"/>
          <p:cNvSpPr>
            <a:spLocks noGrp="1" noChangeArrowheads="1"/>
          </p:cNvSpPr>
          <p:nvPr>
            <p:ph type="ftr" sz="quarter" idx="4"/>
          </p:nvPr>
        </p:nvSpPr>
        <p:spPr>
          <a:noFill/>
        </p:spPr>
        <p:txBody>
          <a:bodyPr/>
          <a:lstStyle/>
          <a:p>
            <a:r>
              <a:rPr lang="en-US" smtClean="0"/>
              <a:t>R. Dale Walker, MD</a:t>
            </a:r>
          </a:p>
        </p:txBody>
      </p:sp>
      <p:sp>
        <p:nvSpPr>
          <p:cNvPr id="117765" name="Rectangle 7"/>
          <p:cNvSpPr>
            <a:spLocks noGrp="1" noChangeArrowheads="1"/>
          </p:cNvSpPr>
          <p:nvPr>
            <p:ph type="sldNum" sz="quarter" idx="5"/>
          </p:nvPr>
        </p:nvSpPr>
        <p:spPr>
          <a:noFill/>
        </p:spPr>
        <p:txBody>
          <a:bodyPr/>
          <a:lstStyle/>
          <a:p>
            <a:fld id="{094BDC05-8968-47E2-9965-B81563F02729}" type="slidenum">
              <a:rPr lang="en-US" smtClean="0"/>
              <a:pPr/>
              <a:t>25</a:t>
            </a:fld>
            <a:endParaRPr lang="en-US" smtClean="0"/>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info</a:t>
            </a:r>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20DA-91C8-423F-B306-5B2ED9F09F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93198-6430-4E2E-B2D7-95F0B9268864}"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C8FA3-7F15-415D-B63A-40B9C5E50F43}"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4031A-A4B0-4A74-98BB-2A222E9081DD}"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D52F-EE32-4F5F-AC78-1A36A85AC11F}"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3D3B783-EDE4-4152-AC0F-B984EAB9FBE1}"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FCAE105-29B7-4EC4-8CE0-03359779C02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B264A752-0245-400C-8736-EC9F150D2682}"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836C5D9-DD73-480F-9731-262DD9A9CD4D}"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E1253F6-9D26-4B7A-AED7-1886236AA7FE}"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DDE47F6-72AC-4B6C-9B5B-4BAB257FEA2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CAC61E0-565F-48B3-BB20-436455529FDE}"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EC1C92E-1458-416E-8B60-3B30209685D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AD5B9790-B658-4666-9EFB-429791E58E55}"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8441B59-D6F4-47E1-A3D1-AC9C9AB0934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D3275E82-E8D5-411A-8D73-B5A0FC1D654C}"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89A747A-7211-4EA3-8780-736A2DB8D805}"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62A7AE6C-F2B7-4CD9-BBF9-29E0964CC65A}"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6250A2C-188B-4E33-A7AE-5E6A1D3C3A1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113A-27DE-4BFC-8405-F57DA7C63A48}"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C5BD80A7-B891-4BCE-AE49-C7A9ED299F04}"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AA665A3-F5D8-410B-8A1B-004F445FC753}"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1F8F5ED9-23B6-42B0-B49B-E5F15A9540E9}"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05B0BA5-6EA2-4E7C-B95F-1F043EF52C1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47ADDCE-70CA-44BE-8A87-AE17B49CE040}"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36CD4B1-181B-43BF-8CFE-71915C32157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A5E03626-EE95-4DEB-BC4D-7D193FAD8574}"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2084B12-6641-4E6E-8B05-55552B30C7D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0C2FBD8C-0839-4F4D-A473-0C90D093A4DE}"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63E3565-7D86-4D22-8A0C-07F90B7A580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C97A5A1-857E-4847-8539-95A6CE1A4893}"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D342BC2-46B0-4687-A7FA-40955C7149AE}"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defRPr/>
            </a:pPr>
            <a:fld id="{410475F9-7EE7-4F16-AA3B-3226640E5292}"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defRPr/>
            </a:pPr>
            <a:fld id="{77ABB5B5-1284-4B4F-B9AE-8C4112FEB29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a:p>
        </p:txBody>
      </p:sp>
      <p:sp>
        <p:nvSpPr>
          <p:cNvPr id="4" name="Date Placeholder 3"/>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defRPr/>
            </a:pPr>
            <a:fld id="{5D80DABC-6B4D-4A26-99FD-CA75C4604A50}" type="datetime1">
              <a:rPr lang="en-US" sz="1400" kern="1200" smtClean="0">
                <a:solidFill>
                  <a:srgbClr val="000000"/>
                </a:solidFill>
                <a:latin typeface="Arial" charset="0"/>
                <a:ea typeface="+mn-ea"/>
                <a:cs typeface="+mn-cs"/>
              </a:rPr>
              <a:pPr algn="l" rtl="0" fontAlgn="base">
                <a:spcBef>
                  <a:spcPct val="0"/>
                </a:spcBef>
                <a:spcAft>
                  <a:spcPct val="0"/>
                </a:spcAft>
                <a:defRPr/>
              </a:pPr>
              <a:t>7/29/2011</a:t>
            </a:fld>
            <a:endParaRPr lang="en-US" sz="1400" kern="1200">
              <a:solidFill>
                <a:srgbClr val="000000"/>
              </a:solidFill>
              <a:latin typeface="Arial" charset="0"/>
              <a:ea typeface="+mn-ea"/>
              <a:cs typeface="+mn-cs"/>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defRPr/>
            </a:pPr>
            <a:fld id="{697BF5ED-D570-444C-9964-6F171838D06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1AA52-06F1-4560-85CF-2691EA7E3A39}" type="datetime1">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A3FE5-E395-465B-AEEF-3C4C19E7E5F1}" type="datetime1">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9FA3F3-CFDD-42D8-83B8-289797CE580B}" type="datetime1">
              <a:rPr lang="en-US" smtClean="0"/>
              <a:pPr/>
              <a:t>7/29/2011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BE045-2EE6-4F5D-B018-B0BD0A818AEC}" type="datetime1">
              <a:rPr lang="en-US" smtClean="0"/>
              <a:pPr/>
              <a:t>7/29/2011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76D02-04CB-4919-9A34-C839EB384456}" type="datetime1">
              <a:rPr lang="en-US" smtClean="0"/>
              <a:pPr/>
              <a:t>7/29/2011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DAA33-6D23-496F-B09C-9905B19D4F1E}" type="datetime1">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534E8-C95F-42AB-9B6F-CF843A033D97}" type="datetime1">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2E71-14E6-4FC8-8CE8-22CE66140B13}" type="datetime1">
              <a:rPr lang="en-US" smtClean="0"/>
              <a:pPr/>
              <a:t>7/29/2011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74DFD-821B-4E4C-980E-44312DD4E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lgn="l" rtl="0" fontAlgn="base">
              <a:spcBef>
                <a:spcPct val="0"/>
              </a:spcBef>
              <a:spcAft>
                <a:spcPct val="0"/>
              </a:spcAft>
              <a:defRPr/>
            </a:pPr>
            <a:fld id="{8700D324-ADB6-4A2E-A87B-BE5886518A8B}" type="datetime1">
              <a:rPr lang="en-US" kern="1200" smtClean="0">
                <a:ea typeface="+mn-ea"/>
                <a:cs typeface="+mn-cs"/>
              </a:rPr>
              <a:pPr algn="l" rtl="0" fontAlgn="base">
                <a:spcBef>
                  <a:spcPct val="0"/>
                </a:spcBef>
                <a:spcAft>
                  <a:spcPct val="0"/>
                </a:spcAft>
                <a:defRPr/>
              </a:pPr>
              <a:t>7/29/2011</a:t>
            </a:fld>
            <a:endParaRPr lang="en-US" kern="120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rtl="0" fontAlgn="base">
              <a:spcBef>
                <a:spcPct val="0"/>
              </a:spcBef>
              <a:spcAft>
                <a:spcPct val="0"/>
              </a:spcAft>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rtl="0" fontAlgn="base">
              <a:spcBef>
                <a:spcPct val="0"/>
              </a:spcBef>
              <a:spcAft>
                <a:spcPct val="0"/>
              </a:spcAft>
              <a:defRPr/>
            </a:pPr>
            <a:fld id="{23B3F2DF-DDE6-45C0-9F1D-738E0542C234}" type="slidenum">
              <a:rPr lang="en-US" kern="1200">
                <a:ea typeface="+mn-ea"/>
                <a:cs typeface="+mn-cs"/>
              </a:rPr>
              <a:pPr rtl="0" fontAlgn="base">
                <a:spcBef>
                  <a:spcPct val="0"/>
                </a:spcBef>
                <a:spcAft>
                  <a:spcPct val="0"/>
                </a:spcAft>
                <a:defRPr/>
              </a:pPr>
              <a:t>‹#›</a:t>
            </a:fld>
            <a:endParaRPr lang="en-US" kern="1200" dirty="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Tempus Sans ITC" pitchFamily="82" charset="0"/>
        </a:defRPr>
      </a:lvl2pPr>
      <a:lvl3pPr algn="ctr" rtl="0" eaLnBrk="0" fontAlgn="base" hangingPunct="0">
        <a:spcBef>
          <a:spcPct val="0"/>
        </a:spcBef>
        <a:spcAft>
          <a:spcPct val="0"/>
        </a:spcAft>
        <a:defRPr sz="4400" b="1">
          <a:solidFill>
            <a:srgbClr val="800000"/>
          </a:solidFill>
          <a:latin typeface="Tempus Sans ITC" pitchFamily="82" charset="0"/>
        </a:defRPr>
      </a:lvl3pPr>
      <a:lvl4pPr algn="ctr" rtl="0" eaLnBrk="0" fontAlgn="base" hangingPunct="0">
        <a:spcBef>
          <a:spcPct val="0"/>
        </a:spcBef>
        <a:spcAft>
          <a:spcPct val="0"/>
        </a:spcAft>
        <a:defRPr sz="4400" b="1">
          <a:solidFill>
            <a:srgbClr val="800000"/>
          </a:solidFill>
          <a:latin typeface="Tempus Sans ITC" pitchFamily="82" charset="0"/>
        </a:defRPr>
      </a:lvl4pPr>
      <a:lvl5pPr algn="ctr" rtl="0" eaLnBrk="0" fontAlgn="base" hangingPunct="0">
        <a:spcBef>
          <a:spcPct val="0"/>
        </a:spcBef>
        <a:spcAft>
          <a:spcPct val="0"/>
        </a:spcAft>
        <a:defRPr sz="4400" b="1">
          <a:solidFill>
            <a:srgbClr val="800000"/>
          </a:solidFill>
          <a:latin typeface="Tempus Sans ITC" pitchFamily="82" charset="0"/>
        </a:defRPr>
      </a:lvl5pPr>
      <a:lvl6pPr marL="457200" algn="ctr" rtl="0" fontAlgn="base">
        <a:spcBef>
          <a:spcPct val="0"/>
        </a:spcBef>
        <a:spcAft>
          <a:spcPct val="0"/>
        </a:spcAft>
        <a:defRPr sz="4400" b="1">
          <a:solidFill>
            <a:srgbClr val="800000"/>
          </a:solidFill>
          <a:latin typeface="Tempus Sans ITC" pitchFamily="82" charset="0"/>
        </a:defRPr>
      </a:lvl6pPr>
      <a:lvl7pPr marL="914400" algn="ctr" rtl="0" fontAlgn="base">
        <a:spcBef>
          <a:spcPct val="0"/>
        </a:spcBef>
        <a:spcAft>
          <a:spcPct val="0"/>
        </a:spcAft>
        <a:defRPr sz="4400" b="1">
          <a:solidFill>
            <a:srgbClr val="800000"/>
          </a:solidFill>
          <a:latin typeface="Tempus Sans ITC" pitchFamily="82" charset="0"/>
        </a:defRPr>
      </a:lvl7pPr>
      <a:lvl8pPr marL="1371600" algn="ctr" rtl="0" fontAlgn="base">
        <a:spcBef>
          <a:spcPct val="0"/>
        </a:spcBef>
        <a:spcAft>
          <a:spcPct val="0"/>
        </a:spcAft>
        <a:defRPr sz="4400" b="1">
          <a:solidFill>
            <a:srgbClr val="800000"/>
          </a:solidFill>
          <a:latin typeface="Tempus Sans ITC" pitchFamily="82" charset="0"/>
        </a:defRPr>
      </a:lvl8pPr>
      <a:lvl9pPr marL="1828800" algn="ctr" rtl="0" fontAlgn="base">
        <a:spcBef>
          <a:spcPct val="0"/>
        </a:spcBef>
        <a:spcAft>
          <a:spcPct val="0"/>
        </a:spcAft>
        <a:defRPr sz="4400" b="1">
          <a:solidFill>
            <a:srgbClr val="800000"/>
          </a:solidFill>
          <a:latin typeface="Tempus Sans ITC"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oneskycenter.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hyperlink" Target="http://www.oneskycenter.org/" TargetMode="Externa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lbeatty@nida.nih.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mailto:ketz@mail.nih.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2"/>
          </p:nvPr>
        </p:nvSpPr>
        <p:spPr>
          <a:noFill/>
        </p:spPr>
        <p:txBody>
          <a:bodyPr/>
          <a:lstStyle/>
          <a:p>
            <a:pPr algn="r" rtl="0" fontAlgn="base">
              <a:spcBef>
                <a:spcPct val="0"/>
              </a:spcBef>
              <a:spcAft>
                <a:spcPct val="0"/>
              </a:spcAft>
            </a:pPr>
            <a:fld id="{50D0D26C-0AC9-4BB9-8E7B-980BB3980B6C}" type="slidenum">
              <a:rPr lang="en-US" sz="1400" kern="1200">
                <a:solidFill>
                  <a:srgbClr val="000000"/>
                </a:solidFill>
                <a:latin typeface="Arial" pitchFamily="34" charset="0"/>
                <a:ea typeface="+mn-ea"/>
                <a:cs typeface="+mn-cs"/>
              </a:rPr>
              <a:pPr algn="r" rtl="0" fontAlgn="base">
                <a:spcBef>
                  <a:spcPct val="0"/>
                </a:spcBef>
                <a:spcAft>
                  <a:spcPct val="0"/>
                </a:spcAft>
              </a:pPr>
              <a:t>1</a:t>
            </a:fld>
            <a:endParaRPr lang="en-US" sz="1400" kern="1200" dirty="0">
              <a:solidFill>
                <a:srgbClr val="000000"/>
              </a:solidFill>
              <a:latin typeface="Arial" pitchFamily="34" charset="0"/>
              <a:ea typeface="+mn-ea"/>
              <a:cs typeface="+mn-cs"/>
            </a:endParaRPr>
          </a:p>
        </p:txBody>
      </p:sp>
      <p:sp>
        <p:nvSpPr>
          <p:cNvPr id="13314" name="Subtitle 2"/>
          <p:cNvSpPr>
            <a:spLocks noGrp="1"/>
          </p:cNvSpPr>
          <p:nvPr>
            <p:ph type="subTitle" idx="4294967295"/>
          </p:nvPr>
        </p:nvSpPr>
        <p:spPr>
          <a:xfrm>
            <a:off x="0" y="5257800"/>
            <a:ext cx="9144000" cy="1447800"/>
          </a:xfrm>
        </p:spPr>
        <p:txBody>
          <a:bodyPr lIns="100584" anchor="b"/>
          <a:lstStyle/>
          <a:p>
            <a:pPr marL="0" indent="0" algn="ctr" eaLnBrk="1" hangingPunct="1">
              <a:lnSpc>
                <a:spcPct val="80000"/>
              </a:lnSpc>
              <a:spcBef>
                <a:spcPct val="0"/>
              </a:spcBef>
              <a:buFontTx/>
              <a:buNone/>
            </a:pPr>
            <a:r>
              <a:rPr lang="en-US" sz="2400" dirty="0" smtClean="0"/>
              <a:t> </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400" dirty="0" smtClean="0"/>
              <a:t>Developing Leadership in Health Disparities. APA 119</a:t>
            </a:r>
            <a:r>
              <a:rPr lang="en-US" sz="2400" baseline="30000" dirty="0" smtClean="0"/>
              <a:t>th</a:t>
            </a:r>
            <a:r>
              <a:rPr lang="en-US" sz="2400" dirty="0" smtClean="0"/>
              <a:t> Convention</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000" dirty="0" smtClean="0"/>
              <a:t>Washington, DC. August 6, 2011</a:t>
            </a:r>
          </a:p>
        </p:txBody>
      </p:sp>
      <p:sp>
        <p:nvSpPr>
          <p:cNvPr id="13315" name="Text Box 4"/>
          <p:cNvSpPr txBox="1">
            <a:spLocks noChangeArrowheads="1"/>
          </p:cNvSpPr>
          <p:nvPr/>
        </p:nvSpPr>
        <p:spPr bwMode="auto">
          <a:xfrm>
            <a:off x="0" y="609600"/>
            <a:ext cx="9144000" cy="769441"/>
          </a:xfrm>
          <a:prstGeom prst="rect">
            <a:avLst/>
          </a:prstGeom>
          <a:noFill/>
          <a:ln w="9525">
            <a:noFill/>
            <a:miter lim="800000"/>
            <a:headEnd/>
            <a:tailEnd/>
          </a:ln>
        </p:spPr>
        <p:txBody>
          <a:bodyPr>
            <a:spAutoFit/>
          </a:bodyPr>
          <a:lstStyle/>
          <a:p>
            <a:pPr algn="ctr" rtl="0" fontAlgn="base">
              <a:spcBef>
                <a:spcPts val="1800"/>
              </a:spcBef>
              <a:spcAft>
                <a:spcPct val="0"/>
              </a:spcAft>
            </a:pPr>
            <a:r>
              <a:rPr lang="en-US" sz="4400" b="1" kern="1200" dirty="0">
                <a:solidFill>
                  <a:srgbClr val="800000"/>
                </a:solidFill>
                <a:latin typeface="Papyrus" pitchFamily="66" charset="0"/>
                <a:ea typeface="+mn-ea"/>
                <a:cs typeface="+mn-cs"/>
              </a:rPr>
              <a:t> </a:t>
            </a:r>
            <a:endParaRPr lang="en-US" sz="4800" b="1" kern="1200" dirty="0">
              <a:solidFill>
                <a:srgbClr val="FF0000"/>
              </a:solidFill>
              <a:latin typeface="Papyrus" pitchFamily="66" charset="0"/>
              <a:ea typeface="+mn-ea"/>
              <a:cs typeface="+mn-cs"/>
            </a:endParaRPr>
          </a:p>
        </p:txBody>
      </p:sp>
      <p:pic>
        <p:nvPicPr>
          <p:cNvPr id="13319" name="Picture 15" descr="OneSkyCenterLogoblackbkrd"/>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04800" y="381000"/>
            <a:ext cx="1154113" cy="1143000"/>
          </a:xfrm>
          <a:prstGeom prst="rect">
            <a:avLst/>
          </a:prstGeom>
          <a:noFill/>
          <a:ln w="9525">
            <a:noFill/>
            <a:miter lim="800000"/>
            <a:headEnd/>
            <a:tailEnd/>
          </a:ln>
        </p:spPr>
      </p:pic>
      <p:pic>
        <p:nvPicPr>
          <p:cNvPr id="13320" name="Picture 11" descr="diamondborder"/>
          <p:cNvPicPr>
            <a:picLocks noChangeAspect="1" noChangeArrowheads="1"/>
          </p:cNvPicPr>
          <p:nvPr/>
        </p:nvPicPr>
        <p:blipFill>
          <a:blip r:embed="rId4" cstate="print"/>
          <a:srcRect/>
          <a:stretch>
            <a:fillRect/>
          </a:stretch>
        </p:blipFill>
        <p:spPr bwMode="auto">
          <a:xfrm>
            <a:off x="1447800" y="5181600"/>
            <a:ext cx="6248400" cy="88232"/>
          </a:xfrm>
          <a:prstGeom prst="rect">
            <a:avLst/>
          </a:prstGeom>
          <a:noFill/>
          <a:ln w="9525">
            <a:noFill/>
            <a:miter lim="800000"/>
            <a:headEnd/>
            <a:tailEnd/>
          </a:ln>
        </p:spPr>
      </p:pic>
      <p:sp>
        <p:nvSpPr>
          <p:cNvPr id="10" name="Rectangle 9"/>
          <p:cNvSpPr/>
          <p:nvPr/>
        </p:nvSpPr>
        <p:spPr>
          <a:xfrm>
            <a:off x="1371600" y="304801"/>
            <a:ext cx="7239000" cy="1938992"/>
          </a:xfrm>
          <a:prstGeom prst="rect">
            <a:avLst/>
          </a:prstGeom>
        </p:spPr>
        <p:txBody>
          <a:bodyPr wrap="square">
            <a:spAutoFit/>
          </a:bodyPr>
          <a:lstStyle/>
          <a:p>
            <a:pPr algn="ctr"/>
            <a:r>
              <a:rPr lang="en-US" sz="4000" dirty="0" smtClean="0">
                <a:solidFill>
                  <a:srgbClr val="FF0000"/>
                </a:solidFill>
                <a:latin typeface="+mj-lt"/>
              </a:rPr>
              <a:t>Connections and Collaborations: Addressing the Health Needs of American Indian Populations</a:t>
            </a:r>
            <a:endParaRPr lang="en-US" sz="4000" b="1" dirty="0">
              <a:solidFill>
                <a:srgbClr val="FF0000"/>
              </a:solidFill>
              <a:latin typeface="+mj-lt"/>
            </a:endParaRPr>
          </a:p>
        </p:txBody>
      </p:sp>
      <p:pic>
        <p:nvPicPr>
          <p:cNvPr id="11" name="Picture 10" descr="group photo.JPG"/>
          <p:cNvPicPr>
            <a:picLocks noChangeAspect="1"/>
          </p:cNvPicPr>
          <p:nvPr/>
        </p:nvPicPr>
        <p:blipFill>
          <a:blip r:embed="rId5" cstate="print"/>
          <a:stretch>
            <a:fillRect/>
          </a:stretch>
        </p:blipFill>
        <p:spPr>
          <a:xfrm>
            <a:off x="1447800" y="2971800"/>
            <a:ext cx="6248400" cy="2133600"/>
          </a:xfrm>
          <a:prstGeom prst="rect">
            <a:avLst/>
          </a:prstGeom>
          <a:ln>
            <a:solidFill>
              <a:srgbClr val="C00000"/>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noAutofit/>
          </a:bodyPr>
          <a:lstStyle/>
          <a:p>
            <a:pPr algn="ctr">
              <a:defRPr/>
            </a:pPr>
            <a:r>
              <a:rPr lang="en-US" sz="4000" b="1" dirty="0" smtClean="0">
                <a:solidFill>
                  <a:srgbClr val="C00000"/>
                </a:solidFill>
                <a:latin typeface="Tempus Sans ITC" pitchFamily="82" charset="0"/>
              </a:rPr>
              <a:t>Why Develop a </a:t>
            </a:r>
            <a:r>
              <a:rPr lang="en-US" b="1" u="sng" dirty="0" smtClean="0">
                <a:solidFill>
                  <a:srgbClr val="C00000"/>
                </a:solidFill>
                <a:latin typeface="Tempus Sans ITC" pitchFamily="82" charset="0"/>
              </a:rPr>
              <a:t>Native</a:t>
            </a:r>
            <a:r>
              <a:rPr lang="en-US" sz="4000" b="1" dirty="0" smtClean="0">
                <a:solidFill>
                  <a:srgbClr val="C00000"/>
                </a:solidFill>
                <a:latin typeface="Tempus Sans ITC" pitchFamily="82" charset="0"/>
              </a:rPr>
              <a:t> Mentoring Program? </a:t>
            </a:r>
            <a:endParaRPr lang="en-US" sz="4000" b="1" dirty="0">
              <a:solidFill>
                <a:srgbClr val="C00000"/>
              </a:solidFill>
              <a:latin typeface="Tempus Sans ITC" pitchFamily="82" charset="0"/>
            </a:endParaRPr>
          </a:p>
        </p:txBody>
      </p:sp>
      <p:sp>
        <p:nvSpPr>
          <p:cNvPr id="60419" name="Content Placeholder 2"/>
          <p:cNvSpPr>
            <a:spLocks noGrp="1"/>
          </p:cNvSpPr>
          <p:nvPr>
            <p:ph idx="1"/>
          </p:nvPr>
        </p:nvSpPr>
        <p:spPr>
          <a:xfrm>
            <a:off x="304800" y="1295400"/>
            <a:ext cx="8686800" cy="4784725"/>
          </a:xfrm>
        </p:spPr>
        <p:txBody>
          <a:bodyPr/>
          <a:lstStyle/>
          <a:p>
            <a:pPr>
              <a:buFont typeface="Arial" pitchFamily="34" charset="0"/>
              <a:buChar char="•"/>
            </a:pPr>
            <a:r>
              <a:rPr lang="en-US" sz="2800" dirty="0" smtClean="0">
                <a:solidFill>
                  <a:schemeClr val="tx1"/>
                </a:solidFill>
              </a:rPr>
              <a:t>Provide instruction on conducting research</a:t>
            </a:r>
          </a:p>
          <a:p>
            <a:pPr>
              <a:buFont typeface="Arial" pitchFamily="34" charset="0"/>
              <a:buChar char="•"/>
            </a:pPr>
            <a:r>
              <a:rPr lang="en-US" sz="2800" b="1" dirty="0" smtClean="0"/>
              <a:t>Provide insight into Native identity – Personal and Community</a:t>
            </a:r>
            <a:endParaRPr lang="en-US" sz="2800" b="1" dirty="0" smtClean="0">
              <a:solidFill>
                <a:schemeClr val="tx1"/>
              </a:solidFill>
            </a:endParaRPr>
          </a:p>
          <a:p>
            <a:pPr>
              <a:buFont typeface="Arial" pitchFamily="34" charset="0"/>
              <a:buChar char="•"/>
            </a:pPr>
            <a:r>
              <a:rPr lang="en-US" sz="2800" dirty="0" smtClean="0">
                <a:solidFill>
                  <a:schemeClr val="tx1"/>
                </a:solidFill>
              </a:rPr>
              <a:t>Improve trainee's </a:t>
            </a:r>
            <a:r>
              <a:rPr lang="en-US" sz="2800" b="1" dirty="0" smtClean="0">
                <a:solidFill>
                  <a:schemeClr val="tx1"/>
                </a:solidFill>
              </a:rPr>
              <a:t>self-confidence</a:t>
            </a:r>
            <a:r>
              <a:rPr lang="en-US" sz="2800" dirty="0" smtClean="0">
                <a:solidFill>
                  <a:schemeClr val="tx1"/>
                </a:solidFill>
              </a:rPr>
              <a:t> </a:t>
            </a:r>
          </a:p>
          <a:p>
            <a:pPr>
              <a:buFont typeface="Arial" pitchFamily="34" charset="0"/>
              <a:buChar char="•"/>
            </a:pPr>
            <a:r>
              <a:rPr lang="en-US" sz="2800" dirty="0" smtClean="0">
                <a:solidFill>
                  <a:schemeClr val="tx1"/>
                </a:solidFill>
              </a:rPr>
              <a:t>Critique and </a:t>
            </a:r>
            <a:r>
              <a:rPr lang="en-US" sz="2800" b="1" dirty="0" smtClean="0">
                <a:solidFill>
                  <a:schemeClr val="tx1"/>
                </a:solidFill>
              </a:rPr>
              <a:t>support trainee's research </a:t>
            </a:r>
          </a:p>
          <a:p>
            <a:pPr>
              <a:buFont typeface="Arial" pitchFamily="34" charset="0"/>
              <a:buChar char="•"/>
            </a:pPr>
            <a:r>
              <a:rPr lang="en-US" sz="2800" dirty="0" smtClean="0">
                <a:solidFill>
                  <a:schemeClr val="tx1"/>
                </a:solidFill>
              </a:rPr>
              <a:t>Assist in </a:t>
            </a:r>
            <a:r>
              <a:rPr lang="en-US" sz="2800" b="1" dirty="0" smtClean="0">
                <a:solidFill>
                  <a:schemeClr val="tx1"/>
                </a:solidFill>
              </a:rPr>
              <a:t>defining and achieving career goals </a:t>
            </a:r>
          </a:p>
          <a:p>
            <a:pPr>
              <a:buFont typeface="Arial" pitchFamily="34" charset="0"/>
              <a:buChar char="•"/>
            </a:pPr>
            <a:r>
              <a:rPr lang="en-US" sz="2800" b="1" dirty="0" smtClean="0">
                <a:solidFill>
                  <a:schemeClr val="tx1"/>
                </a:solidFill>
              </a:rPr>
              <a:t>Socialize trainee </a:t>
            </a:r>
            <a:r>
              <a:rPr lang="en-US" sz="2800" dirty="0" smtClean="0">
                <a:solidFill>
                  <a:schemeClr val="tx1"/>
                </a:solidFill>
              </a:rPr>
              <a:t>into the profession </a:t>
            </a:r>
          </a:p>
          <a:p>
            <a:pPr>
              <a:buFont typeface="Arial" pitchFamily="34" charset="0"/>
              <a:buChar char="•"/>
            </a:pPr>
            <a:r>
              <a:rPr lang="en-US" sz="2800" dirty="0" smtClean="0">
                <a:solidFill>
                  <a:schemeClr val="tx1"/>
                </a:solidFill>
              </a:rPr>
              <a:t>Assist in development of </a:t>
            </a:r>
            <a:r>
              <a:rPr lang="en-US" sz="2800" b="1" dirty="0" smtClean="0">
                <a:solidFill>
                  <a:schemeClr val="tx1"/>
                </a:solidFill>
              </a:rPr>
              <a:t>collegial networks </a:t>
            </a:r>
          </a:p>
          <a:p>
            <a:pPr>
              <a:buFont typeface="Arial" pitchFamily="34" charset="0"/>
              <a:buChar char="•"/>
            </a:pPr>
            <a:r>
              <a:rPr lang="en-US" sz="2800" dirty="0" smtClean="0">
                <a:solidFill>
                  <a:schemeClr val="tx1"/>
                </a:solidFill>
              </a:rPr>
              <a:t>Advise how to </a:t>
            </a:r>
            <a:r>
              <a:rPr lang="en-US" sz="2800" b="1" dirty="0" smtClean="0">
                <a:solidFill>
                  <a:schemeClr val="tx1"/>
                </a:solidFill>
              </a:rPr>
              <a:t>balance work and personal life </a:t>
            </a:r>
          </a:p>
          <a:p>
            <a:pPr>
              <a:buFont typeface="Arial" pitchFamily="34" charset="0"/>
              <a:buChar char="•"/>
            </a:pPr>
            <a:r>
              <a:rPr lang="en-US" sz="2800" dirty="0" smtClean="0">
                <a:solidFill>
                  <a:schemeClr val="tx1"/>
                </a:solidFill>
              </a:rPr>
              <a:t>Assist in the development of </a:t>
            </a:r>
            <a:r>
              <a:rPr lang="en-US" sz="2800" b="1" dirty="0" smtClean="0">
                <a:solidFill>
                  <a:schemeClr val="tx1"/>
                </a:solidFill>
              </a:rPr>
              <a:t>future colleagues</a:t>
            </a:r>
            <a:r>
              <a:rPr lang="en-US" sz="2800" dirty="0" smtClean="0">
                <a:solidFill>
                  <a:schemeClr val="tx1"/>
                </a:solidFill>
              </a:rPr>
              <a:t> </a:t>
            </a:r>
          </a:p>
          <a:p>
            <a:endParaRPr lang="en-US" sz="2800" dirty="0" smtClean="0"/>
          </a:p>
        </p:txBody>
      </p:sp>
      <p:sp>
        <p:nvSpPr>
          <p:cNvPr id="4" name="Slide Number Placeholder 3"/>
          <p:cNvSpPr>
            <a:spLocks noGrp="1"/>
          </p:cNvSpPr>
          <p:nvPr>
            <p:ph type="sldNum" sz="quarter" idx="12"/>
          </p:nvPr>
        </p:nvSpPr>
        <p:spPr/>
        <p:txBody>
          <a:bodyPr/>
          <a:lstStyle/>
          <a:p>
            <a:pPr>
              <a:defRPr/>
            </a:pPr>
            <a:fld id="{2FCBF853-3665-4DC9-BAF6-325C7E21CD87}" type="slidenum">
              <a:rPr lang="en-US" smtClean="0">
                <a:solidFill>
                  <a:srgbClr val="F0A22E">
                    <a:shade val="75000"/>
                  </a:srgbClr>
                </a:solidFill>
              </a:rPr>
              <a:pPr>
                <a:defRPr/>
              </a:pPr>
              <a:t>10</a:t>
            </a:fld>
            <a:endParaRPr lang="en-US" dirty="0">
              <a:solidFill>
                <a:srgbClr val="F0A22E">
                  <a:shade val="75000"/>
                </a:srgb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Native Mentorship Goals</a:t>
            </a:r>
            <a:endParaRPr lang="en-US" b="1" dirty="0">
              <a:solidFill>
                <a:srgbClr val="C00000"/>
              </a:solidFill>
              <a:latin typeface="Tempus Sans ITC" pitchFamily="82" charset="0"/>
            </a:endParaRPr>
          </a:p>
        </p:txBody>
      </p:sp>
      <p:sp>
        <p:nvSpPr>
          <p:cNvPr id="40963" name="Content Placeholder 2"/>
          <p:cNvSpPr>
            <a:spLocks noGrp="1"/>
          </p:cNvSpPr>
          <p:nvPr>
            <p:ph idx="1"/>
          </p:nvPr>
        </p:nvSpPr>
        <p:spPr/>
        <p:txBody>
          <a:bodyPr>
            <a:normAutofit fontScale="77500" lnSpcReduction="20000"/>
          </a:bodyPr>
          <a:lstStyle/>
          <a:p>
            <a:pPr marL="514350" indent="-514350">
              <a:spcAft>
                <a:spcPts val="300"/>
              </a:spcAft>
              <a:buFont typeface="+mj-lt"/>
              <a:buAutoNum type="arabicPeriod"/>
            </a:pPr>
            <a:r>
              <a:rPr lang="en-US" sz="2800" dirty="0" smtClean="0"/>
              <a:t>Mentor and train American Indian students and early career faculty interested in substance abuse and addictions research </a:t>
            </a:r>
          </a:p>
          <a:p>
            <a:pPr marL="514350" indent="-514350">
              <a:spcAft>
                <a:spcPts val="300"/>
              </a:spcAft>
              <a:buFont typeface="+mj-lt"/>
              <a:buAutoNum type="arabicPeriod"/>
            </a:pPr>
            <a:r>
              <a:rPr lang="en-US" sz="2800" dirty="0" smtClean="0"/>
              <a:t>Pair Mentees with Mentors and encourage training, site visits, and professional development</a:t>
            </a:r>
          </a:p>
          <a:p>
            <a:pPr marL="514350" indent="-514350">
              <a:spcAft>
                <a:spcPts val="300"/>
              </a:spcAft>
              <a:buFont typeface="+mj-lt"/>
              <a:buAutoNum type="arabicPeriod"/>
            </a:pPr>
            <a:r>
              <a:rPr lang="en-US" sz="2800" dirty="0" smtClean="0"/>
              <a:t>Assist in identification and recruitment of candidates for NIDA training opportunities</a:t>
            </a:r>
          </a:p>
          <a:p>
            <a:pPr marL="514350" indent="-514350">
              <a:spcAft>
                <a:spcPts val="300"/>
              </a:spcAft>
              <a:buFont typeface="+mj-lt"/>
              <a:buAutoNum type="arabicPeriod"/>
            </a:pPr>
            <a:r>
              <a:rPr lang="en-US" sz="2800" dirty="0" smtClean="0"/>
              <a:t>Maintain a website at </a:t>
            </a:r>
            <a:r>
              <a:rPr lang="en-US" sz="2800" dirty="0" smtClean="0">
                <a:hlinkClick r:id="rId3"/>
              </a:rPr>
              <a:t>www.oneskycenter.org</a:t>
            </a:r>
            <a:r>
              <a:rPr lang="en-US" sz="2800" dirty="0" smtClean="0"/>
              <a:t> to identify Mentors, Mentees, faculty/student interests and projects, and NIDA agenda.</a:t>
            </a:r>
          </a:p>
          <a:p>
            <a:pPr marL="514350" indent="-514350">
              <a:spcAft>
                <a:spcPts val="300"/>
              </a:spcAft>
              <a:buFont typeface="+mj-lt"/>
              <a:buAutoNum type="arabicPeriod"/>
            </a:pPr>
            <a:r>
              <a:rPr lang="en-US" sz="2800" dirty="0" smtClean="0"/>
              <a:t>Enhance Native community awareness and involvement</a:t>
            </a:r>
          </a:p>
          <a:p>
            <a:pPr marL="514350" indent="-514350">
              <a:spcAft>
                <a:spcPts val="300"/>
              </a:spcAft>
              <a:buFont typeface="+mj-lt"/>
              <a:buAutoNum type="arabicPeriod"/>
            </a:pPr>
            <a:r>
              <a:rPr lang="en-US" sz="2800" dirty="0" smtClean="0"/>
              <a:t>Attend and participate in National Scientific Conferences that focus on American Indian  Health and/or addictions research</a:t>
            </a:r>
          </a:p>
          <a:p>
            <a:endParaRPr lang="en-US" sz="2800" dirty="0" smtClean="0"/>
          </a:p>
          <a:p>
            <a:endParaRPr lang="en-US" dirty="0" smtClean="0"/>
          </a:p>
        </p:txBody>
      </p:sp>
      <p:sp>
        <p:nvSpPr>
          <p:cNvPr id="4" name="Slide Number Placeholder 3"/>
          <p:cNvSpPr>
            <a:spLocks noGrp="1"/>
          </p:cNvSpPr>
          <p:nvPr>
            <p:ph type="sldNum" sz="quarter" idx="12"/>
          </p:nvPr>
        </p:nvSpPr>
        <p:spPr/>
        <p:txBody>
          <a:bodyPr/>
          <a:lstStyle/>
          <a:p>
            <a:pPr>
              <a:defRPr/>
            </a:pPr>
            <a:fld id="{BEDE73C2-F5DC-4A0E-A4C8-D88C7E1EA196}"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noAutofit/>
          </a:bodyPr>
          <a:lstStyle/>
          <a:p>
            <a:pPr algn="ctr">
              <a:defRPr/>
            </a:pPr>
            <a:r>
              <a:rPr lang="en-US" b="1" dirty="0" smtClean="0">
                <a:solidFill>
                  <a:srgbClr val="C00000"/>
                </a:solidFill>
                <a:latin typeface="Tempus Sans ITC" pitchFamily="82" charset="0"/>
              </a:rPr>
              <a:t>The 5 Elements of Mentoring Program</a:t>
            </a:r>
            <a:endParaRPr lang="en-US" b="1" dirty="0">
              <a:solidFill>
                <a:srgbClr val="C00000"/>
              </a:solidFill>
              <a:latin typeface="Tempus Sans ITC" pitchFamily="82" charset="0"/>
            </a:endParaRPr>
          </a:p>
        </p:txBody>
      </p:sp>
      <p:sp>
        <p:nvSpPr>
          <p:cNvPr id="74755" name="Content Placeholder 2"/>
          <p:cNvSpPr>
            <a:spLocks noGrp="1"/>
          </p:cNvSpPr>
          <p:nvPr>
            <p:ph idx="1"/>
          </p:nvPr>
        </p:nvSpPr>
        <p:spPr>
          <a:xfrm>
            <a:off x="228600" y="1981200"/>
            <a:ext cx="8915400" cy="4525962"/>
          </a:xfrm>
        </p:spPr>
        <p:txBody>
          <a:bodyPr>
            <a:normAutofit lnSpcReduction="10000"/>
          </a:bodyPr>
          <a:lstStyle/>
          <a:p>
            <a:pPr>
              <a:spcBef>
                <a:spcPct val="0"/>
              </a:spcBef>
            </a:pPr>
            <a:r>
              <a:rPr lang="en-US" sz="2800" b="1" dirty="0" smtClean="0">
                <a:solidFill>
                  <a:srgbClr val="77132B"/>
                </a:solidFill>
                <a:latin typeface="Arial" pitchFamily="34" charset="0"/>
                <a:cs typeface="Arial" pitchFamily="34" charset="0"/>
              </a:rPr>
              <a:t>Recruit: </a:t>
            </a:r>
            <a:r>
              <a:rPr lang="en-US" sz="2400" dirty="0" smtClean="0">
                <a:latin typeface="Arial" pitchFamily="34" charset="0"/>
                <a:cs typeface="Arial" pitchFamily="34" charset="0"/>
              </a:rPr>
              <a:t>Define eligibility, market program, conduct information sessions</a:t>
            </a:r>
            <a:r>
              <a:rPr lang="en-US" dirty="0" smtClean="0">
                <a:latin typeface="Arial" pitchFamily="34" charset="0"/>
                <a:cs typeface="Arial" pitchFamily="34" charset="0"/>
              </a:rPr>
              <a:t> </a:t>
            </a:r>
          </a:p>
          <a:p>
            <a:pPr>
              <a:spcBef>
                <a:spcPct val="0"/>
              </a:spcBef>
            </a:pPr>
            <a:r>
              <a:rPr lang="en-US" sz="2800" b="1" dirty="0" smtClean="0">
                <a:solidFill>
                  <a:srgbClr val="77132B"/>
                </a:solidFill>
                <a:latin typeface="Arial" pitchFamily="34" charset="0"/>
                <a:cs typeface="Arial" pitchFamily="34" charset="0"/>
              </a:rPr>
              <a:t>Screen: </a:t>
            </a:r>
            <a:r>
              <a:rPr lang="en-US" sz="2400" dirty="0" smtClean="0">
                <a:latin typeface="Arial" pitchFamily="34" charset="0"/>
                <a:cs typeface="Arial" pitchFamily="34" charset="0"/>
              </a:rPr>
              <a:t>applications, reference checks, interviews, orientation</a:t>
            </a:r>
          </a:p>
          <a:p>
            <a:pPr>
              <a:spcBef>
                <a:spcPct val="0"/>
              </a:spcBef>
            </a:pPr>
            <a:r>
              <a:rPr lang="en-US" sz="2800" b="1" dirty="0" smtClean="0">
                <a:solidFill>
                  <a:srgbClr val="77132B"/>
                </a:solidFill>
                <a:latin typeface="Arial" pitchFamily="34" charset="0"/>
                <a:cs typeface="Arial" pitchFamily="34" charset="0"/>
              </a:rPr>
              <a:t>Train: </a:t>
            </a:r>
            <a:r>
              <a:rPr lang="en-US" sz="2400" dirty="0" smtClean="0">
                <a:latin typeface="Arial" pitchFamily="34" charset="0"/>
                <a:cs typeface="Arial" pitchFamily="34" charset="0"/>
              </a:rPr>
              <a:t>Overview of the program, role clarification, situational “how-to’s”</a:t>
            </a:r>
          </a:p>
          <a:p>
            <a:pPr>
              <a:spcBef>
                <a:spcPct val="0"/>
              </a:spcBef>
            </a:pPr>
            <a:r>
              <a:rPr lang="en-US" sz="2800" b="1" dirty="0" smtClean="0">
                <a:solidFill>
                  <a:srgbClr val="77132B"/>
                </a:solidFill>
                <a:latin typeface="Arial" pitchFamily="34" charset="0"/>
                <a:cs typeface="Arial" pitchFamily="34" charset="0"/>
              </a:rPr>
              <a:t>Match: </a:t>
            </a:r>
            <a:r>
              <a:rPr lang="en-US" sz="2400" dirty="0" smtClean="0">
                <a:latin typeface="Arial" pitchFamily="34" charset="0"/>
                <a:cs typeface="Arial" pitchFamily="34" charset="0"/>
              </a:rPr>
              <a:t>Establish criteria, ensure all parties understand and agree to the terms and conditions of participation</a:t>
            </a:r>
          </a:p>
          <a:p>
            <a:pPr>
              <a:spcBef>
                <a:spcPct val="0"/>
              </a:spcBef>
            </a:pPr>
            <a:r>
              <a:rPr lang="en-US" sz="2800" b="1" dirty="0" smtClean="0">
                <a:solidFill>
                  <a:srgbClr val="77132B"/>
                </a:solidFill>
                <a:latin typeface="Arial" pitchFamily="34" charset="0"/>
                <a:cs typeface="Arial" pitchFamily="34" charset="0"/>
              </a:rPr>
              <a:t>Monitor: </a:t>
            </a:r>
            <a:r>
              <a:rPr lang="en-US" sz="2400" dirty="0" smtClean="0">
                <a:latin typeface="Arial" pitchFamily="34" charset="0"/>
                <a:cs typeface="Arial" pitchFamily="34" charset="0"/>
              </a:rPr>
              <a:t>Continuing training opportunities, regular communication, goal setting and achievement, conflict resolution, documentation</a:t>
            </a:r>
          </a:p>
          <a:p>
            <a:pPr lvl="1">
              <a:spcBef>
                <a:spcPct val="0"/>
              </a:spcBef>
            </a:pPr>
            <a:endParaRPr lang="en-US" sz="2400" dirty="0" smtClean="0"/>
          </a:p>
          <a:p>
            <a:endParaRPr lang="en-US" dirty="0" smtClean="0"/>
          </a:p>
        </p:txBody>
      </p:sp>
      <p:sp>
        <p:nvSpPr>
          <p:cNvPr id="4" name="Slide Number Placeholder 3"/>
          <p:cNvSpPr>
            <a:spLocks noGrp="1"/>
          </p:cNvSpPr>
          <p:nvPr>
            <p:ph type="sldNum" sz="quarter" idx="12"/>
          </p:nvPr>
        </p:nvSpPr>
        <p:spPr/>
        <p:txBody>
          <a:bodyPr/>
          <a:lstStyle/>
          <a:p>
            <a:pPr>
              <a:defRPr/>
            </a:pPr>
            <a:fld id="{AB619E58-4EEA-46AE-A232-2F2F9B2AF98B}" type="slidenum">
              <a:rPr lang="en-US" smtClean="0">
                <a:solidFill>
                  <a:srgbClr val="F0A22E">
                    <a:shade val="75000"/>
                  </a:srgbClr>
                </a:solidFill>
              </a:rPr>
              <a:pPr>
                <a:defRPr/>
              </a:pPr>
              <a:t>12</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defRPr/>
            </a:pPr>
            <a:r>
              <a:rPr lang="en-US" sz="4400" b="1" dirty="0" smtClean="0">
                <a:solidFill>
                  <a:srgbClr val="C00000"/>
                </a:solidFill>
                <a:latin typeface="Tempus Sans ITC" pitchFamily="82" charset="0"/>
              </a:rPr>
              <a:t>Native Mentoring Logic Model</a:t>
            </a:r>
            <a:endParaRPr lang="en-US" sz="4400" b="1" dirty="0">
              <a:solidFill>
                <a:srgbClr val="C00000"/>
              </a:solidFill>
              <a:latin typeface="Tempus Sans ITC" pitchFamily="82" charset="0"/>
            </a:endParaRPr>
          </a:p>
        </p:txBody>
      </p:sp>
      <p:sp>
        <p:nvSpPr>
          <p:cNvPr id="75779" name="Content Placeholder 2"/>
          <p:cNvSpPr>
            <a:spLocks noGrp="1"/>
          </p:cNvSpPr>
          <p:nvPr>
            <p:ph idx="1"/>
          </p:nvPr>
        </p:nvSpPr>
        <p:spPr>
          <a:xfrm>
            <a:off x="457200" y="762001"/>
            <a:ext cx="8229600" cy="4495800"/>
          </a:xfrm>
        </p:spPr>
        <p:txBody>
          <a:bodyPr/>
          <a:lstStyle/>
          <a:p>
            <a:endParaRPr lang="en-US" dirty="0" smtClean="0"/>
          </a:p>
          <a:p>
            <a:endParaRPr lang="en-US" dirty="0" smtClean="0"/>
          </a:p>
          <a:p>
            <a:endParaRPr lang="en-US" dirty="0" smtClean="0"/>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2C53E3FB-5E2F-4C50-AA5F-534513CE5904}" type="slidenum">
              <a:rPr lang="en-US" smtClean="0">
                <a:solidFill>
                  <a:srgbClr val="F0A22E">
                    <a:shade val="75000"/>
                  </a:srgbClr>
                </a:solidFill>
              </a:rPr>
              <a:pPr>
                <a:defRPr/>
              </a:pPr>
              <a:t>13</a:t>
            </a:fld>
            <a:endParaRPr lang="en-US" dirty="0">
              <a:solidFill>
                <a:srgbClr val="F0A22E">
                  <a:shade val="75000"/>
                </a:srgbClr>
              </a:solidFill>
            </a:endParaRPr>
          </a:p>
        </p:txBody>
      </p:sp>
      <p:sp>
        <p:nvSpPr>
          <p:cNvPr id="75785" name="Text Box 5"/>
          <p:cNvSpPr txBox="1">
            <a:spLocks noChangeArrowheads="1"/>
          </p:cNvSpPr>
          <p:nvPr/>
        </p:nvSpPr>
        <p:spPr bwMode="auto">
          <a:xfrm>
            <a:off x="3429000" y="1905000"/>
            <a:ext cx="3276600" cy="366713"/>
          </a:xfrm>
          <a:prstGeom prst="rect">
            <a:avLst/>
          </a:prstGeom>
          <a:noFill/>
          <a:ln w="9525">
            <a:noFill/>
            <a:miter lim="800000"/>
            <a:headEnd/>
            <a:tailEnd/>
          </a:ln>
        </p:spPr>
        <p:txBody>
          <a:bodyPr>
            <a:spAutoFit/>
          </a:bodyPr>
          <a:lstStyle/>
          <a:p>
            <a:pPr fontAlgn="base">
              <a:spcBef>
                <a:spcPct val="50000"/>
              </a:spcBef>
              <a:spcAft>
                <a:spcPct val="0"/>
              </a:spcAft>
            </a:pPr>
            <a:r>
              <a:rPr lang="en-US" b="1" i="1" dirty="0" smtClean="0">
                <a:solidFill>
                  <a:srgbClr val="A5644E"/>
                </a:solidFill>
                <a:latin typeface="Arial" charset="0"/>
              </a:rPr>
              <a:t>     </a:t>
            </a:r>
          </a:p>
        </p:txBody>
      </p:sp>
      <p:sp>
        <p:nvSpPr>
          <p:cNvPr id="75790" name="Text Box 11"/>
          <p:cNvSpPr txBox="1">
            <a:spLocks noChangeArrowheads="1"/>
          </p:cNvSpPr>
          <p:nvPr/>
        </p:nvSpPr>
        <p:spPr bwMode="auto">
          <a:xfrm>
            <a:off x="762000" y="5029200"/>
            <a:ext cx="8153400" cy="17543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i="1" dirty="0" smtClean="0">
                <a:solidFill>
                  <a:srgbClr val="A5644E"/>
                </a:solidFill>
                <a:latin typeface="Arial" charset="0"/>
              </a:rPr>
              <a:t>   </a:t>
            </a:r>
            <a:r>
              <a:rPr lang="en-US" sz="2400" b="1" i="1" dirty="0" smtClean="0">
                <a:solidFill>
                  <a:srgbClr val="A5644E"/>
                </a:solidFill>
                <a:latin typeface="Arial" charset="0"/>
              </a:rPr>
              <a:t>Interactive</a:t>
            </a:r>
            <a:r>
              <a:rPr lang="en-US" sz="2400" b="1" i="1" dirty="0" smtClean="0">
                <a:solidFill>
                  <a:srgbClr val="FF9900"/>
                </a:solidFill>
                <a:latin typeface="Arial" charset="0"/>
              </a:rPr>
              <a:t> </a:t>
            </a:r>
            <a:r>
              <a:rPr lang="en-US" sz="2400" b="1" i="1" dirty="0" smtClean="0">
                <a:solidFill>
                  <a:srgbClr val="A5644E"/>
                </a:solidFill>
                <a:latin typeface="Arial" charset="0"/>
              </a:rPr>
              <a:t>Mentoring Relationships:</a:t>
            </a:r>
          </a:p>
          <a:p>
            <a:pPr algn="ctr" fontAlgn="base">
              <a:spcBef>
                <a:spcPct val="50000"/>
              </a:spcBef>
              <a:spcAft>
                <a:spcPct val="0"/>
              </a:spcAft>
            </a:pPr>
            <a:r>
              <a:rPr lang="en-US" sz="2400" b="1" i="1" dirty="0" smtClean="0">
                <a:solidFill>
                  <a:srgbClr val="A5644E"/>
                </a:solidFill>
                <a:latin typeface="Arial" charset="0"/>
              </a:rPr>
              <a:t>A mentee will have a primary mentor and have access to all mentors, mentees, their academic institutions, NIDA and NIAAA</a:t>
            </a:r>
          </a:p>
        </p:txBody>
      </p:sp>
      <p:sp>
        <p:nvSpPr>
          <p:cNvPr id="31" name="Rectangle 14"/>
          <p:cNvSpPr>
            <a:spLocks noChangeArrowheads="1"/>
          </p:cNvSpPr>
          <p:nvPr/>
        </p:nvSpPr>
        <p:spPr bwMode="auto">
          <a:xfrm>
            <a:off x="6096000" y="1447800"/>
            <a:ext cx="16764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4" name="Text Box 15"/>
          <p:cNvSpPr txBox="1">
            <a:spLocks noChangeArrowheads="1"/>
          </p:cNvSpPr>
          <p:nvPr/>
        </p:nvSpPr>
        <p:spPr bwMode="auto">
          <a:xfrm>
            <a:off x="6096000" y="18288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Postdoctoral</a:t>
            </a:r>
          </a:p>
        </p:txBody>
      </p:sp>
      <p:sp>
        <p:nvSpPr>
          <p:cNvPr id="33" name="Rectangle 16"/>
          <p:cNvSpPr>
            <a:spLocks noChangeArrowheads="1"/>
          </p:cNvSpPr>
          <p:nvPr/>
        </p:nvSpPr>
        <p:spPr bwMode="auto">
          <a:xfrm>
            <a:off x="3429000" y="1447800"/>
            <a:ext cx="1752600" cy="1295400"/>
          </a:xfrm>
          <a:prstGeom prst="rect">
            <a:avLst/>
          </a:prstGeom>
          <a:gradFill flip="none" rotWithShape="1">
            <a:gsLst>
              <a:gs pos="0">
                <a:schemeClr val="accent2"/>
              </a:gs>
              <a:gs pos="100000">
                <a:schemeClr val="accent2">
                  <a:gamma/>
                  <a:shade val="46275"/>
                  <a:invGamma/>
                </a:schemeClr>
              </a:gs>
            </a:gsLst>
            <a:lin ang="54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6" name="Text Box 17"/>
          <p:cNvSpPr txBox="1">
            <a:spLocks noChangeArrowheads="1"/>
          </p:cNvSpPr>
          <p:nvPr/>
        </p:nvSpPr>
        <p:spPr bwMode="auto">
          <a:xfrm>
            <a:off x="3505200" y="19050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Doctoral</a:t>
            </a:r>
          </a:p>
        </p:txBody>
      </p:sp>
      <p:sp>
        <p:nvSpPr>
          <p:cNvPr id="35" name="Rectangle 18"/>
          <p:cNvSpPr>
            <a:spLocks noChangeArrowheads="1"/>
          </p:cNvSpPr>
          <p:nvPr/>
        </p:nvSpPr>
        <p:spPr bwMode="auto">
          <a:xfrm>
            <a:off x="990600" y="1447800"/>
            <a:ext cx="1447800" cy="12954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8" name="Text Box 19"/>
          <p:cNvSpPr txBox="1">
            <a:spLocks noChangeArrowheads="1"/>
          </p:cNvSpPr>
          <p:nvPr/>
        </p:nvSpPr>
        <p:spPr bwMode="auto">
          <a:xfrm>
            <a:off x="914400" y="19050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Predoctoral </a:t>
            </a:r>
          </a:p>
        </p:txBody>
      </p:sp>
      <p:sp>
        <p:nvSpPr>
          <p:cNvPr id="23" name="Rectangle 14"/>
          <p:cNvSpPr>
            <a:spLocks noChangeArrowheads="1"/>
          </p:cNvSpPr>
          <p:nvPr/>
        </p:nvSpPr>
        <p:spPr bwMode="auto">
          <a:xfrm>
            <a:off x="18288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r>
              <a:rPr lang="en-US" b="1" dirty="0" smtClean="0">
                <a:solidFill>
                  <a:schemeClr val="bg1"/>
                </a:solidFill>
                <a:latin typeface="Arial" charset="0"/>
              </a:rPr>
              <a:t>Junior Mentor</a:t>
            </a:r>
            <a:endParaRPr lang="en-US" b="1" dirty="0">
              <a:solidFill>
                <a:schemeClr val="bg1"/>
              </a:solidFill>
              <a:latin typeface="Arial" charset="0"/>
            </a:endParaRPr>
          </a:p>
        </p:txBody>
      </p:sp>
      <p:sp>
        <p:nvSpPr>
          <p:cNvPr id="25" name="Rectangle 14"/>
          <p:cNvSpPr>
            <a:spLocks noChangeArrowheads="1"/>
          </p:cNvSpPr>
          <p:nvPr/>
        </p:nvSpPr>
        <p:spPr bwMode="auto">
          <a:xfrm>
            <a:off x="53340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r>
              <a:rPr lang="en-US" b="1" dirty="0" smtClean="0">
                <a:solidFill>
                  <a:schemeClr val="bg1"/>
                </a:solidFill>
                <a:latin typeface="Arial" charset="0"/>
              </a:rPr>
              <a:t> Senior Mentor</a:t>
            </a:r>
            <a:endParaRPr lang="en-US" b="1" dirty="0">
              <a:solidFill>
                <a:schemeClr val="bg1"/>
              </a:solidFill>
              <a:latin typeface="Arial" charset="0"/>
            </a:endParaRPr>
          </a:p>
        </p:txBody>
      </p:sp>
      <p:cxnSp>
        <p:nvCxnSpPr>
          <p:cNvPr id="27" name="Straight Arrow Connector 26"/>
          <p:cNvCxnSpPr>
            <a:stCxn id="25" idx="0"/>
            <a:endCxn id="31" idx="2"/>
          </p:cNvCxnSpPr>
          <p:nvPr/>
        </p:nvCxnSpPr>
        <p:spPr>
          <a:xfrm rot="5400000" flipH="1" flipV="1">
            <a:off x="6115050" y="2838450"/>
            <a:ext cx="914400" cy="7239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0"/>
            <a:endCxn id="33" idx="2"/>
          </p:cNvCxnSpPr>
          <p:nvPr/>
        </p:nvCxnSpPr>
        <p:spPr>
          <a:xfrm rot="16200000" flipV="1">
            <a:off x="4800600" y="2247900"/>
            <a:ext cx="914400" cy="1905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0"/>
            <a:endCxn id="35" idx="2"/>
          </p:cNvCxnSpPr>
          <p:nvPr/>
        </p:nvCxnSpPr>
        <p:spPr>
          <a:xfrm rot="16200000" flipV="1">
            <a:off x="3505200" y="952500"/>
            <a:ext cx="914400" cy="44958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0"/>
            <a:endCxn id="31" idx="2"/>
          </p:cNvCxnSpPr>
          <p:nvPr/>
        </p:nvCxnSpPr>
        <p:spPr>
          <a:xfrm rot="5400000" flipH="1" flipV="1">
            <a:off x="4362450" y="1085850"/>
            <a:ext cx="914400" cy="42291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3" idx="0"/>
            <a:endCxn id="33" idx="2"/>
          </p:cNvCxnSpPr>
          <p:nvPr/>
        </p:nvCxnSpPr>
        <p:spPr>
          <a:xfrm rot="5400000" flipH="1" flipV="1">
            <a:off x="3048000" y="2400300"/>
            <a:ext cx="914400"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3" idx="0"/>
            <a:endCxn id="35" idx="2"/>
          </p:cNvCxnSpPr>
          <p:nvPr/>
        </p:nvCxnSpPr>
        <p:spPr>
          <a:xfrm rot="16200000" flipV="1">
            <a:off x="1752600" y="2705100"/>
            <a:ext cx="914400" cy="990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3"/>
            <a:endCxn id="25" idx="1"/>
          </p:cNvCxnSpPr>
          <p:nvPr/>
        </p:nvCxnSpPr>
        <p:spPr>
          <a:xfrm>
            <a:off x="3581400" y="4305300"/>
            <a:ext cx="17526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33" idx="1"/>
          </p:cNvCxnSpPr>
          <p:nvPr/>
        </p:nvCxnSpPr>
        <p:spPr>
          <a:xfrm>
            <a:off x="2438400" y="2095500"/>
            <a:ext cx="990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3" idx="3"/>
            <a:endCxn id="31" idx="1"/>
          </p:cNvCxnSpPr>
          <p:nvPr/>
        </p:nvCxnSpPr>
        <p:spPr>
          <a:xfrm>
            <a:off x="5181600" y="2095500"/>
            <a:ext cx="914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fontScale="90000"/>
          </a:bodyPr>
          <a:lstStyle/>
          <a:p>
            <a:pPr algn="l">
              <a:defRPr/>
            </a:pPr>
            <a:r>
              <a:rPr lang="en-US" b="1" dirty="0" smtClean="0">
                <a:solidFill>
                  <a:srgbClr val="C00000"/>
                </a:solidFill>
                <a:latin typeface="Tempus Sans ITC" pitchFamily="82" charset="0"/>
              </a:rPr>
              <a:t>Mentor Responsibilities: </a:t>
            </a:r>
            <a:br>
              <a:rPr lang="en-US" b="1" dirty="0" smtClean="0">
                <a:solidFill>
                  <a:srgbClr val="C00000"/>
                </a:solidFill>
                <a:latin typeface="Tempus Sans ITC" pitchFamily="82" charset="0"/>
              </a:rPr>
            </a:br>
            <a:r>
              <a:rPr lang="en-US" b="1" dirty="0" smtClean="0">
                <a:solidFill>
                  <a:srgbClr val="C00000"/>
                </a:solidFill>
                <a:latin typeface="Tempus Sans ITC" pitchFamily="82" charset="0"/>
              </a:rPr>
              <a:t>Competing ISSUES</a:t>
            </a:r>
            <a:endParaRPr lang="en-US" b="1" dirty="0">
              <a:solidFill>
                <a:srgbClr val="C00000"/>
              </a:solidFill>
              <a:latin typeface="Tempus Sans ITC" pitchFamily="82" charset="0"/>
            </a:endParaRPr>
          </a:p>
        </p:txBody>
      </p:sp>
      <p:sp>
        <p:nvSpPr>
          <p:cNvPr id="41987" name="Slide Number Placeholder 3"/>
          <p:cNvSpPr>
            <a:spLocks noGrp="1"/>
          </p:cNvSpPr>
          <p:nvPr>
            <p:ph type="sldNum" sz="quarter" idx="12"/>
          </p:nvPr>
        </p:nvSpPr>
        <p:spPr>
          <a:noFill/>
        </p:spPr>
        <p:txBody>
          <a:bodyPr/>
          <a:lstStyle/>
          <a:p>
            <a:fld id="{01DDB965-1269-47A0-8204-29D466929765}" type="slidenum">
              <a:rPr lang="en-US" smtClean="0"/>
              <a:pPr/>
              <a:t>14</a:t>
            </a:fld>
            <a:endParaRPr lang="en-US" smtClean="0"/>
          </a:p>
        </p:txBody>
      </p:sp>
      <p:sp>
        <p:nvSpPr>
          <p:cNvPr id="5" name="Oval 4"/>
          <p:cNvSpPr/>
          <p:nvPr/>
        </p:nvSpPr>
        <p:spPr>
          <a:xfrm>
            <a:off x="4419600" y="838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Advising</a:t>
            </a:r>
          </a:p>
        </p:txBody>
      </p:sp>
      <p:sp>
        <p:nvSpPr>
          <p:cNvPr id="6" name="Oval 5"/>
          <p:cNvSpPr/>
          <p:nvPr/>
        </p:nvSpPr>
        <p:spPr>
          <a:xfrm>
            <a:off x="381000" y="55626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Personal Time</a:t>
            </a:r>
          </a:p>
        </p:txBody>
      </p:sp>
      <p:sp>
        <p:nvSpPr>
          <p:cNvPr id="7" name="Oval 6"/>
          <p:cNvSpPr/>
          <p:nvPr/>
        </p:nvSpPr>
        <p:spPr>
          <a:xfrm>
            <a:off x="381000" y="4495800"/>
            <a:ext cx="19812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Academic Travel</a:t>
            </a:r>
          </a:p>
        </p:txBody>
      </p:sp>
      <p:sp>
        <p:nvSpPr>
          <p:cNvPr id="8" name="Oval 7"/>
          <p:cNvSpPr/>
          <p:nvPr/>
        </p:nvSpPr>
        <p:spPr>
          <a:xfrm>
            <a:off x="381000" y="2286000"/>
            <a:ext cx="17526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Advocacy</a:t>
            </a:r>
          </a:p>
        </p:txBody>
      </p:sp>
      <p:sp>
        <p:nvSpPr>
          <p:cNvPr id="10" name="Oval 9"/>
          <p:cNvSpPr/>
          <p:nvPr/>
        </p:nvSpPr>
        <p:spPr>
          <a:xfrm>
            <a:off x="6934200" y="5334000"/>
            <a:ext cx="1828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Grant</a:t>
            </a:r>
          </a:p>
          <a:p>
            <a:pPr>
              <a:defRPr/>
            </a:pPr>
            <a:r>
              <a:rPr lang="en-US" dirty="0"/>
              <a:t>Proposals</a:t>
            </a:r>
          </a:p>
        </p:txBody>
      </p:sp>
      <p:sp>
        <p:nvSpPr>
          <p:cNvPr id="11" name="Oval 10"/>
          <p:cNvSpPr/>
          <p:nvPr/>
        </p:nvSpPr>
        <p:spPr>
          <a:xfrm>
            <a:off x="3505200" y="1676400"/>
            <a:ext cx="1524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Family</a:t>
            </a:r>
          </a:p>
        </p:txBody>
      </p:sp>
      <p:sp>
        <p:nvSpPr>
          <p:cNvPr id="12" name="Oval 11"/>
          <p:cNvSpPr/>
          <p:nvPr/>
        </p:nvSpPr>
        <p:spPr>
          <a:xfrm>
            <a:off x="381000" y="3429000"/>
            <a:ext cx="15240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Clinical Service</a:t>
            </a:r>
          </a:p>
        </p:txBody>
      </p:sp>
      <p:sp>
        <p:nvSpPr>
          <p:cNvPr id="13" name="Oval 12"/>
          <p:cNvSpPr/>
          <p:nvPr/>
        </p:nvSpPr>
        <p:spPr>
          <a:xfrm>
            <a:off x="1371600" y="1371600"/>
            <a:ext cx="2209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Community Involvement</a:t>
            </a:r>
          </a:p>
        </p:txBody>
      </p:sp>
      <p:sp>
        <p:nvSpPr>
          <p:cNvPr id="14" name="Oval 13"/>
          <p:cNvSpPr/>
          <p:nvPr/>
        </p:nvSpPr>
        <p:spPr>
          <a:xfrm>
            <a:off x="7162800" y="42672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Research</a:t>
            </a:r>
          </a:p>
        </p:txBody>
      </p:sp>
      <p:sp>
        <p:nvSpPr>
          <p:cNvPr id="15" name="Oval 14"/>
          <p:cNvSpPr/>
          <p:nvPr/>
        </p:nvSpPr>
        <p:spPr>
          <a:xfrm>
            <a:off x="6705600" y="20574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Spiritual</a:t>
            </a:r>
          </a:p>
        </p:txBody>
      </p:sp>
      <p:sp>
        <p:nvSpPr>
          <p:cNvPr id="16" name="Oval 15"/>
          <p:cNvSpPr/>
          <p:nvPr/>
        </p:nvSpPr>
        <p:spPr>
          <a:xfrm>
            <a:off x="7010400" y="3124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Teaching Students</a:t>
            </a:r>
            <a:endParaRPr lang="en-US" dirty="0"/>
          </a:p>
        </p:txBody>
      </p:sp>
      <p:sp>
        <p:nvSpPr>
          <p:cNvPr id="17" name="Oval 16"/>
          <p:cNvSpPr/>
          <p:nvPr/>
        </p:nvSpPr>
        <p:spPr>
          <a:xfrm>
            <a:off x="6096000" y="0"/>
            <a:ext cx="3048000" cy="2057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Mentoring?</a:t>
            </a:r>
          </a:p>
        </p:txBody>
      </p:sp>
      <p:pic>
        <p:nvPicPr>
          <p:cNvPr id="42000" name="Picture 2" descr="C:\Documents and Settings\walkerrd\Desktop\IMG_1129.JPG"/>
          <p:cNvPicPr>
            <a:picLocks noChangeAspect="1" noChangeArrowheads="1"/>
          </p:cNvPicPr>
          <p:nvPr/>
        </p:nvPicPr>
        <p:blipFill>
          <a:blip r:embed="rId3" cstate="print"/>
          <a:srcRect l="34602" t="25462" r="15625" b="7411"/>
          <a:stretch>
            <a:fillRect/>
          </a:stretch>
        </p:blipFill>
        <p:spPr bwMode="auto">
          <a:xfrm>
            <a:off x="2438400" y="2755900"/>
            <a:ext cx="4054475" cy="3797300"/>
          </a:xfrm>
          <a:prstGeom prst="rect">
            <a:avLst/>
          </a:prstGeom>
          <a:noFill/>
          <a:ln w="9525">
            <a:noFill/>
            <a:miter lim="800000"/>
            <a:headEnd/>
            <a:tailEnd/>
          </a:ln>
        </p:spPr>
      </p:pic>
      <p:sp>
        <p:nvSpPr>
          <p:cNvPr id="19" name="Oval 18"/>
          <p:cNvSpPr/>
          <p:nvPr/>
        </p:nvSpPr>
        <p:spPr>
          <a:xfrm>
            <a:off x="5334000" y="1752600"/>
            <a:ext cx="1447800" cy="990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Tribal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empus Sans ITC" pitchFamily="82" charset="0"/>
              </a:rPr>
              <a:t>Mentee Self-assessment</a:t>
            </a:r>
            <a:endParaRPr lang="en-US" dirty="0"/>
          </a:p>
        </p:txBody>
      </p:sp>
      <p:sp>
        <p:nvSpPr>
          <p:cNvPr id="3" name="Content Placeholder 2"/>
          <p:cNvSpPr>
            <a:spLocks noGrp="1"/>
          </p:cNvSpPr>
          <p:nvPr>
            <p:ph sz="half" idx="1"/>
          </p:nvPr>
        </p:nvSpPr>
        <p:spPr>
          <a:xfrm>
            <a:off x="381000" y="1600200"/>
            <a:ext cx="4495800" cy="4525963"/>
          </a:xfrm>
        </p:spPr>
        <p:txBody>
          <a:bodyPr>
            <a:normAutofit fontScale="77500" lnSpcReduction="20000"/>
          </a:bodyPr>
          <a:lstStyle/>
          <a:p>
            <a:pPr marL="514350" indent="-514350">
              <a:buFont typeface="+mj-lt"/>
              <a:buAutoNum type="arabicPeriod"/>
            </a:pPr>
            <a:r>
              <a:rPr lang="en-US" dirty="0" smtClean="0">
                <a:latin typeface="Arial" pitchFamily="34" charset="0"/>
                <a:cs typeface="Arial" pitchFamily="34" charset="0"/>
              </a:rPr>
              <a:t>What are my research ambitions?</a:t>
            </a:r>
          </a:p>
          <a:p>
            <a:pPr marL="514350" indent="-514350">
              <a:buFont typeface="+mj-lt"/>
              <a:buAutoNum type="arabicPeriod"/>
            </a:pPr>
            <a:r>
              <a:rPr lang="en-US" dirty="0" smtClean="0">
                <a:latin typeface="Arial" pitchFamily="34" charset="0"/>
                <a:cs typeface="Arial" pitchFamily="34" charset="0"/>
              </a:rPr>
              <a:t>What are my current research skills and  knowledge?</a:t>
            </a:r>
          </a:p>
          <a:p>
            <a:pPr marL="514350" indent="-514350">
              <a:buFont typeface="+mj-lt"/>
              <a:buAutoNum type="arabicPeriod"/>
            </a:pPr>
            <a:r>
              <a:rPr lang="en-US" dirty="0" smtClean="0">
                <a:latin typeface="Arial" pitchFamily="34" charset="0"/>
                <a:cs typeface="Arial" pitchFamily="34" charset="0"/>
              </a:rPr>
              <a:t>What are some possible research interests I have?</a:t>
            </a:r>
          </a:p>
          <a:p>
            <a:pPr marL="514350" indent="-514350">
              <a:buFont typeface="+mj-lt"/>
              <a:buAutoNum type="arabicPeriod"/>
            </a:pPr>
            <a:r>
              <a:rPr lang="en-US" dirty="0" smtClean="0">
                <a:latin typeface="Arial" pitchFamily="34" charset="0"/>
                <a:cs typeface="Arial" pitchFamily="34" charset="0"/>
              </a:rPr>
              <a:t>What support do I need to pursue those research interests responsibly?</a:t>
            </a:r>
          </a:p>
          <a:p>
            <a:pPr marL="514350" indent="-514350">
              <a:buFont typeface="+mj-lt"/>
              <a:buAutoNum type="arabicPeriod"/>
            </a:pPr>
            <a:r>
              <a:rPr lang="en-US" dirty="0" smtClean="0">
                <a:latin typeface="Arial" pitchFamily="34" charset="0"/>
                <a:cs typeface="Arial" pitchFamily="34" charset="0"/>
              </a:rPr>
              <a:t>What do I need to advance my faculty career?</a:t>
            </a:r>
          </a:p>
          <a:p>
            <a:pPr marL="514350" indent="-514350">
              <a:buFont typeface="+mj-lt"/>
              <a:buAutoNum type="arabicPeriod"/>
            </a:pPr>
            <a:r>
              <a:rPr lang="en-US" dirty="0" smtClean="0">
                <a:latin typeface="Arial" pitchFamily="34" charset="0"/>
                <a:cs typeface="Arial" pitchFamily="34" charset="0"/>
              </a:rPr>
              <a:t>What is the timetable to complete my education/training/promotion?</a:t>
            </a:r>
          </a:p>
        </p:txBody>
      </p:sp>
      <p:sp>
        <p:nvSpPr>
          <p:cNvPr id="5" name="Slide Number Placeholder 4"/>
          <p:cNvSpPr>
            <a:spLocks noGrp="1"/>
          </p:cNvSpPr>
          <p:nvPr>
            <p:ph type="sldNum" sz="quarter" idx="12"/>
          </p:nvPr>
        </p:nvSpPr>
        <p:spPr/>
        <p:txBody>
          <a:bodyPr/>
          <a:lstStyle/>
          <a:p>
            <a:fld id="{86574DFD-821B-4E4C-980E-44312DD4E45B}" type="slidenum">
              <a:rPr lang="en-US" smtClean="0"/>
              <a:pPr/>
              <a:t>15</a:t>
            </a:fld>
            <a:endParaRPr lang="en-US"/>
          </a:p>
        </p:txBody>
      </p:sp>
      <p:pic>
        <p:nvPicPr>
          <p:cNvPr id="96258" name="Picture 2" descr="C:\Documents and Settings\walkerrd\Desktop\IMG_0249_edited-1.jpg"/>
          <p:cNvPicPr>
            <a:picLocks noGrp="1" noChangeAspect="1" noChangeArrowheads="1"/>
          </p:cNvPicPr>
          <p:nvPr>
            <p:ph sz="half" idx="2"/>
          </p:nvPr>
        </p:nvPicPr>
        <p:blipFill>
          <a:blip r:embed="rId3" cstate="print"/>
          <a:srcRect r="4008"/>
          <a:stretch>
            <a:fillRect/>
          </a:stretch>
        </p:blipFill>
        <p:spPr bwMode="auto">
          <a:xfrm>
            <a:off x="5105400" y="1752600"/>
            <a:ext cx="3497580" cy="39393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C00000"/>
                </a:solidFill>
                <a:latin typeface="Tempus Sans ITC" pitchFamily="82" charset="0"/>
              </a:rPr>
              <a:t>Types of Mentorship Contact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latin typeface="Arial" pitchFamily="34" charset="0"/>
                <a:cs typeface="Arial" pitchFamily="34" charset="0"/>
              </a:rPr>
              <a:t>Face-to-Face</a:t>
            </a:r>
          </a:p>
          <a:p>
            <a:r>
              <a:rPr lang="en-US" dirty="0" smtClean="0">
                <a:latin typeface="Arial" pitchFamily="34" charset="0"/>
                <a:cs typeface="Arial" pitchFamily="34" charset="0"/>
              </a:rPr>
              <a:t>Especially for important and/or confidential issues</a:t>
            </a:r>
          </a:p>
          <a:p>
            <a:r>
              <a:rPr lang="en-US" dirty="0" smtClean="0">
                <a:latin typeface="Arial" pitchFamily="34" charset="0"/>
                <a:cs typeface="Arial" pitchFamily="34" charset="0"/>
              </a:rPr>
              <a:t>Attend national and regional conferences as mentor/mentee teams</a:t>
            </a:r>
          </a:p>
          <a:p>
            <a:r>
              <a:rPr lang="en-US" dirty="0" smtClean="0">
                <a:latin typeface="Arial" pitchFamily="34" charset="0"/>
                <a:cs typeface="Arial" pitchFamily="34" charset="0"/>
              </a:rPr>
              <a:t>Discuss career objectives and strategies to accomplish those</a:t>
            </a:r>
          </a:p>
          <a:p>
            <a:r>
              <a:rPr lang="en-US" dirty="0" smtClean="0">
                <a:latin typeface="Arial" pitchFamily="34" charset="0"/>
                <a:cs typeface="Arial" pitchFamily="34" charset="0"/>
              </a:rPr>
              <a:t>Co-present at conferences </a:t>
            </a:r>
          </a:p>
          <a:p>
            <a:r>
              <a:rPr lang="en-US" dirty="0" smtClean="0">
                <a:latin typeface="Arial" pitchFamily="34" charset="0"/>
                <a:cs typeface="Arial" pitchFamily="34" charset="0"/>
              </a:rPr>
              <a:t>Have lunch/break together at meetings</a:t>
            </a:r>
          </a:p>
          <a:p>
            <a:pPr>
              <a:buNone/>
            </a:pPr>
            <a:r>
              <a:rPr lang="en-US" b="1" dirty="0" smtClean="0">
                <a:latin typeface="Arial" pitchFamily="34" charset="0"/>
                <a:cs typeface="Arial" pitchFamily="34" charset="0"/>
              </a:rPr>
              <a:t>E-mail</a:t>
            </a:r>
          </a:p>
          <a:p>
            <a:r>
              <a:rPr lang="en-US" dirty="0" smtClean="0">
                <a:latin typeface="Arial" pitchFamily="34" charset="0"/>
                <a:cs typeface="Arial" pitchFamily="34" charset="0"/>
              </a:rPr>
              <a:t>Alert mentees to programs and new information</a:t>
            </a:r>
          </a:p>
          <a:p>
            <a:r>
              <a:rPr lang="en-US" dirty="0" smtClean="0">
                <a:latin typeface="Arial" pitchFamily="34" charset="0"/>
                <a:cs typeface="Arial" pitchFamily="34" charset="0"/>
              </a:rPr>
              <a:t>For mentees to ask quick questions, seek direction</a:t>
            </a:r>
          </a:p>
          <a:p>
            <a:r>
              <a:rPr lang="en-US" dirty="0" smtClean="0">
                <a:latin typeface="Arial" pitchFamily="34" charset="0"/>
                <a:cs typeface="Arial" pitchFamily="34" charset="0"/>
              </a:rPr>
              <a:t>Reminders about programs, etc.</a:t>
            </a:r>
          </a:p>
          <a:p>
            <a:pPr>
              <a:buNone/>
            </a:pPr>
            <a:r>
              <a:rPr lang="en-US" b="1" dirty="0" smtClean="0">
                <a:latin typeface="Arial" pitchFamily="34" charset="0"/>
                <a:cs typeface="Arial" pitchFamily="34" charset="0"/>
              </a:rPr>
              <a:t>Phone</a:t>
            </a:r>
          </a:p>
          <a:p>
            <a:r>
              <a:rPr lang="en-US" dirty="0" smtClean="0">
                <a:latin typeface="Arial" pitchFamily="34" charset="0"/>
                <a:cs typeface="Arial" pitchFamily="34" charset="0"/>
              </a:rPr>
              <a:t>Set up strategy meetings and touch base</a:t>
            </a:r>
          </a:p>
          <a:p>
            <a:r>
              <a:rPr lang="en-US" dirty="0" smtClean="0">
                <a:latin typeface="Arial" pitchFamily="34" charset="0"/>
                <a:cs typeface="Arial" pitchFamily="34" charset="0"/>
              </a:rPr>
              <a:t>When confidentiality and tone of voice are critical, face-to-face is not practical and email won’t do</a:t>
            </a:r>
          </a:p>
          <a:p>
            <a:pPr>
              <a:buNone/>
            </a:pPr>
            <a:r>
              <a:rPr lang="en-US" b="1" dirty="0" smtClean="0">
                <a:latin typeface="Arial" pitchFamily="34" charset="0"/>
                <a:cs typeface="Arial" pitchFamily="34" charset="0"/>
              </a:rPr>
              <a:t>Web site</a:t>
            </a:r>
          </a:p>
          <a:p>
            <a:r>
              <a:rPr lang="en-US" dirty="0" smtClean="0">
                <a:latin typeface="Arial" pitchFamily="34" charset="0"/>
                <a:cs typeface="Arial" pitchFamily="34" charset="0"/>
              </a:rPr>
              <a:t>Reference materials, data links and news</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sz="4900" b="1" dirty="0" smtClean="0">
                <a:solidFill>
                  <a:srgbClr val="C00000"/>
                </a:solidFill>
                <a:latin typeface="Tempus Sans ITC" pitchFamily="82" charset="0"/>
              </a:rPr>
              <a:t>What Mentees May Gain:</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514350" indent="-514350">
              <a:buFont typeface="+mj-lt"/>
              <a:buAutoNum type="arabicPeriod"/>
            </a:pPr>
            <a:r>
              <a:rPr lang="en-US" dirty="0" smtClean="0">
                <a:latin typeface="Arial" pitchFamily="34" charset="0"/>
                <a:cs typeface="Arial" pitchFamily="34" charset="0"/>
              </a:rPr>
              <a:t>Understanding of identity issues</a:t>
            </a:r>
          </a:p>
          <a:p>
            <a:pPr marL="514350" indent="-514350">
              <a:buFont typeface="+mj-lt"/>
              <a:buAutoNum type="arabicPeriod"/>
            </a:pPr>
            <a:r>
              <a:rPr lang="en-US" dirty="0" smtClean="0">
                <a:latin typeface="Arial" pitchFamily="34" charset="0"/>
                <a:cs typeface="Arial" pitchFamily="34" charset="0"/>
              </a:rPr>
              <a:t>Strategies for community problem solving</a:t>
            </a:r>
          </a:p>
          <a:p>
            <a:pPr marL="514350" indent="-514350">
              <a:buFont typeface="+mj-lt"/>
              <a:buAutoNum type="arabicPeriod"/>
            </a:pPr>
            <a:r>
              <a:rPr lang="en-US" dirty="0" smtClean="0">
                <a:latin typeface="Arial" pitchFamily="34" charset="0"/>
                <a:cs typeface="Arial" pitchFamily="34" charset="0"/>
              </a:rPr>
              <a:t>Greater chances for success in academic careers </a:t>
            </a:r>
          </a:p>
          <a:p>
            <a:pPr marL="514350" indent="-514350">
              <a:buFont typeface="+mj-lt"/>
              <a:buAutoNum type="arabicPeriod"/>
            </a:pPr>
            <a:r>
              <a:rPr lang="en-US" dirty="0" smtClean="0">
                <a:latin typeface="Arial" pitchFamily="34" charset="0"/>
                <a:cs typeface="Arial" pitchFamily="34" charset="0"/>
              </a:rPr>
              <a:t>Increased resilience through increased   resources and support</a:t>
            </a:r>
          </a:p>
          <a:p>
            <a:pPr marL="514350" indent="-514350">
              <a:buFont typeface="+mj-lt"/>
              <a:buAutoNum type="arabicPeriod"/>
            </a:pPr>
            <a:r>
              <a:rPr lang="en-US" dirty="0" smtClean="0">
                <a:latin typeface="Arial" pitchFamily="34" charset="0"/>
                <a:cs typeface="Arial" pitchFamily="34" charset="0"/>
              </a:rPr>
              <a:t>Gain skills of learning in another mode</a:t>
            </a:r>
          </a:p>
          <a:p>
            <a:pPr marL="514350" indent="-514350">
              <a:buFont typeface="+mj-lt"/>
              <a:buAutoNum type="arabicPeriod"/>
            </a:pPr>
            <a:r>
              <a:rPr lang="en-US" dirty="0" smtClean="0">
                <a:latin typeface="Arial" pitchFamily="34" charset="0"/>
                <a:cs typeface="Arial" pitchFamily="34" charset="0"/>
              </a:rPr>
              <a:t>Value and understand benefits of   mentor/protégé relationship</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Mentorship Activities</a:t>
            </a:r>
            <a:endParaRPr lang="en-US" b="1" dirty="0">
              <a:solidFill>
                <a:srgbClr val="C00000"/>
              </a:solidFill>
              <a:latin typeface="Tempus Sans ITC" pitchFamily="82" charset="0"/>
            </a:endParaRPr>
          </a:p>
        </p:txBody>
      </p:sp>
      <p:sp>
        <p:nvSpPr>
          <p:cNvPr id="3" name="Content Placeholder 2"/>
          <p:cNvSpPr>
            <a:spLocks noGrp="1"/>
          </p:cNvSpPr>
          <p:nvPr>
            <p:ph idx="1"/>
          </p:nvPr>
        </p:nvSpPr>
        <p:spPr>
          <a:xfrm>
            <a:off x="228600" y="1600200"/>
            <a:ext cx="8915400" cy="4525963"/>
          </a:xfrm>
        </p:spPr>
        <p:txBody>
          <a:bodyPr>
            <a:normAutofit fontScale="92500" lnSpcReduction="20000"/>
          </a:bodyPr>
          <a:lstStyle/>
          <a:p>
            <a:pPr marL="514350" indent="-514350">
              <a:buFont typeface="+mj-lt"/>
              <a:buAutoNum type="arabicPeriod"/>
            </a:pPr>
            <a:r>
              <a:rPr lang="en-US" sz="2800" dirty="0" smtClean="0">
                <a:latin typeface="Arial" pitchFamily="34" charset="0"/>
                <a:cs typeface="Arial" pitchFamily="34" charset="0"/>
              </a:rPr>
              <a:t>Attend scientific conferences with Native researchers and Native/Community themes and policy</a:t>
            </a:r>
          </a:p>
          <a:p>
            <a:pPr marL="514350" indent="-514350">
              <a:buFont typeface="+mj-lt"/>
              <a:buAutoNum type="arabicPeriod"/>
            </a:pPr>
            <a:r>
              <a:rPr lang="en-US" sz="2800" dirty="0" smtClean="0">
                <a:latin typeface="Arial" pitchFamily="34" charset="0"/>
                <a:cs typeface="Arial" pitchFamily="34" charset="0"/>
              </a:rPr>
              <a:t>Discuss research methods tailored to individual needs</a:t>
            </a:r>
          </a:p>
          <a:p>
            <a:pPr marL="514350" indent="-514350">
              <a:buNone/>
            </a:pPr>
            <a:r>
              <a:rPr lang="en-US" sz="2800" dirty="0" smtClean="0">
                <a:latin typeface="Arial" pitchFamily="34" charset="0"/>
                <a:cs typeface="Arial" pitchFamily="34" charset="0"/>
              </a:rPr>
              <a:t>          A. Questions, design, statistics, ethics</a:t>
            </a:r>
          </a:p>
          <a:p>
            <a:pPr marL="514350" indent="-514350">
              <a:buNone/>
            </a:pPr>
            <a:r>
              <a:rPr lang="en-US" sz="2800" dirty="0" smtClean="0">
                <a:latin typeface="Arial" pitchFamily="34" charset="0"/>
                <a:cs typeface="Arial" pitchFamily="34" charset="0"/>
              </a:rPr>
              <a:t>          B. Methods in community based research </a:t>
            </a:r>
          </a:p>
          <a:p>
            <a:pPr marL="514350" indent="-514350">
              <a:buNone/>
            </a:pPr>
            <a:r>
              <a:rPr lang="en-US" sz="2800" dirty="0" smtClean="0">
                <a:latin typeface="Arial" pitchFamily="34" charset="0"/>
                <a:cs typeface="Arial" pitchFamily="34" charset="0"/>
              </a:rPr>
              <a:t>3.   Discuss grant applications and management</a:t>
            </a:r>
          </a:p>
          <a:p>
            <a:pPr marL="514350" indent="-514350">
              <a:buNone/>
            </a:pPr>
            <a:r>
              <a:rPr lang="en-US" sz="2800" dirty="0" smtClean="0">
                <a:latin typeface="Arial" pitchFamily="34" charset="0"/>
                <a:cs typeface="Arial" pitchFamily="34" charset="0"/>
              </a:rPr>
              <a:t>          A. Writing proposals, find funding, career </a:t>
            </a:r>
          </a:p>
          <a:p>
            <a:pPr marL="514350" indent="-514350">
              <a:buNone/>
            </a:pPr>
            <a:r>
              <a:rPr lang="en-US" sz="2800" dirty="0" smtClean="0">
                <a:latin typeface="Arial" pitchFamily="34" charset="0"/>
                <a:cs typeface="Arial" pitchFamily="34" charset="0"/>
              </a:rPr>
              <a:t>              development, writing papers, networking</a:t>
            </a:r>
          </a:p>
          <a:p>
            <a:pPr marL="514350" indent="-514350">
              <a:buNone/>
            </a:pPr>
            <a:r>
              <a:rPr lang="en-US" sz="2800" dirty="0" smtClean="0">
                <a:latin typeface="Arial" pitchFamily="34" charset="0"/>
                <a:cs typeface="Arial" pitchFamily="34" charset="0"/>
              </a:rPr>
              <a:t>          B. Budgeting time, effort, and funds</a:t>
            </a:r>
          </a:p>
          <a:p>
            <a:pPr marL="514350" indent="-514350">
              <a:buNone/>
            </a:pPr>
            <a:r>
              <a:rPr lang="en-US" sz="2800" dirty="0" smtClean="0">
                <a:latin typeface="Arial" pitchFamily="34" charset="0"/>
                <a:cs typeface="Arial" pitchFamily="34" charset="0"/>
              </a:rPr>
              <a:t>          C. Mock NIMH review sessions</a:t>
            </a:r>
          </a:p>
          <a:p>
            <a:pPr marL="514350" indent="-514350">
              <a:buNone/>
            </a:pPr>
            <a:r>
              <a:rPr lang="en-US" sz="2800" dirty="0" smtClean="0">
                <a:latin typeface="Arial" pitchFamily="34" charset="0"/>
                <a:cs typeface="Arial" pitchFamily="34" charset="0"/>
              </a:rPr>
              <a:t>4.   Develop Mentee-needs specific Workshops</a:t>
            </a:r>
          </a:p>
          <a:p>
            <a:pPr>
              <a:buNone/>
            </a:pPr>
            <a:endParaRPr lang="en-US" sz="2800"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86574DFD-821B-4E4C-980E-44312DD4E45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C00000"/>
                </a:solidFill>
                <a:latin typeface="Tempus Sans ITC" pitchFamily="82" charset="0"/>
              </a:rPr>
              <a:t>Mentorship: Areas for Discussion</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457200" indent="-457200">
              <a:buFont typeface="+mj-lt"/>
              <a:buAutoNum type="arabicPeriod"/>
            </a:pPr>
            <a:r>
              <a:rPr lang="en-US" sz="2400" dirty="0" smtClean="0">
                <a:latin typeface="Arial" pitchFamily="34" charset="0"/>
                <a:cs typeface="Arial" pitchFamily="34" charset="0"/>
              </a:rPr>
              <a:t>Culture, politics, and identity</a:t>
            </a:r>
          </a:p>
          <a:p>
            <a:pPr marL="457200" indent="-457200">
              <a:buFont typeface="+mj-lt"/>
              <a:buAutoNum type="arabicPeriod"/>
            </a:pPr>
            <a:r>
              <a:rPr lang="en-US" sz="2400" dirty="0" smtClean="0">
                <a:latin typeface="Arial" pitchFamily="34" charset="0"/>
                <a:cs typeface="Arial" pitchFamily="34" charset="0"/>
              </a:rPr>
              <a:t>How to set special research plans (short and long)</a:t>
            </a:r>
          </a:p>
          <a:p>
            <a:pPr marL="457200" indent="-457200">
              <a:buFont typeface="+mj-lt"/>
              <a:buAutoNum type="arabicPeriod"/>
            </a:pPr>
            <a:r>
              <a:rPr lang="en-US" sz="2400" dirty="0" smtClean="0">
                <a:latin typeface="Arial" pitchFamily="34" charset="0"/>
                <a:cs typeface="Arial" pitchFamily="34" charset="0"/>
              </a:rPr>
              <a:t>Schedule for submitting articles and grant proposals</a:t>
            </a:r>
          </a:p>
          <a:p>
            <a:pPr marL="457200" indent="-457200">
              <a:buFont typeface="+mj-lt"/>
              <a:buAutoNum type="arabicPeriod"/>
            </a:pPr>
            <a:r>
              <a:rPr lang="en-US" sz="2400" dirty="0" smtClean="0">
                <a:latin typeface="Arial" pitchFamily="34" charset="0"/>
                <a:cs typeface="Arial" pitchFamily="34" charset="0"/>
              </a:rPr>
              <a:t>The publication process</a:t>
            </a:r>
          </a:p>
          <a:p>
            <a:pPr marL="457200" indent="-457200">
              <a:buFont typeface="+mj-lt"/>
              <a:buAutoNum type="arabicPeriod"/>
            </a:pPr>
            <a:r>
              <a:rPr lang="en-US" sz="2400" dirty="0" smtClean="0">
                <a:latin typeface="Arial" pitchFamily="34" charset="0"/>
                <a:cs typeface="Arial" pitchFamily="34" charset="0"/>
              </a:rPr>
              <a:t>Course planning, teaching strategies, mentoring students</a:t>
            </a:r>
          </a:p>
          <a:p>
            <a:pPr marL="457200" indent="-457200">
              <a:buFont typeface="+mj-lt"/>
              <a:buAutoNum type="arabicPeriod"/>
            </a:pPr>
            <a:r>
              <a:rPr lang="en-US" sz="2400" dirty="0" smtClean="0">
                <a:latin typeface="Arial" pitchFamily="34" charset="0"/>
                <a:cs typeface="Arial" pitchFamily="34" charset="0"/>
              </a:rPr>
              <a:t>Departmental relations</a:t>
            </a:r>
          </a:p>
          <a:p>
            <a:pPr marL="457200" indent="-457200">
              <a:buFont typeface="+mj-lt"/>
              <a:buAutoNum type="arabicPeriod"/>
            </a:pPr>
            <a:r>
              <a:rPr lang="en-US" sz="2400" dirty="0" smtClean="0">
                <a:latin typeface="Arial" pitchFamily="34" charset="0"/>
                <a:cs typeface="Arial" pitchFamily="34" charset="0"/>
              </a:rPr>
              <a:t>Time management and professional/personal balance</a:t>
            </a:r>
          </a:p>
          <a:p>
            <a:pPr marL="457200" indent="-457200">
              <a:buFont typeface="+mj-lt"/>
              <a:buAutoNum type="arabicPeriod"/>
            </a:pPr>
            <a:r>
              <a:rPr lang="en-US" sz="2400" dirty="0" smtClean="0">
                <a:latin typeface="Arial" pitchFamily="34" charset="0"/>
                <a:cs typeface="Arial" pitchFamily="34" charset="0"/>
              </a:rPr>
              <a:t>Tenure and promotion process and expectations</a:t>
            </a:r>
          </a:p>
          <a:p>
            <a:pPr marL="457200" indent="-457200">
              <a:buFont typeface="+mj-lt"/>
              <a:buAutoNum type="arabicPeriod"/>
            </a:pPr>
            <a:r>
              <a:rPr lang="en-US" sz="2400" dirty="0" smtClean="0">
                <a:latin typeface="Arial" pitchFamily="34" charset="0"/>
                <a:cs typeface="Arial" pitchFamily="34" charset="0"/>
              </a:rPr>
              <a:t>Substantive, theoretical and methodological interests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defRPr/>
            </a:pPr>
            <a:r>
              <a:rPr lang="en-US" b="1" kern="0" dirty="0" smtClean="0">
                <a:solidFill>
                  <a:srgbClr val="C00000"/>
                </a:solidFill>
                <a:latin typeface="Tempus Sans ITC"/>
              </a:rPr>
              <a:t>Presentation Objectives</a:t>
            </a:r>
            <a:endParaRPr lang="en-US" dirty="0">
              <a:solidFill>
                <a:srgbClr val="C00000"/>
              </a:solidFill>
            </a:endParaRPr>
          </a:p>
        </p:txBody>
      </p:sp>
      <p:sp>
        <p:nvSpPr>
          <p:cNvPr id="61443" name="Content Placeholder 2"/>
          <p:cNvSpPr>
            <a:spLocks noGrp="1"/>
          </p:cNvSpPr>
          <p:nvPr>
            <p:ph idx="1"/>
          </p:nvPr>
        </p:nvSpPr>
        <p:spPr>
          <a:xfrm>
            <a:off x="1752600" y="1524000"/>
            <a:ext cx="6934200" cy="4602163"/>
          </a:xfrm>
        </p:spPr>
        <p:txBody>
          <a:bodyPr>
            <a:normAutofit fontScale="92500" lnSpcReduction="10000"/>
          </a:bodyPr>
          <a:lstStyle/>
          <a:p>
            <a:r>
              <a:rPr lang="en-US" dirty="0" smtClean="0">
                <a:latin typeface="Arial" pitchFamily="34" charset="0"/>
                <a:cs typeface="Arial" pitchFamily="34" charset="0"/>
              </a:rPr>
              <a:t>Introduce Mentors and Mentees</a:t>
            </a:r>
          </a:p>
          <a:p>
            <a:r>
              <a:rPr lang="en-US" dirty="0" smtClean="0">
                <a:latin typeface="Arial" pitchFamily="34" charset="0"/>
                <a:cs typeface="Arial" pitchFamily="34" charset="0"/>
              </a:rPr>
              <a:t>Goals and Objectives</a:t>
            </a:r>
          </a:p>
          <a:p>
            <a:r>
              <a:rPr lang="en-US" dirty="0" smtClean="0">
                <a:latin typeface="Arial" pitchFamily="34" charset="0"/>
                <a:cs typeface="Arial" pitchFamily="34" charset="0"/>
              </a:rPr>
              <a:t>Why the Need for Mentoring</a:t>
            </a:r>
          </a:p>
          <a:p>
            <a:r>
              <a:rPr lang="en-US" dirty="0" smtClean="0">
                <a:latin typeface="Arial" pitchFamily="34" charset="0"/>
                <a:cs typeface="Arial" pitchFamily="34" charset="0"/>
              </a:rPr>
              <a:t>Logic Model  </a:t>
            </a:r>
          </a:p>
          <a:p>
            <a:r>
              <a:rPr lang="en-US" dirty="0" smtClean="0">
                <a:latin typeface="Arial" pitchFamily="34" charset="0"/>
                <a:cs typeface="Arial" pitchFamily="34" charset="0"/>
              </a:rPr>
              <a:t>Expectations, Goals, Objectives </a:t>
            </a:r>
          </a:p>
          <a:p>
            <a:r>
              <a:rPr lang="en-US" dirty="0" smtClean="0">
                <a:latin typeface="Arial" pitchFamily="34" charset="0"/>
                <a:cs typeface="Arial" pitchFamily="34" charset="0"/>
              </a:rPr>
              <a:t>Establishing Working Relationships </a:t>
            </a:r>
          </a:p>
          <a:p>
            <a:r>
              <a:rPr lang="en-US" dirty="0" smtClean="0">
                <a:latin typeface="Arial" pitchFamily="34" charset="0"/>
                <a:cs typeface="Arial" pitchFamily="34" charset="0"/>
              </a:rPr>
              <a:t>Assessment and Working Together </a:t>
            </a:r>
          </a:p>
          <a:p>
            <a:r>
              <a:rPr lang="en-US" dirty="0" smtClean="0">
                <a:latin typeface="Arial" pitchFamily="34" charset="0"/>
                <a:cs typeface="Arial" pitchFamily="34" charset="0"/>
              </a:rPr>
              <a:t>Mentorship Webpage</a:t>
            </a:r>
          </a:p>
          <a:p>
            <a:r>
              <a:rPr lang="en-US" dirty="0" smtClean="0">
                <a:latin typeface="Arial" pitchFamily="34" charset="0"/>
                <a:cs typeface="Arial" pitchFamily="34" charset="0"/>
              </a:rPr>
              <a:t>Annual Conference</a:t>
            </a:r>
          </a:p>
        </p:txBody>
      </p:sp>
      <p:sp>
        <p:nvSpPr>
          <p:cNvPr id="4" name="Slide Number Placeholder 3"/>
          <p:cNvSpPr>
            <a:spLocks noGrp="1"/>
          </p:cNvSpPr>
          <p:nvPr>
            <p:ph type="sldNum" sz="quarter" idx="12"/>
          </p:nvPr>
        </p:nvSpPr>
        <p:spPr/>
        <p:txBody>
          <a:bodyPr/>
          <a:lstStyle/>
          <a:p>
            <a:pPr>
              <a:defRPr/>
            </a:pPr>
            <a:fld id="{1EB1DFC8-BA33-4349-9FD3-3AA712B0524E}" type="slidenum">
              <a:rPr lang="en-US" smtClean="0">
                <a:solidFill>
                  <a:srgbClr val="F0A22E">
                    <a:shade val="75000"/>
                  </a:srgbClr>
                </a:solidFill>
              </a:rPr>
              <a:pPr>
                <a:defRPr/>
              </a:pPr>
              <a:t>2</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20</a:t>
            </a:fld>
            <a:endParaRPr lang="en-US">
              <a:solidFill>
                <a:prstClr val="black">
                  <a:tint val="75000"/>
                </a:prstClr>
              </a:solidFill>
            </a:endParaRPr>
          </a:p>
        </p:txBody>
      </p:sp>
      <p:pic>
        <p:nvPicPr>
          <p:cNvPr id="98306" name="Picture 2" descr="I:\Presentations\One Sky Center_Page_1.jpg"/>
          <p:cNvPicPr>
            <a:picLocks noChangeAspect="1" noChangeArrowheads="1"/>
          </p:cNvPicPr>
          <p:nvPr/>
        </p:nvPicPr>
        <p:blipFill>
          <a:blip r:embed="rId3" cstate="screen"/>
          <a:srcRect/>
          <a:stretch>
            <a:fillRect/>
          </a:stretch>
        </p:blipFill>
        <p:spPr bwMode="auto">
          <a:xfrm>
            <a:off x="1447800" y="-152400"/>
            <a:ext cx="5791200" cy="7243763"/>
          </a:xfrm>
          <a:prstGeom prst="rect">
            <a:avLst/>
          </a:prstGeom>
          <a:noFill/>
        </p:spPr>
      </p:pic>
      <p:sp>
        <p:nvSpPr>
          <p:cNvPr id="4" name="TextBox 3"/>
          <p:cNvSpPr txBox="1"/>
          <p:nvPr/>
        </p:nvSpPr>
        <p:spPr>
          <a:xfrm>
            <a:off x="3124200" y="1371600"/>
            <a:ext cx="2434321" cy="461665"/>
          </a:xfrm>
          <a:prstGeom prst="rect">
            <a:avLst/>
          </a:prstGeom>
          <a:solidFill>
            <a:schemeClr val="accent6">
              <a:lumMod val="60000"/>
              <a:lumOff val="40000"/>
            </a:schemeClr>
          </a:solidFill>
          <a:ln w="38100">
            <a:solidFill>
              <a:srgbClr val="FF0000"/>
            </a:solidFill>
          </a:ln>
        </p:spPr>
        <p:txBody>
          <a:bodyPr wrap="none" rtlCol="0">
            <a:spAutoFit/>
          </a:bodyPr>
          <a:lstStyle/>
          <a:p>
            <a:r>
              <a:rPr lang="en-US" sz="2400" dirty="0" smtClean="0"/>
              <a:t>NIDA Mentorship</a:t>
            </a:r>
            <a:endParaRPr lang="en-US" sz="2400" dirty="0"/>
          </a:p>
        </p:txBody>
      </p:sp>
      <p:sp>
        <p:nvSpPr>
          <p:cNvPr id="5" name="TextBox 4"/>
          <p:cNvSpPr txBox="1"/>
          <p:nvPr/>
        </p:nvSpPr>
        <p:spPr>
          <a:xfrm>
            <a:off x="3581400" y="2133600"/>
            <a:ext cx="1752599" cy="461665"/>
          </a:xfrm>
          <a:prstGeom prst="rect">
            <a:avLst/>
          </a:prstGeom>
          <a:solidFill>
            <a:srgbClr val="FFCC99"/>
          </a:solidFill>
          <a:ln w="38100">
            <a:solidFill>
              <a:srgbClr val="FF0000"/>
            </a:solidFill>
          </a:ln>
        </p:spPr>
        <p:txBody>
          <a:bodyPr wrap="square" rtlCol="0">
            <a:spAutoFit/>
          </a:bodyPr>
          <a:lstStyle/>
          <a:p>
            <a:r>
              <a:rPr lang="en-US" sz="2400" dirty="0" smtClean="0"/>
              <a:t>Introduction </a:t>
            </a:r>
          </a:p>
        </p:txBody>
      </p:sp>
      <p:sp>
        <p:nvSpPr>
          <p:cNvPr id="7" name="TextBox 6"/>
          <p:cNvSpPr txBox="1"/>
          <p:nvPr/>
        </p:nvSpPr>
        <p:spPr>
          <a:xfrm>
            <a:off x="2819400" y="838200"/>
            <a:ext cx="2191626" cy="461665"/>
          </a:xfrm>
          <a:prstGeom prst="rect">
            <a:avLst/>
          </a:prstGeom>
          <a:solidFill>
            <a:srgbClr val="FFCC99"/>
          </a:solidFill>
          <a:ln w="38100">
            <a:solidFill>
              <a:srgbClr val="FF3300"/>
            </a:solidFill>
          </a:ln>
        </p:spPr>
        <p:txBody>
          <a:bodyPr wrap="none" rtlCol="0">
            <a:spAutoFit/>
          </a:bodyPr>
          <a:lstStyle/>
          <a:p>
            <a:r>
              <a:rPr lang="en-US" sz="2400" dirty="0" smtClean="0"/>
              <a:t>Current Projects</a:t>
            </a:r>
            <a:endParaRPr lang="en-US" sz="2400" dirty="0"/>
          </a:p>
        </p:txBody>
      </p:sp>
      <p:sp>
        <p:nvSpPr>
          <p:cNvPr id="8" name="TextBox 7"/>
          <p:cNvSpPr txBox="1"/>
          <p:nvPr/>
        </p:nvSpPr>
        <p:spPr>
          <a:xfrm>
            <a:off x="3581400" y="2743200"/>
            <a:ext cx="2438400" cy="461665"/>
          </a:xfrm>
          <a:prstGeom prst="rect">
            <a:avLst/>
          </a:prstGeom>
          <a:solidFill>
            <a:srgbClr val="FFCC99"/>
          </a:solidFill>
          <a:ln w="38100">
            <a:solidFill>
              <a:srgbClr val="FF3300"/>
            </a:solidFill>
          </a:ln>
        </p:spPr>
        <p:txBody>
          <a:bodyPr wrap="square" rtlCol="0">
            <a:spAutoFit/>
          </a:bodyPr>
          <a:lstStyle/>
          <a:p>
            <a:r>
              <a:rPr lang="en-US" sz="2400" dirty="0" smtClean="0"/>
              <a:t>Mentors and Staff</a:t>
            </a:r>
            <a:endParaRPr lang="en-US" sz="2400" dirty="0"/>
          </a:p>
        </p:txBody>
      </p:sp>
      <p:sp>
        <p:nvSpPr>
          <p:cNvPr id="9" name="TextBox 8"/>
          <p:cNvSpPr txBox="1"/>
          <p:nvPr/>
        </p:nvSpPr>
        <p:spPr>
          <a:xfrm>
            <a:off x="3581400" y="3352800"/>
            <a:ext cx="1226618" cy="461665"/>
          </a:xfrm>
          <a:prstGeom prst="rect">
            <a:avLst/>
          </a:prstGeom>
          <a:solidFill>
            <a:srgbClr val="FFCC99"/>
          </a:solidFill>
          <a:ln w="38100">
            <a:solidFill>
              <a:srgbClr val="FF3300"/>
            </a:solidFill>
          </a:ln>
        </p:spPr>
        <p:txBody>
          <a:bodyPr wrap="none" rtlCol="0">
            <a:spAutoFit/>
          </a:bodyPr>
          <a:lstStyle/>
          <a:p>
            <a:r>
              <a:rPr lang="en-US" sz="2400" dirty="0" smtClean="0"/>
              <a:t>Mentees</a:t>
            </a:r>
            <a:endParaRPr lang="en-US" sz="2400" dirty="0"/>
          </a:p>
        </p:txBody>
      </p:sp>
      <p:sp>
        <p:nvSpPr>
          <p:cNvPr id="10" name="TextBox 9"/>
          <p:cNvSpPr txBox="1"/>
          <p:nvPr/>
        </p:nvSpPr>
        <p:spPr>
          <a:xfrm>
            <a:off x="3581400" y="3886200"/>
            <a:ext cx="3413114" cy="461665"/>
          </a:xfrm>
          <a:prstGeom prst="rect">
            <a:avLst/>
          </a:prstGeom>
          <a:solidFill>
            <a:srgbClr val="FFCC99"/>
          </a:solidFill>
          <a:ln w="38100">
            <a:solidFill>
              <a:srgbClr val="FF0000"/>
            </a:solidFill>
          </a:ln>
        </p:spPr>
        <p:txBody>
          <a:bodyPr wrap="none" rtlCol="0">
            <a:spAutoFit/>
          </a:bodyPr>
          <a:lstStyle/>
          <a:p>
            <a:r>
              <a:rPr lang="en-US" sz="2400" dirty="0" smtClean="0"/>
              <a:t>News, Recruitment, Links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4900" b="1" dirty="0" smtClean="0"/>
              <a:t>Mentees</a:t>
            </a:r>
            <a:r>
              <a:rPr lang="en-US" dirty="0" smtClean="0"/>
              <a:t/>
            </a:r>
            <a:br>
              <a:rPr lang="en-US" dirty="0" smtClean="0"/>
            </a:b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21</a:t>
            </a:fld>
            <a:endParaRPr lang="en-US">
              <a:solidFill>
                <a:prstClr val="black">
                  <a:tint val="75000"/>
                </a:prstClr>
              </a:solidFill>
            </a:endParaRPr>
          </a:p>
        </p:txBody>
      </p:sp>
      <p:pic>
        <p:nvPicPr>
          <p:cNvPr id="6" name="Picture 2" descr="I:\Presentations\One Sky Center - Current Projects - NIDA Student Bios_Page_1.jpg"/>
          <p:cNvPicPr>
            <a:picLocks noGrp="1" noChangeAspect="1" noChangeArrowheads="1"/>
          </p:cNvPicPr>
          <p:nvPr>
            <p:ph idx="1"/>
          </p:nvPr>
        </p:nvPicPr>
        <p:blipFill>
          <a:blip r:embed="rId3" cstate="screen"/>
          <a:srcRect/>
          <a:stretch>
            <a:fillRect/>
          </a:stretch>
        </p:blipFill>
        <p:spPr bwMode="auto">
          <a:xfrm>
            <a:off x="304800" y="685800"/>
            <a:ext cx="4769427" cy="6172200"/>
          </a:xfrm>
          <a:prstGeom prst="rect">
            <a:avLst/>
          </a:prstGeom>
          <a:noFill/>
        </p:spPr>
      </p:pic>
      <p:pic>
        <p:nvPicPr>
          <p:cNvPr id="240642" name="Picture 2" descr="C:\Users\walkerrd\Desktop\B0010757_edited-1.JPG"/>
          <p:cNvPicPr>
            <a:picLocks noChangeAspect="1" noChangeArrowheads="1"/>
          </p:cNvPicPr>
          <p:nvPr/>
        </p:nvPicPr>
        <p:blipFill>
          <a:blip r:embed="rId4" cstate="print"/>
          <a:srcRect/>
          <a:stretch>
            <a:fillRect/>
          </a:stretch>
        </p:blipFill>
        <p:spPr bwMode="auto">
          <a:xfrm>
            <a:off x="5181600" y="1295400"/>
            <a:ext cx="3764802" cy="2819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442"/>
            <a:ext cx="8610600" cy="2123658"/>
          </a:xfrm>
        </p:spPr>
        <p:txBody>
          <a:bodyPr wrap="square">
            <a:spAutoFit/>
          </a:bodyPr>
          <a:lstStyle/>
          <a:p>
            <a:r>
              <a:rPr lang="en-US" b="1" dirty="0" smtClean="0">
                <a:solidFill>
                  <a:srgbClr val="C00000"/>
                </a:solidFill>
                <a:latin typeface="Tempus Sans ITC" pitchFamily="82" charset="0"/>
              </a:rPr>
              <a:t>Attend 40 Annual Conference of The Association of American Indian Physicians (AAIP)</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533400" y="2286001"/>
            <a:ext cx="8229600" cy="4114800"/>
          </a:xfrm>
        </p:spPr>
        <p:txBody>
          <a:bodyPr>
            <a:normAutofit fontScale="70000" lnSpcReduction="20000"/>
          </a:bodyPr>
          <a:lstStyle/>
          <a:p>
            <a:pPr algn="ctr">
              <a:buNone/>
            </a:pPr>
            <a:r>
              <a:rPr lang="en-US" sz="3600" dirty="0" smtClean="0"/>
              <a:t>“Shared Visions: Blending Tradition, Culture, and Health Care for Our Native Communities”</a:t>
            </a:r>
          </a:p>
          <a:p>
            <a:pPr algn="ctr">
              <a:buNone/>
            </a:pPr>
            <a:endParaRPr lang="en-US" sz="3600" dirty="0" smtClean="0">
              <a:latin typeface="Arial" pitchFamily="34" charset="0"/>
              <a:cs typeface="Arial" pitchFamily="34" charset="0"/>
            </a:endParaRPr>
          </a:p>
          <a:p>
            <a:pPr marL="514350" indent="-514350">
              <a:spcAft>
                <a:spcPts val="300"/>
              </a:spcAft>
              <a:buFont typeface="+mj-lt"/>
              <a:buAutoNum type="arabicPeriod"/>
            </a:pPr>
            <a:r>
              <a:rPr lang="en-US" sz="2800" dirty="0" smtClean="0">
                <a:latin typeface="Arial" pitchFamily="34" charset="0"/>
                <a:cs typeface="Arial" pitchFamily="34" charset="0"/>
              </a:rPr>
              <a:t>Mentorship focused Workshop</a:t>
            </a:r>
          </a:p>
          <a:p>
            <a:pPr marL="514350" indent="-514350">
              <a:spcAft>
                <a:spcPts val="300"/>
              </a:spcAft>
              <a:buFont typeface="+mj-lt"/>
              <a:buAutoNum type="arabicPeriod"/>
            </a:pPr>
            <a:r>
              <a:rPr lang="en-US" sz="2800" dirty="0" smtClean="0">
                <a:latin typeface="Arial" pitchFamily="34" charset="0"/>
                <a:cs typeface="Arial" pitchFamily="34" charset="0"/>
              </a:rPr>
              <a:t>Attend Scientific Sessions of AAIP conference</a:t>
            </a:r>
          </a:p>
          <a:p>
            <a:pPr marL="514350" indent="-514350">
              <a:spcAft>
                <a:spcPts val="300"/>
              </a:spcAft>
              <a:buFont typeface="+mj-lt"/>
              <a:buAutoNum type="arabicPeriod"/>
            </a:pPr>
            <a:r>
              <a:rPr lang="en-US" sz="2800" dirty="0" smtClean="0">
                <a:latin typeface="Arial" pitchFamily="34" charset="0"/>
                <a:cs typeface="Arial" pitchFamily="34" charset="0"/>
              </a:rPr>
              <a:t>Primarily American Indian presenters and attendees</a:t>
            </a:r>
          </a:p>
          <a:p>
            <a:pPr marL="514350" indent="-514350">
              <a:spcAft>
                <a:spcPts val="300"/>
              </a:spcAft>
              <a:buFont typeface="+mj-lt"/>
              <a:buAutoNum type="arabicPeriod"/>
            </a:pPr>
            <a:r>
              <a:rPr lang="en-US" sz="2800" dirty="0" smtClean="0">
                <a:latin typeface="Arial" pitchFamily="34" charset="0"/>
                <a:cs typeface="Arial" pitchFamily="34" charset="0"/>
              </a:rPr>
              <a:t>National leaders in Native research</a:t>
            </a:r>
          </a:p>
          <a:p>
            <a:pPr marL="514350" indent="-514350">
              <a:spcAft>
                <a:spcPts val="300"/>
              </a:spcAft>
              <a:buFont typeface="+mj-lt"/>
              <a:buAutoNum type="arabicPeriod"/>
            </a:pPr>
            <a:r>
              <a:rPr lang="en-US" sz="2800" dirty="0" smtClean="0">
                <a:latin typeface="Arial" pitchFamily="34" charset="0"/>
                <a:cs typeface="Arial" pitchFamily="34" charset="0"/>
              </a:rPr>
              <a:t>Conference sessions debriefed daily vis-à-vis academic and scientific career goals</a:t>
            </a:r>
          </a:p>
          <a:p>
            <a:pPr marL="514350" indent="-514350">
              <a:spcAft>
                <a:spcPts val="300"/>
              </a:spcAft>
              <a:buFont typeface="+mj-lt"/>
              <a:buAutoNum type="arabicPeriod"/>
            </a:pPr>
            <a:r>
              <a:rPr lang="en-US" sz="2800" dirty="0" smtClean="0">
                <a:latin typeface="Arial" pitchFamily="34" charset="0"/>
                <a:cs typeface="Arial" pitchFamily="34" charset="0"/>
              </a:rPr>
              <a:t>Networking and relationship building</a:t>
            </a:r>
          </a:p>
          <a:p>
            <a:pPr>
              <a:buNone/>
            </a:pPr>
            <a:endParaRPr lang="en-US" dirty="0" smtClean="0">
              <a:latin typeface="Arial" pitchFamily="34" charset="0"/>
              <a:cs typeface="Arial" pitchFamily="34" charset="0"/>
            </a:endParaRPr>
          </a:p>
          <a:p>
            <a:pPr algn="ctr">
              <a:buNone/>
            </a:pPr>
            <a:r>
              <a:rPr lang="en-US" dirty="0" smtClean="0">
                <a:solidFill>
                  <a:srgbClr val="000000"/>
                </a:solidFill>
                <a:latin typeface="Arial" pitchFamily="34" charset="0"/>
                <a:cs typeface="Arial" pitchFamily="34" charset="0"/>
              </a:rPr>
              <a:t>Portland, Oregon, August 9-14, 2011</a:t>
            </a:r>
            <a:endParaRPr lang="en-US" dirty="0" smtClean="0">
              <a:latin typeface="Arial" pitchFamily="34" charset="0"/>
              <a:cs typeface="Arial" pitchFamily="34" charset="0"/>
            </a:endParaRPr>
          </a:p>
          <a:p>
            <a:endParaRPr lang="en-US" dirty="0" smtClean="0">
              <a:latin typeface="Arial"/>
            </a:endParaRPr>
          </a:p>
          <a:p>
            <a:endParaRPr lang="en-US"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Agenda for Mentorship Group</a:t>
            </a:r>
            <a:endParaRPr lang="en-US" dirty="0"/>
          </a:p>
        </p:txBody>
      </p:sp>
      <p:sp>
        <p:nvSpPr>
          <p:cNvPr id="3" name="Content Placeholder 2"/>
          <p:cNvSpPr>
            <a:spLocks noGrp="1"/>
          </p:cNvSpPr>
          <p:nvPr>
            <p:ph sz="half" idx="1"/>
          </p:nvPr>
        </p:nvSpPr>
        <p:spPr>
          <a:xfrm>
            <a:off x="304800" y="1371600"/>
            <a:ext cx="4648200" cy="5105400"/>
          </a:xfrm>
        </p:spPr>
        <p:txBody>
          <a:bodyPr>
            <a:normAutofit fontScale="40000" lnSpcReduction="20000"/>
          </a:bodyPr>
          <a:lstStyle/>
          <a:p>
            <a:endParaRPr lang="en-US" sz="3800" dirty="0" smtClean="0">
              <a:latin typeface="Arial" pitchFamily="34" charset="0"/>
              <a:cs typeface="Arial" pitchFamily="34" charset="0"/>
            </a:endParaRPr>
          </a:p>
          <a:p>
            <a:pPr>
              <a:spcAft>
                <a:spcPts val="300"/>
              </a:spcAft>
            </a:pPr>
            <a:r>
              <a:rPr lang="en-US" sz="5100" dirty="0" smtClean="0">
                <a:latin typeface="Arial" pitchFamily="34" charset="0"/>
                <a:cs typeface="Arial" pitchFamily="34" charset="0"/>
              </a:rPr>
              <a:t>Participate in a Mentorship Specific Workshop</a:t>
            </a:r>
          </a:p>
          <a:p>
            <a:pPr>
              <a:spcAft>
                <a:spcPts val="300"/>
              </a:spcAft>
            </a:pPr>
            <a:r>
              <a:rPr lang="en-US" sz="5100" dirty="0" smtClean="0">
                <a:latin typeface="Arial" pitchFamily="34" charset="0"/>
                <a:cs typeface="Arial" pitchFamily="34" charset="0"/>
              </a:rPr>
              <a:t>Participate in AAIP meeting</a:t>
            </a:r>
          </a:p>
          <a:p>
            <a:pPr>
              <a:spcAft>
                <a:spcPts val="300"/>
              </a:spcAft>
            </a:pPr>
            <a:r>
              <a:rPr lang="en-US" sz="5100" dirty="0" smtClean="0">
                <a:latin typeface="Arial" pitchFamily="34" charset="0"/>
                <a:cs typeface="Arial" pitchFamily="34" charset="0"/>
              </a:rPr>
              <a:t>Attend scientific sessions, organized activities and community activities</a:t>
            </a:r>
          </a:p>
          <a:p>
            <a:pPr>
              <a:spcAft>
                <a:spcPts val="300"/>
              </a:spcAft>
            </a:pPr>
            <a:r>
              <a:rPr lang="en-US" sz="5100" dirty="0" smtClean="0">
                <a:latin typeface="Arial" pitchFamily="34" charset="0"/>
                <a:cs typeface="Arial" pitchFamily="34" charset="0"/>
              </a:rPr>
              <a:t>Meet throughout the conference with mentors, mentees, and others </a:t>
            </a:r>
          </a:p>
          <a:p>
            <a:pPr>
              <a:spcAft>
                <a:spcPts val="300"/>
              </a:spcAft>
            </a:pPr>
            <a:r>
              <a:rPr lang="en-US" sz="5100" dirty="0" smtClean="0">
                <a:latin typeface="Arial" pitchFamily="34" charset="0"/>
                <a:cs typeface="Arial" pitchFamily="34" charset="0"/>
              </a:rPr>
              <a:t>Goal 1: Learn and advance mentee-mentor personal goals and directions</a:t>
            </a:r>
          </a:p>
          <a:p>
            <a:pPr>
              <a:spcAft>
                <a:spcPts val="300"/>
              </a:spcAft>
            </a:pPr>
            <a:r>
              <a:rPr lang="en-US" sz="5100" dirty="0" smtClean="0">
                <a:latin typeface="Arial" pitchFamily="34" charset="0"/>
                <a:cs typeface="Arial" pitchFamily="34" charset="0"/>
              </a:rPr>
              <a:t>Goal 2: Search for potential students and mentors</a:t>
            </a:r>
          </a:p>
          <a:p>
            <a:pPr>
              <a:spcAft>
                <a:spcPts val="300"/>
              </a:spcAft>
            </a:pPr>
            <a:r>
              <a:rPr lang="en-US" sz="5100" dirty="0" smtClean="0">
                <a:latin typeface="Arial" pitchFamily="34" charset="0"/>
                <a:cs typeface="Arial" pitchFamily="34" charset="0"/>
              </a:rPr>
              <a:t>Goal 3: Experience a large Native/Scientific meeting with Federal officials, advisors</a:t>
            </a:r>
          </a:p>
          <a:p>
            <a:endParaRPr lang="en-US"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23</a:t>
            </a:fld>
            <a:endParaRPr lang="en-US"/>
          </a:p>
        </p:txBody>
      </p:sp>
      <p:pic>
        <p:nvPicPr>
          <p:cNvPr id="95234" name="Picture 2"/>
          <p:cNvPicPr>
            <a:picLocks noGrp="1" noChangeAspect="1" noChangeArrowheads="1"/>
          </p:cNvPicPr>
          <p:nvPr>
            <p:ph sz="half" idx="2"/>
          </p:nvPr>
        </p:nvPicPr>
        <p:blipFill>
          <a:blip r:embed="rId3" cstate="print"/>
          <a:srcRect/>
          <a:stretch>
            <a:fillRect/>
          </a:stretch>
        </p:blipFill>
        <p:spPr bwMode="auto">
          <a:xfrm>
            <a:off x="5191203" y="1600200"/>
            <a:ext cx="29525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Future Plans</a:t>
            </a:r>
            <a:endParaRPr lang="en-US" b="1" dirty="0">
              <a:solidFill>
                <a:srgbClr val="C00000"/>
              </a:solidFill>
              <a:latin typeface="Tempus Sans ITC" pitchFamily="82" charset="0"/>
            </a:endParaRPr>
          </a:p>
        </p:txBody>
      </p:sp>
      <p:sp>
        <p:nvSpPr>
          <p:cNvPr id="3" name="Content Placeholder 2"/>
          <p:cNvSpPr>
            <a:spLocks noGrp="1"/>
          </p:cNvSpPr>
          <p:nvPr>
            <p:ph sz="half" idx="1"/>
          </p:nvPr>
        </p:nvSpPr>
        <p:spPr>
          <a:xfrm>
            <a:off x="228600" y="1447800"/>
            <a:ext cx="4724400" cy="4876800"/>
          </a:xfrm>
        </p:spPr>
        <p:txBody>
          <a:bodyPr>
            <a:normAutofit fontScale="77500" lnSpcReduction="20000"/>
          </a:bodyPr>
          <a:lstStyle/>
          <a:p>
            <a:pPr marL="514350" indent="-514350"/>
            <a:r>
              <a:rPr lang="en-US" dirty="0" smtClean="0">
                <a:latin typeface="Arial" pitchFamily="34" charset="0"/>
                <a:cs typeface="Arial" pitchFamily="34" charset="0"/>
              </a:rPr>
              <a:t>Recruit new mentees each year</a:t>
            </a:r>
          </a:p>
          <a:p>
            <a:pPr marL="514350" indent="-514350"/>
            <a:r>
              <a:rPr lang="en-US" dirty="0" smtClean="0">
                <a:latin typeface="Arial" pitchFamily="34" charset="0"/>
                <a:cs typeface="Arial" pitchFamily="34" charset="0"/>
              </a:rPr>
              <a:t>Further refine the mentor role and recruit new mentors</a:t>
            </a:r>
          </a:p>
          <a:p>
            <a:pPr marL="514350" indent="-514350"/>
            <a:r>
              <a:rPr lang="en-US" dirty="0" smtClean="0">
                <a:latin typeface="Arial" pitchFamily="34" charset="0"/>
                <a:cs typeface="Arial" pitchFamily="34" charset="0"/>
              </a:rPr>
              <a:t>Recruit new senior non-Native researchers as associates</a:t>
            </a:r>
          </a:p>
          <a:p>
            <a:pPr marL="514350" indent="-514350"/>
            <a:r>
              <a:rPr lang="en-US" dirty="0" smtClean="0">
                <a:latin typeface="Arial" pitchFamily="34" charset="0"/>
                <a:cs typeface="Arial" pitchFamily="34" charset="0"/>
              </a:rPr>
              <a:t>Continue to develop relationships with the IHS and professional health organizations</a:t>
            </a:r>
          </a:p>
          <a:p>
            <a:pPr marL="514350" indent="-514350"/>
            <a:r>
              <a:rPr lang="en-US" dirty="0" smtClean="0">
                <a:latin typeface="Arial" pitchFamily="34" charset="0"/>
                <a:cs typeface="Arial" pitchFamily="34" charset="0"/>
              </a:rPr>
              <a:t>Continue to develop a National University Consortium for Native Health Research</a:t>
            </a:r>
          </a:p>
          <a:p>
            <a:pPr marL="514350" indent="-514350"/>
            <a:r>
              <a:rPr lang="en-US" dirty="0" smtClean="0">
                <a:latin typeface="Arial" pitchFamily="34" charset="0"/>
                <a:cs typeface="Arial" pitchFamily="34" charset="0"/>
              </a:rPr>
              <a:t>Apply for National Mentoring Network Grant</a:t>
            </a:r>
          </a:p>
        </p:txBody>
      </p:sp>
      <p:sp>
        <p:nvSpPr>
          <p:cNvPr id="5" name="Slide Number Placeholder 4"/>
          <p:cNvSpPr>
            <a:spLocks noGrp="1"/>
          </p:cNvSpPr>
          <p:nvPr>
            <p:ph type="sldNum" sz="quarter" idx="12"/>
          </p:nvPr>
        </p:nvSpPr>
        <p:spPr/>
        <p:txBody>
          <a:bodyPr/>
          <a:lstStyle/>
          <a:p>
            <a:fld id="{86574DFD-821B-4E4C-980E-44312DD4E45B}" type="slidenum">
              <a:rPr lang="en-US" smtClean="0"/>
              <a:pPr/>
              <a:t>24</a:t>
            </a:fld>
            <a:endParaRPr lang="en-US"/>
          </a:p>
        </p:txBody>
      </p:sp>
      <p:pic>
        <p:nvPicPr>
          <p:cNvPr id="90114" name="Picture 2"/>
          <p:cNvPicPr>
            <a:picLocks noGrp="1" noChangeAspect="1" noChangeArrowheads="1"/>
          </p:cNvPicPr>
          <p:nvPr>
            <p:ph sz="half" idx="2"/>
          </p:nvPr>
        </p:nvPicPr>
        <p:blipFill>
          <a:blip r:embed="rId3" cstate="print"/>
          <a:srcRect/>
          <a:stretch>
            <a:fillRect/>
          </a:stretch>
        </p:blipFill>
        <p:spPr bwMode="auto">
          <a:xfrm>
            <a:off x="5181600" y="3672618"/>
            <a:ext cx="3222653" cy="2575781"/>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5562600" y="1371600"/>
            <a:ext cx="2279650" cy="2075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noFill/>
        </p:spPr>
        <p:txBody>
          <a:bodyPr/>
          <a:lstStyle/>
          <a:p>
            <a:fld id="{850DB559-CC6B-4B01-88AD-7031EA2386E8}" type="slidenum">
              <a:rPr lang="en-US" smtClean="0"/>
              <a:pPr/>
              <a:t>25</a:t>
            </a:fld>
            <a:endParaRPr lang="en-US" smtClean="0"/>
          </a:p>
        </p:txBody>
      </p:sp>
      <p:graphicFrame>
        <p:nvGraphicFramePr>
          <p:cNvPr id="6146" name="Object 2"/>
          <p:cNvGraphicFramePr>
            <a:graphicFrameLocks noChangeAspect="1"/>
          </p:cNvGraphicFramePr>
          <p:nvPr/>
        </p:nvGraphicFramePr>
        <p:xfrm>
          <a:off x="3462754" y="1447800"/>
          <a:ext cx="4995445" cy="4497388"/>
        </p:xfrm>
        <a:graphic>
          <a:graphicData uri="http://schemas.openxmlformats.org/presentationml/2006/ole">
            <p:oleObj spid="_x0000_s1026" name="Slide" r:id="rId4" imgW="4572000" imgH="3429000" progId="PowerPoint.Slide.8">
              <p:embed/>
            </p:oleObj>
          </a:graphicData>
        </a:graphic>
      </p:graphicFrame>
      <p:sp>
        <p:nvSpPr>
          <p:cNvPr id="6148" name="Rectangle 3"/>
          <p:cNvSpPr>
            <a:spLocks noChangeArrowheads="1"/>
          </p:cNvSpPr>
          <p:nvPr/>
        </p:nvSpPr>
        <p:spPr bwMode="auto">
          <a:xfrm>
            <a:off x="0" y="2057401"/>
            <a:ext cx="3200400" cy="4524315"/>
          </a:xfrm>
          <a:prstGeom prst="rect">
            <a:avLst/>
          </a:prstGeom>
          <a:noFill/>
          <a:ln w="9525">
            <a:noFill/>
            <a:miter lim="800000"/>
            <a:headEnd/>
            <a:tailEnd/>
          </a:ln>
        </p:spPr>
        <p:txBody>
          <a:bodyPr wrap="square">
            <a:spAutoFit/>
          </a:bodyPr>
          <a:lstStyle/>
          <a:p>
            <a:pPr algn="r">
              <a:lnSpc>
                <a:spcPct val="150000"/>
              </a:lnSpc>
            </a:pPr>
            <a:r>
              <a:rPr lang="en-US" sz="2400" b="1" dirty="0">
                <a:solidFill>
                  <a:srgbClr val="C00000"/>
                </a:solidFill>
                <a:latin typeface="Tempus Sans ITC" pitchFamily="82" charset="0"/>
              </a:rPr>
              <a:t>Contact us at</a:t>
            </a:r>
          </a:p>
          <a:p>
            <a:pPr algn="r">
              <a:lnSpc>
                <a:spcPct val="150000"/>
              </a:lnSpc>
            </a:pPr>
            <a:r>
              <a:rPr lang="en-US" sz="2400" b="1" dirty="0" smtClean="0">
                <a:solidFill>
                  <a:srgbClr val="C00000"/>
                </a:solidFill>
                <a:latin typeface="Tempus Sans ITC" pitchFamily="82" charset="0"/>
              </a:rPr>
              <a:t>503.494.3703</a:t>
            </a:r>
            <a:endParaRPr lang="en-US" sz="2400" b="1" dirty="0">
              <a:solidFill>
                <a:srgbClr val="C00000"/>
              </a:solidFill>
              <a:latin typeface="Tempus Sans ITC" pitchFamily="82" charset="0"/>
            </a:endParaRPr>
          </a:p>
          <a:p>
            <a:pPr algn="r">
              <a:lnSpc>
                <a:spcPct val="150000"/>
              </a:lnSpc>
            </a:pPr>
            <a:r>
              <a:rPr lang="en-US" sz="2400" b="1" dirty="0">
                <a:solidFill>
                  <a:srgbClr val="C00000"/>
                </a:solidFill>
                <a:latin typeface="Tempus Sans ITC" pitchFamily="82" charset="0"/>
              </a:rPr>
              <a:t>E-mail</a:t>
            </a:r>
          </a:p>
          <a:p>
            <a:pPr algn="r">
              <a:lnSpc>
                <a:spcPct val="150000"/>
              </a:lnSpc>
            </a:pPr>
            <a:r>
              <a:rPr lang="en-US" sz="2400" b="1" dirty="0" smtClean="0">
                <a:solidFill>
                  <a:srgbClr val="C00000"/>
                </a:solidFill>
                <a:latin typeface="Tempus Sans ITC" pitchFamily="82" charset="0"/>
              </a:rPr>
              <a:t>Dale </a:t>
            </a:r>
            <a:r>
              <a:rPr lang="en-US" sz="2400" b="1" dirty="0">
                <a:solidFill>
                  <a:srgbClr val="C00000"/>
                </a:solidFill>
                <a:latin typeface="Tempus Sans ITC" pitchFamily="82" charset="0"/>
              </a:rPr>
              <a:t>Walker, MD</a:t>
            </a:r>
          </a:p>
          <a:p>
            <a:pPr algn="r">
              <a:lnSpc>
                <a:spcPct val="150000"/>
              </a:lnSpc>
            </a:pPr>
            <a:r>
              <a:rPr lang="en-US" sz="2400" b="1" dirty="0">
                <a:solidFill>
                  <a:srgbClr val="C00000"/>
                </a:solidFill>
                <a:latin typeface="Tempus Sans ITC" pitchFamily="82" charset="0"/>
              </a:rPr>
              <a:t>onesky@ohsu.edu</a:t>
            </a:r>
          </a:p>
          <a:p>
            <a:pPr algn="r">
              <a:lnSpc>
                <a:spcPct val="150000"/>
              </a:lnSpc>
            </a:pPr>
            <a:r>
              <a:rPr lang="en-US" sz="2400" b="1" dirty="0">
                <a:solidFill>
                  <a:srgbClr val="C00000"/>
                </a:solidFill>
                <a:latin typeface="Tempus Sans ITC" pitchFamily="82" charset="0"/>
              </a:rPr>
              <a:t>Or visit our website:</a:t>
            </a:r>
          </a:p>
          <a:p>
            <a:pPr algn="r">
              <a:lnSpc>
                <a:spcPct val="150000"/>
              </a:lnSpc>
            </a:pPr>
            <a:r>
              <a:rPr lang="en-US" sz="2400" b="1" dirty="0" smtClean="0">
                <a:solidFill>
                  <a:srgbClr val="C00000"/>
                </a:solidFill>
                <a:latin typeface="Tempus Sans ITC" pitchFamily="82" charset="0"/>
                <a:hlinkClick r:id="rId5"/>
              </a:rPr>
              <a:t>www.oneskycenter.org</a:t>
            </a:r>
            <a:endParaRPr lang="en-US" sz="2400" b="1" dirty="0" smtClean="0">
              <a:solidFill>
                <a:srgbClr val="C00000"/>
              </a:solidFill>
              <a:latin typeface="Tempus Sans ITC" pitchFamily="82" charset="0"/>
            </a:endParaRPr>
          </a:p>
          <a:p>
            <a:pPr algn="r">
              <a:lnSpc>
                <a:spcPct val="150000"/>
              </a:lnSpc>
            </a:pPr>
            <a:endParaRPr lang="en-US" sz="2400" b="1" dirty="0">
              <a:solidFill>
                <a:srgbClr val="C00000"/>
              </a:solidFill>
              <a:latin typeface="Tempus Sans ITC" pitchFamily="82" charset="0"/>
            </a:endParaRPr>
          </a:p>
        </p:txBody>
      </p:sp>
      <p:pic>
        <p:nvPicPr>
          <p:cNvPr id="6" name="Picture 15" descr="OneSkyCenterLogoblackbkrd"/>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33400" y="381000"/>
            <a:ext cx="161575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83"/>
            <a:ext cx="8229600" cy="1446550"/>
          </a:xfrm>
        </p:spPr>
        <p:txBody>
          <a:bodyPr wrap="square">
            <a:spAutoFit/>
          </a:bodyPr>
          <a:lstStyle/>
          <a:p>
            <a:r>
              <a:rPr lang="en-US" b="1" dirty="0" smtClean="0">
                <a:solidFill>
                  <a:srgbClr val="C00000"/>
                </a:solidFill>
                <a:latin typeface="Tempus Sans ITC" pitchFamily="82" charset="0"/>
              </a:rPr>
              <a:t>NIDA Native Scholars Workgroup and Mentors</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762000" y="1676400"/>
            <a:ext cx="7924800" cy="4648200"/>
          </a:xfrm>
        </p:spPr>
        <p:txBody>
          <a:bodyPr>
            <a:normAutofit fontScale="25000" lnSpcReduction="20000"/>
          </a:bodyPr>
          <a:lstStyle/>
          <a:p>
            <a:pPr marL="514350" indent="-514350">
              <a:buFont typeface="+mj-lt"/>
              <a:buAutoNum type="arabicPeriod"/>
            </a:pPr>
            <a:endParaRPr lang="en-US" dirty="0" smtClean="0">
              <a:latin typeface="Arial" pitchFamily="34" charset="0"/>
              <a:cs typeface="Arial" pitchFamily="34" charset="0"/>
            </a:endParaRPr>
          </a:p>
          <a:p>
            <a:pPr marL="514350" indent="-514350">
              <a:buNone/>
            </a:pPr>
            <a:r>
              <a:rPr lang="en-US" sz="4800" b="1" dirty="0" smtClean="0">
                <a:latin typeface="Arial" pitchFamily="34" charset="0"/>
                <a:cs typeface="Arial" pitchFamily="34" charset="0"/>
              </a:rPr>
              <a:t>Workgroup Member and Mentors:</a:t>
            </a:r>
          </a:p>
          <a:p>
            <a:pPr marL="514350" indent="-514350">
              <a:buNone/>
            </a:pPr>
            <a:endParaRPr lang="en-US" sz="4800" b="1" dirty="0" smtClean="0">
              <a:latin typeface="Arial" pitchFamily="34" charset="0"/>
              <a:cs typeface="Arial" pitchFamily="34" charset="0"/>
            </a:endParaRPr>
          </a:p>
          <a:p>
            <a:pPr marL="514350" indent="-514350">
              <a:buFont typeface="+mj-lt"/>
              <a:buAutoNum type="arabicPeriod"/>
            </a:pPr>
            <a:r>
              <a:rPr lang="de-DE" sz="4800" dirty="0" smtClean="0">
                <a:latin typeface="Arial" pitchFamily="34" charset="0"/>
                <a:cs typeface="Arial" pitchFamily="34" charset="0"/>
              </a:rPr>
              <a:t>Deloris Big Foot, PhD, Oklahoma</a:t>
            </a:r>
          </a:p>
          <a:p>
            <a:pPr marL="514350" indent="-514350">
              <a:buFont typeface="+mj-lt"/>
              <a:buAutoNum type="arabicPeriod"/>
            </a:pPr>
            <a:r>
              <a:rPr lang="en-US" sz="4800" dirty="0" smtClean="0">
                <a:latin typeface="Arial" pitchFamily="34" charset="0"/>
                <a:cs typeface="Arial" pitchFamily="34" charset="0"/>
              </a:rPr>
              <a:t>Ray Daw, MA , New Mexico (Co-Chair)</a:t>
            </a:r>
          </a:p>
          <a:p>
            <a:pPr marL="514350" indent="-514350">
              <a:buFont typeface="+mj-lt"/>
              <a:buAutoNum type="arabicPeriod"/>
            </a:pPr>
            <a:r>
              <a:rPr lang="en-US" sz="4800" dirty="0" smtClean="0">
                <a:latin typeface="Arial" pitchFamily="34" charset="0"/>
                <a:cs typeface="Arial" pitchFamily="34" charset="0"/>
              </a:rPr>
              <a:t>Joseph Gone, PhD, Michigan</a:t>
            </a:r>
          </a:p>
          <a:p>
            <a:pPr marL="514350" indent="-514350">
              <a:buFont typeface="+mj-lt"/>
              <a:buAutoNum type="arabicPeriod"/>
            </a:pPr>
            <a:r>
              <a:rPr lang="en-US" sz="4800" dirty="0" smtClean="0">
                <a:latin typeface="Arial" pitchFamily="34" charset="0"/>
                <a:cs typeface="Arial" pitchFamily="34" charset="0"/>
              </a:rPr>
              <a:t>Clyde McCoy, PhD, Florida</a:t>
            </a:r>
          </a:p>
          <a:p>
            <a:pPr marL="514350" indent="-514350">
              <a:buFont typeface="+mj-lt"/>
              <a:buAutoNum type="arabicPeriod"/>
            </a:pPr>
            <a:r>
              <a:rPr lang="de-DE" sz="4800" dirty="0" smtClean="0">
                <a:latin typeface="Arial" pitchFamily="34" charset="0"/>
                <a:cs typeface="Arial" pitchFamily="34" charset="0"/>
              </a:rPr>
              <a:t>Dennis Norman, PhD , Massachusetts</a:t>
            </a:r>
            <a:endParaRPr lang="en-US" sz="4800" dirty="0" smtClean="0">
              <a:latin typeface="Arial" pitchFamily="34" charset="0"/>
              <a:cs typeface="Arial" pitchFamily="34" charset="0"/>
            </a:endParaRPr>
          </a:p>
          <a:p>
            <a:pPr marL="514350" indent="-514350">
              <a:buFont typeface="+mj-lt"/>
              <a:buAutoNum type="arabicPeriod"/>
            </a:pPr>
            <a:r>
              <a:rPr lang="en-US" sz="4800" dirty="0" smtClean="0">
                <a:latin typeface="Arial" pitchFamily="34" charset="0"/>
                <a:cs typeface="Arial" pitchFamily="34" charset="0"/>
              </a:rPr>
              <a:t>Bernard Segal, PhD, Alaska</a:t>
            </a:r>
          </a:p>
          <a:p>
            <a:pPr marL="514350" indent="-514350">
              <a:buFont typeface="+mj-lt"/>
              <a:buAutoNum type="arabicPeriod"/>
            </a:pPr>
            <a:r>
              <a:rPr lang="nb-NO" sz="4800" dirty="0" smtClean="0">
                <a:latin typeface="Arial" pitchFamily="34" charset="0"/>
                <a:cs typeface="Arial" pitchFamily="34" charset="0"/>
              </a:rPr>
              <a:t>Sallie Stevens, PhD, Arizona (On leave)</a:t>
            </a:r>
            <a:endParaRPr lang="en-US" sz="4800" dirty="0" smtClean="0">
              <a:latin typeface="Arial" pitchFamily="34" charset="0"/>
              <a:cs typeface="Arial" pitchFamily="34" charset="0"/>
            </a:endParaRPr>
          </a:p>
          <a:p>
            <a:pPr marL="514350" indent="-514350">
              <a:buFont typeface="+mj-lt"/>
              <a:buAutoNum type="arabicPeriod"/>
            </a:pPr>
            <a:r>
              <a:rPr lang="en-US" sz="4800" dirty="0" smtClean="0">
                <a:latin typeface="Arial" pitchFamily="34" charset="0"/>
                <a:cs typeface="Arial" pitchFamily="34" charset="0"/>
              </a:rPr>
              <a:t>Pamela Jumper Thurman, PhD, Colorado</a:t>
            </a:r>
          </a:p>
          <a:p>
            <a:pPr marL="514350" indent="-514350">
              <a:buFont typeface="+mj-lt"/>
              <a:buAutoNum type="arabicPeriod"/>
            </a:pPr>
            <a:r>
              <a:rPr lang="en-US" sz="4800" dirty="0" smtClean="0">
                <a:latin typeface="Arial" pitchFamily="34" charset="0"/>
                <a:cs typeface="Arial" pitchFamily="34" charset="0"/>
              </a:rPr>
              <a:t>Kamilla Venner, PhD, New Mexico </a:t>
            </a:r>
          </a:p>
          <a:p>
            <a:pPr marL="514350" indent="-514350">
              <a:buFont typeface="+mj-lt"/>
              <a:buAutoNum type="arabicPeriod"/>
            </a:pPr>
            <a:r>
              <a:rPr lang="en-US" sz="4800" dirty="0" smtClean="0">
                <a:latin typeface="Arial" pitchFamily="34" charset="0"/>
                <a:cs typeface="Arial" pitchFamily="34" charset="0"/>
              </a:rPr>
              <a:t>R. Dale Walker, MD, Oregon (Co-Chair)</a:t>
            </a:r>
          </a:p>
          <a:p>
            <a:pPr marL="514350" indent="-514350">
              <a:buFont typeface="+mj-lt"/>
              <a:buAutoNum type="arabicPeriod"/>
            </a:pPr>
            <a:r>
              <a:rPr lang="de-DE" sz="4800" dirty="0" smtClean="0">
                <a:latin typeface="Arial" pitchFamily="34" charset="0"/>
                <a:cs typeface="Arial" pitchFamily="34" charset="0"/>
              </a:rPr>
              <a:t>Karina Walters, PhD, Washington</a:t>
            </a:r>
          </a:p>
          <a:p>
            <a:pPr>
              <a:buNone/>
            </a:pPr>
            <a:endParaRPr lang="de-DE" sz="4800" dirty="0" smtClean="0">
              <a:latin typeface="Arial" pitchFamily="34" charset="0"/>
              <a:cs typeface="Arial" pitchFamily="34" charset="0"/>
            </a:endParaRPr>
          </a:p>
          <a:p>
            <a:pPr>
              <a:buNone/>
            </a:pPr>
            <a:r>
              <a:rPr lang="de-DE" sz="4800" b="1" dirty="0" smtClean="0">
                <a:latin typeface="Arial" pitchFamily="34" charset="0"/>
                <a:cs typeface="Arial" pitchFamily="34" charset="0"/>
              </a:rPr>
              <a:t>Additional Mentors:</a:t>
            </a:r>
          </a:p>
          <a:p>
            <a:pPr>
              <a:buNone/>
            </a:pPr>
            <a:endParaRPr lang="de-DE" sz="4800" b="1" dirty="0" smtClean="0">
              <a:latin typeface="Arial" pitchFamily="34" charset="0"/>
              <a:cs typeface="Arial" pitchFamily="34" charset="0"/>
            </a:endParaRPr>
          </a:p>
          <a:p>
            <a:pPr marL="514350" indent="-514350">
              <a:buFont typeface="+mj-lt"/>
              <a:buAutoNum type="arabicPeriod"/>
            </a:pPr>
            <a:r>
              <a:rPr lang="en-US" sz="4800" dirty="0" smtClean="0">
                <a:latin typeface="Arial" pitchFamily="34" charset="0"/>
                <a:cs typeface="Arial" pitchFamily="34" charset="0"/>
              </a:rPr>
              <a:t>Art Blume, PhD, Washington</a:t>
            </a:r>
          </a:p>
          <a:p>
            <a:pPr marL="514350" indent="-514350">
              <a:buFont typeface="+mj-lt"/>
              <a:buAutoNum type="arabicPeriod"/>
            </a:pPr>
            <a:r>
              <a:rPr lang="en-US" sz="4800" dirty="0" smtClean="0">
                <a:latin typeface="Arial" pitchFamily="34" charset="0"/>
                <a:cs typeface="Arial" pitchFamily="34" charset="0"/>
              </a:rPr>
              <a:t>Felicia Hodge, PhD, California</a:t>
            </a:r>
          </a:p>
          <a:p>
            <a:pPr marL="514350" indent="-514350">
              <a:buFont typeface="+mj-lt"/>
              <a:buAutoNum type="arabicPeriod"/>
            </a:pPr>
            <a:r>
              <a:rPr lang="en-US" sz="4800" dirty="0" smtClean="0">
                <a:latin typeface="Arial" pitchFamily="34" charset="0"/>
                <a:cs typeface="Arial" pitchFamily="34" charset="0"/>
              </a:rPr>
              <a:t>Jenny Joe, PhD,  MPH, Arizona</a:t>
            </a:r>
          </a:p>
          <a:p>
            <a:pPr marL="514350" indent="-514350">
              <a:buFont typeface="+mj-lt"/>
              <a:buAutoNum type="arabicPeriod"/>
            </a:pPr>
            <a:r>
              <a:rPr lang="en-US" sz="4800" dirty="0" smtClean="0">
                <a:latin typeface="Arial" pitchFamily="34" charset="0"/>
                <a:cs typeface="Arial" pitchFamily="34" charset="0"/>
              </a:rPr>
              <a:t>Theresa LaFromboise, PhD, California</a:t>
            </a:r>
          </a:p>
          <a:p>
            <a:pPr marL="514350" indent="-514350">
              <a:buFont typeface="+mj-lt"/>
              <a:buAutoNum type="arabicPeriod"/>
            </a:pPr>
            <a:r>
              <a:rPr lang="de-DE" sz="4800" dirty="0" smtClean="0">
                <a:latin typeface="Arial" pitchFamily="34" charset="0"/>
                <a:cs typeface="Arial" pitchFamily="34" charset="0"/>
              </a:rPr>
              <a:t>Patricia Silk Walker, PhD, Oregon</a:t>
            </a:r>
          </a:p>
          <a:p>
            <a:pPr marL="514350" indent="-514350">
              <a:buFont typeface="+mj-lt"/>
              <a:buAutoNum type="arabicPeriod"/>
            </a:pPr>
            <a:r>
              <a:rPr lang="de-DE" sz="4800" dirty="0" smtClean="0">
                <a:latin typeface="Arial" pitchFamily="34" charset="0"/>
                <a:cs typeface="Arial" pitchFamily="34" charset="0"/>
              </a:rPr>
              <a:t>Joseph Trimble, PhD, Washington</a:t>
            </a:r>
          </a:p>
          <a:p>
            <a:pPr>
              <a:buNone/>
            </a:pPr>
            <a:endParaRPr lang="de-DE" sz="4800" dirty="0" smtClean="0">
              <a:latin typeface="Arial" pitchFamily="34" charset="0"/>
              <a:cs typeface="Arial" pitchFamily="34" charset="0"/>
            </a:endParaRPr>
          </a:p>
          <a:p>
            <a:pPr>
              <a:buNone/>
            </a:pPr>
            <a:r>
              <a:rPr lang="de-DE" sz="4800" b="1" dirty="0" smtClean="0">
                <a:latin typeface="Arial" pitchFamily="34" charset="0"/>
                <a:cs typeface="Arial" pitchFamily="34" charset="0"/>
              </a:rPr>
              <a:t>Associates:</a:t>
            </a:r>
            <a:r>
              <a:rPr lang="de-DE" sz="4800" dirty="0" smtClean="0">
                <a:latin typeface="Arial" pitchFamily="34" charset="0"/>
                <a:cs typeface="Arial" pitchFamily="34" charset="0"/>
              </a:rPr>
              <a:t>  Non-Native researchers with Native Research Experience in Substance Abuse</a:t>
            </a:r>
          </a:p>
          <a:p>
            <a:pPr>
              <a:buNone/>
            </a:pPr>
            <a:r>
              <a:rPr lang="en-US" sz="4800" dirty="0" smtClean="0">
                <a:latin typeface="Arial"/>
              </a:rPr>
              <a:t>  </a:t>
            </a:r>
          </a:p>
          <a:p>
            <a:endParaRPr lang="en-US" sz="22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3</a:t>
            </a:fld>
            <a:endParaRPr lang="en-US"/>
          </a:p>
        </p:txBody>
      </p:sp>
      <p:pic>
        <p:nvPicPr>
          <p:cNvPr id="6" name="Picture 11" descr="diamondborder"/>
          <p:cNvPicPr>
            <a:picLocks noChangeAspect="1" noChangeArrowheads="1"/>
          </p:cNvPicPr>
          <p:nvPr/>
        </p:nvPicPr>
        <p:blipFill>
          <a:blip r:embed="rId3" cstate="print"/>
          <a:srcRect/>
          <a:stretch>
            <a:fillRect/>
          </a:stretch>
        </p:blipFill>
        <p:spPr bwMode="auto">
          <a:xfrm>
            <a:off x="1295400" y="1600200"/>
            <a:ext cx="6409626" cy="7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40"/>
            <a:ext cx="8229600" cy="769441"/>
          </a:xfrm>
        </p:spPr>
        <p:txBody>
          <a:bodyPr wrap="square">
            <a:spAutoFit/>
          </a:bodyPr>
          <a:lstStyle/>
          <a:p>
            <a:r>
              <a:rPr lang="en-US" b="1" dirty="0" smtClean="0">
                <a:solidFill>
                  <a:srgbClr val="C00000"/>
                </a:solidFill>
                <a:latin typeface="Tempus Sans ITC" pitchFamily="82" charset="0"/>
              </a:rPr>
              <a:t>Current Mentees</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228600" y="990600"/>
            <a:ext cx="8763000" cy="5638800"/>
          </a:xfrm>
        </p:spPr>
        <p:txBody>
          <a:bodyPr>
            <a:normAutofit fontScale="62500" lnSpcReduction="20000"/>
          </a:bodyPr>
          <a:lstStyle/>
          <a:p>
            <a:pPr marL="514350" indent="-514350">
              <a:buFont typeface="+mj-lt"/>
              <a:buAutoNum type="arabicPeriod"/>
            </a:pPr>
            <a:endParaRPr lang="en-US" sz="1800" b="1" dirty="0" smtClean="0">
              <a:latin typeface="Arial" pitchFamily="34" charset="0"/>
              <a:cs typeface="Arial" pitchFamily="34" charset="0"/>
            </a:endParaRPr>
          </a:p>
          <a:p>
            <a:pPr marL="514350" indent="-514350">
              <a:buNone/>
            </a:pPr>
            <a:r>
              <a:rPr lang="en-US" sz="1800" b="1" dirty="0" smtClean="0">
                <a:latin typeface="Arial" pitchFamily="34" charset="0"/>
                <a:cs typeface="Arial" pitchFamily="34" charset="0"/>
              </a:rPr>
              <a:t>Active:</a:t>
            </a:r>
          </a:p>
          <a:p>
            <a:pPr marL="514350" indent="-514350">
              <a:buNone/>
            </a:pPr>
            <a:endParaRPr lang="en-US" sz="1800" b="1" dirty="0" smtClean="0">
              <a:latin typeface="Arial" pitchFamily="34" charset="0"/>
              <a:cs typeface="Arial" pitchFamily="34" charset="0"/>
            </a:endParaRPr>
          </a:p>
          <a:p>
            <a:pPr marL="514350" indent="-514350">
              <a:buFont typeface="+mj-lt"/>
              <a:buAutoNum type="arabicPeriod"/>
            </a:pPr>
            <a:r>
              <a:rPr lang="en-US" sz="1800" b="1" dirty="0" smtClean="0">
                <a:latin typeface="Arial" pitchFamily="34" charset="0"/>
                <a:cs typeface="Arial" pitchFamily="34" charset="0"/>
              </a:rPr>
              <a:t>Jamie Bartgis, PhD, </a:t>
            </a:r>
            <a:r>
              <a:rPr lang="en-US" sz="1800" dirty="0" smtClean="0">
                <a:latin typeface="Arial" pitchFamily="34" charset="0"/>
                <a:cs typeface="Arial" pitchFamily="34" charset="0"/>
              </a:rPr>
              <a:t>Director of Technical Assistance and Research, National Council on Urban Indian Health , Washington, DC</a:t>
            </a:r>
          </a:p>
          <a:p>
            <a:pPr marL="514350" indent="-514350">
              <a:buFont typeface="+mj-lt"/>
              <a:buAutoNum type="arabicPeriod"/>
            </a:pPr>
            <a:r>
              <a:rPr lang="en-US" sz="1800" b="1" dirty="0" smtClean="0">
                <a:latin typeface="Arial" pitchFamily="34" charset="0"/>
                <a:cs typeface="Arial" pitchFamily="34" charset="0"/>
              </a:rPr>
              <a:t>Michelle Begay, MS,</a:t>
            </a:r>
            <a:r>
              <a:rPr lang="en-US" sz="1800" dirty="0" smtClean="0">
                <a:latin typeface="Arial" pitchFamily="34" charset="0"/>
                <a:cs typeface="Arial" pitchFamily="34" charset="0"/>
              </a:rPr>
              <a:t>  Public Health Advisor , Indian Health Service, Phoenix, AZ</a:t>
            </a:r>
          </a:p>
          <a:p>
            <a:pPr marL="514350" indent="-514350">
              <a:buFont typeface="+mj-lt"/>
              <a:buAutoNum type="arabicPeriod"/>
            </a:pPr>
            <a:r>
              <a:rPr lang="en-US" sz="1800" b="1" dirty="0" smtClean="0">
                <a:latin typeface="Arial" pitchFamily="34" charset="0"/>
                <a:cs typeface="Arial" pitchFamily="34" charset="0"/>
              </a:rPr>
              <a:t>Melissa Deer, MD, </a:t>
            </a:r>
            <a:r>
              <a:rPr lang="en-US" sz="1800" dirty="0" smtClean="0">
                <a:latin typeface="Arial" pitchFamily="34" charset="0"/>
                <a:cs typeface="Arial" pitchFamily="34" charset="0"/>
              </a:rPr>
              <a:t>Chief Resident, Psychiatry and Internal Medicine, San Diego, CA</a:t>
            </a:r>
          </a:p>
          <a:p>
            <a:pPr marL="514350" indent="-514350">
              <a:buFont typeface="+mj-lt"/>
              <a:buAutoNum type="arabicPeriod"/>
            </a:pPr>
            <a:r>
              <a:rPr lang="en-US" sz="1800" b="1" dirty="0" smtClean="0">
                <a:latin typeface="Arial" pitchFamily="34" charset="0"/>
                <a:cs typeface="Arial" pitchFamily="34" charset="0"/>
              </a:rPr>
              <a:t>Dan Dickerson</a:t>
            </a:r>
            <a:r>
              <a:rPr lang="en-US" sz="1800" dirty="0" smtClean="0">
                <a:latin typeface="Arial" pitchFamily="34" charset="0"/>
                <a:cs typeface="Arial" pitchFamily="34" charset="0"/>
              </a:rPr>
              <a:t>, DO, MPH. General Psychiatry and Addictions Psychiatry. Assistant Research Psychiatrist, U.C.L.A. Los Angeles, CA</a:t>
            </a:r>
          </a:p>
          <a:p>
            <a:pPr marL="514350" indent="-514350">
              <a:buFont typeface="+mj-lt"/>
              <a:buAutoNum type="arabicPeriod"/>
            </a:pPr>
            <a:r>
              <a:rPr lang="en-US" sz="1800" b="1" dirty="0" smtClean="0">
                <a:latin typeface="Arial" pitchFamily="34" charset="0"/>
                <a:cs typeface="Arial" pitchFamily="34" charset="0"/>
              </a:rPr>
              <a:t>Caleb Dunlap, BS</a:t>
            </a:r>
            <a:r>
              <a:rPr lang="en-US" sz="1800" dirty="0" smtClean="0">
                <a:latin typeface="Arial" pitchFamily="34" charset="0"/>
                <a:cs typeface="Arial" pitchFamily="34" charset="0"/>
              </a:rPr>
              <a:t>,  studying for MCAT, Sacramento, CA</a:t>
            </a:r>
          </a:p>
          <a:p>
            <a:pPr marL="514350" indent="-514350">
              <a:buFont typeface="+mj-lt"/>
              <a:buAutoNum type="arabicPeriod"/>
            </a:pPr>
            <a:r>
              <a:rPr lang="en-US" sz="1800" b="1" dirty="0" smtClean="0">
                <a:latin typeface="Arial" pitchFamily="34" charset="0"/>
                <a:cs typeface="Arial" pitchFamily="34" charset="0"/>
              </a:rPr>
              <a:t>Jared Dunlap, BS</a:t>
            </a:r>
            <a:r>
              <a:rPr lang="en-US" sz="1800" dirty="0" smtClean="0">
                <a:latin typeface="Arial" pitchFamily="34" charset="0"/>
                <a:cs typeface="Arial" pitchFamily="34" charset="0"/>
              </a:rPr>
              <a:t>, studying for MCAT, Sacramento, CA</a:t>
            </a:r>
          </a:p>
          <a:p>
            <a:pPr marL="514350" indent="-514350">
              <a:buFont typeface="+mj-lt"/>
              <a:buAutoNum type="arabicPeriod"/>
            </a:pPr>
            <a:r>
              <a:rPr lang="en-US" sz="1800" b="1" dirty="0" smtClean="0">
                <a:latin typeface="Arial" pitchFamily="34" charset="0"/>
                <a:cs typeface="Arial" pitchFamily="34" charset="0"/>
              </a:rPr>
              <a:t>Jacque Gray, PhD,</a:t>
            </a:r>
            <a:r>
              <a:rPr lang="en-US" sz="1800" dirty="0" smtClean="0">
                <a:latin typeface="Arial" pitchFamily="34" charset="0"/>
                <a:cs typeface="Arial" pitchFamily="34" charset="0"/>
              </a:rPr>
              <a:t> Assistant Professor , Center for Rural Health, University of North Dakota, ND</a:t>
            </a:r>
          </a:p>
          <a:p>
            <a:pPr marL="514350" indent="-514350">
              <a:buFont typeface="+mj-lt"/>
              <a:buAutoNum type="arabicPeriod"/>
            </a:pPr>
            <a:r>
              <a:rPr lang="en-US" sz="1800" b="1" dirty="0" smtClean="0">
                <a:latin typeface="Arial" pitchFamily="34" charset="0"/>
                <a:cs typeface="Arial" pitchFamily="34" charset="0"/>
              </a:rPr>
              <a:t>Kimberly Johnson, BA,</a:t>
            </a:r>
            <a:r>
              <a:rPr lang="en-US" sz="1800" dirty="0" smtClean="0">
                <a:latin typeface="Arial" pitchFamily="34" charset="0"/>
                <a:cs typeface="Arial" pitchFamily="34" charset="0"/>
              </a:rPr>
              <a:t> MS student, Public Health , accepted into PhD program in Health Promotion Sciences, Claremont Graduate University, Claremont, CA,</a:t>
            </a:r>
          </a:p>
          <a:p>
            <a:pPr marL="514350" indent="-514350">
              <a:buFont typeface="+mj-lt"/>
              <a:buAutoNum type="arabicPeriod"/>
            </a:pPr>
            <a:r>
              <a:rPr lang="en-US" sz="1800" b="1" dirty="0" smtClean="0">
                <a:latin typeface="Arial" pitchFamily="34" charset="0"/>
                <a:cs typeface="Arial" pitchFamily="34" charset="0"/>
              </a:rPr>
              <a:t>KIMBERLY A. MILLER, </a:t>
            </a:r>
            <a:r>
              <a:rPr lang="en-US" sz="1800" b="1" dirty="0" err="1" smtClean="0">
                <a:latin typeface="Arial" pitchFamily="34" charset="0"/>
                <a:cs typeface="Arial" pitchFamily="34" charset="0"/>
              </a:rPr>
              <a:t>Ph.D</a:t>
            </a:r>
            <a:r>
              <a:rPr lang="en-US" sz="1800" b="1" dirty="0" smtClean="0">
                <a:latin typeface="Arial" pitchFamily="34" charset="0"/>
                <a:cs typeface="Arial" pitchFamily="34" charset="0"/>
              </a:rPr>
              <a:t>, Research Assistant Professor. </a:t>
            </a:r>
            <a:r>
              <a:rPr lang="en-US" sz="1800" dirty="0" smtClean="0">
                <a:latin typeface="Arial" pitchFamily="34" charset="0"/>
                <a:cs typeface="Arial" pitchFamily="34" charset="0"/>
              </a:rPr>
              <a:t>Tri-Ethnic Center for Prevention Research Department of   Psychology. Colorado State University. Fort Collins, Colorado</a:t>
            </a:r>
          </a:p>
          <a:p>
            <a:pPr marL="457200" indent="-457200">
              <a:buFont typeface="+mj-lt"/>
              <a:buAutoNum type="arabicPeriod"/>
            </a:pPr>
            <a:r>
              <a:rPr lang="en-US" sz="1800" b="1" dirty="0" smtClean="0">
                <a:latin typeface="Arial" pitchFamily="34" charset="0"/>
                <a:cs typeface="Arial" pitchFamily="34" charset="0"/>
              </a:rPr>
              <a:t> Sandra L. Momper</a:t>
            </a:r>
            <a:r>
              <a:rPr lang="en-US" sz="1800" dirty="0" smtClean="0">
                <a:latin typeface="Arial" pitchFamily="34" charset="0"/>
                <a:cs typeface="Arial" pitchFamily="34" charset="0"/>
              </a:rPr>
              <a:t>, PhD. Assistant Professor of Social Work. School of Social Work. University of Michigan. Ann Arbor, MI</a:t>
            </a:r>
          </a:p>
          <a:p>
            <a:pPr marL="457200" indent="-457200">
              <a:buFont typeface="+mj-lt"/>
              <a:buAutoNum type="arabicPeriod"/>
            </a:pPr>
            <a:r>
              <a:rPr lang="en-US" sz="1800" b="1" dirty="0" smtClean="0">
                <a:latin typeface="Arial" pitchFamily="34" charset="0"/>
                <a:cs typeface="Arial" pitchFamily="34" charset="0"/>
              </a:rPr>
              <a:t> Motanic, Kelsey, BS,</a:t>
            </a:r>
            <a:r>
              <a:rPr lang="en-US" sz="1800" dirty="0" smtClean="0">
                <a:latin typeface="Arial" pitchFamily="34" charset="0"/>
                <a:cs typeface="Arial" pitchFamily="34" charset="0"/>
              </a:rPr>
              <a:t> Post-</a:t>
            </a:r>
            <a:r>
              <a:rPr lang="en-US" sz="1800" dirty="0" err="1" smtClean="0">
                <a:latin typeface="Arial" pitchFamily="34" charset="0"/>
                <a:cs typeface="Arial" pitchFamily="34" charset="0"/>
              </a:rPr>
              <a:t>Bac</a:t>
            </a:r>
            <a:r>
              <a:rPr lang="en-US" sz="1800" dirty="0" smtClean="0">
                <a:latin typeface="Arial" pitchFamily="34" charset="0"/>
                <a:cs typeface="Arial" pitchFamily="34" charset="0"/>
              </a:rPr>
              <a:t> IRTA Fellow, at NIH/section at the National Institute of Neurological Disorders and Stroke in  Bethesda, MD.</a:t>
            </a:r>
          </a:p>
          <a:p>
            <a:pPr marL="457200" indent="-457200">
              <a:buFont typeface="+mj-lt"/>
              <a:buAutoNum type="arabicPeriod"/>
            </a:pPr>
            <a:r>
              <a:rPr lang="en-US" sz="1800" b="1" dirty="0" smtClean="0">
                <a:latin typeface="Arial" pitchFamily="34" charset="0"/>
                <a:cs typeface="Arial" pitchFamily="34" charset="0"/>
              </a:rPr>
              <a:t> Danielle, Tsingine, BS, </a:t>
            </a:r>
            <a:r>
              <a:rPr lang="en-US" sz="1800" dirty="0" smtClean="0">
                <a:latin typeface="Arial" pitchFamily="34" charset="0"/>
                <a:cs typeface="Arial" pitchFamily="34" charset="0"/>
              </a:rPr>
              <a:t>Premed, Coordinator, Training &amp; Scholarship Program. Johns Hopkins Bloomberg School of Public Health, Center for American Indian Health. Baltimore, MD. </a:t>
            </a:r>
          </a:p>
          <a:p>
            <a:pPr marL="457200" indent="-457200">
              <a:buFont typeface="+mj-lt"/>
              <a:buAutoNum type="arabicPeriod"/>
            </a:pPr>
            <a:r>
              <a:rPr lang="en-US" sz="1800" b="1" dirty="0" smtClean="0">
                <a:latin typeface="Arial" pitchFamily="34" charset="0"/>
                <a:cs typeface="Arial" pitchFamily="34" charset="0"/>
              </a:rPr>
              <a:t> Melissa L Walls, </a:t>
            </a:r>
            <a:r>
              <a:rPr lang="en-US" sz="1800" dirty="0" smtClean="0">
                <a:latin typeface="Arial" pitchFamily="34" charset="0"/>
                <a:cs typeface="Arial" pitchFamily="34" charset="0"/>
              </a:rPr>
              <a:t>PhD. Assistant Professor, Department of Sociology-Anthropology, University of Minnesota-Duluth, MN</a:t>
            </a:r>
          </a:p>
          <a:p>
            <a:pPr marL="457200" indent="-457200">
              <a:buFont typeface="+mj-lt"/>
              <a:buAutoNum type="arabicPeriod"/>
            </a:pPr>
            <a:r>
              <a:rPr lang="en-US" sz="1800" b="1" dirty="0" smtClean="0">
                <a:latin typeface="Arial" pitchFamily="34" charset="0"/>
                <a:cs typeface="Arial" pitchFamily="34" charset="0"/>
              </a:rPr>
              <a:t>James Wood,  </a:t>
            </a:r>
            <a:r>
              <a:rPr lang="en-US" sz="1800" dirty="0" smtClean="0">
                <a:latin typeface="Arial" pitchFamily="34" charset="0"/>
                <a:cs typeface="Arial" pitchFamily="34" charset="0"/>
              </a:rPr>
              <a:t>MS. Psychology. Doctoral student. Colorado State University. Fort Collins, CO</a:t>
            </a:r>
          </a:p>
          <a:p>
            <a:pPr marL="457200" indent="-457200">
              <a:buFont typeface="+mj-lt"/>
              <a:buAutoNum type="arabicPeriod"/>
            </a:pPr>
            <a:r>
              <a:rPr lang="en-US" sz="1800" b="1" dirty="0" smtClean="0">
                <a:latin typeface="Arial" pitchFamily="34" charset="0"/>
                <a:cs typeface="Arial" pitchFamily="34" charset="0"/>
              </a:rPr>
              <a:t>Julie Yaekel Black Elk, PhD,  </a:t>
            </a:r>
            <a:r>
              <a:rPr lang="en-US" sz="1800" dirty="0" smtClean="0">
                <a:latin typeface="Arial" pitchFamily="34" charset="0"/>
                <a:cs typeface="Arial" pitchFamily="34" charset="0"/>
              </a:rPr>
              <a:t>Therapist, Lac Courte Oreilles Health Services, Hayward, WI </a:t>
            </a:r>
          </a:p>
          <a:p>
            <a:pPr marL="457200" indent="-457200">
              <a:buNone/>
            </a:pPr>
            <a:endParaRPr lang="en-US" sz="1800" dirty="0" smtClean="0">
              <a:latin typeface="Arial" pitchFamily="34" charset="0"/>
              <a:cs typeface="Arial" pitchFamily="34" charset="0"/>
            </a:endParaRPr>
          </a:p>
          <a:p>
            <a:pPr marL="457200" indent="-457200">
              <a:buNone/>
            </a:pPr>
            <a:r>
              <a:rPr lang="en-US" sz="1800" b="1" dirty="0" smtClean="0">
                <a:latin typeface="Arial" pitchFamily="34" charset="0"/>
                <a:cs typeface="Arial" pitchFamily="34" charset="0"/>
              </a:rPr>
              <a:t>Two candidates are completing the application process</a:t>
            </a:r>
          </a:p>
          <a:p>
            <a:pPr marL="457200" indent="-457200">
              <a:buNone/>
            </a:pPr>
            <a:r>
              <a:rPr lang="en-US" sz="1800" b="1" dirty="0" smtClean="0">
                <a:latin typeface="Arial" pitchFamily="34" charset="0"/>
                <a:cs typeface="Arial" pitchFamily="34" charset="0"/>
              </a:rPr>
              <a:t>The mentees below have completed work but are continuing contact</a:t>
            </a:r>
          </a:p>
          <a:p>
            <a:pPr marL="457200" indent="-457200">
              <a:buNone/>
            </a:pPr>
            <a:endParaRPr lang="en-US" sz="1800" b="1" dirty="0" smtClean="0">
              <a:latin typeface="Arial" pitchFamily="34" charset="0"/>
              <a:cs typeface="Arial" pitchFamily="34" charset="0"/>
            </a:endParaRPr>
          </a:p>
          <a:p>
            <a:pPr marL="457200" indent="-457200">
              <a:buFont typeface="+mj-lt"/>
              <a:buAutoNum type="arabicPeriod"/>
            </a:pPr>
            <a:r>
              <a:rPr lang="en-US" sz="1800" b="1" dirty="0" smtClean="0">
                <a:latin typeface="Arial" pitchFamily="34" charset="0"/>
                <a:cs typeface="Arial" pitchFamily="34" charset="0"/>
              </a:rPr>
              <a:t>Michael Dekker</a:t>
            </a:r>
            <a:r>
              <a:rPr lang="en-US" sz="1800" dirty="0" smtClean="0">
                <a:latin typeface="Arial" pitchFamily="34" charset="0"/>
                <a:cs typeface="Arial" pitchFamily="34" charset="0"/>
              </a:rPr>
              <a:t>, DO, Resident in Psychiatry. Phoenix, AZ</a:t>
            </a:r>
          </a:p>
          <a:p>
            <a:pPr marL="457200" indent="-457200">
              <a:buFont typeface="+mj-lt"/>
              <a:buAutoNum type="arabicPeriod"/>
            </a:pPr>
            <a:r>
              <a:rPr lang="en-US" sz="1800" b="1" dirty="0" smtClean="0">
                <a:latin typeface="Arial" pitchFamily="34" charset="0"/>
                <a:cs typeface="Arial" pitchFamily="34" charset="0"/>
              </a:rPr>
              <a:t>Jordan Lewis</a:t>
            </a:r>
            <a:r>
              <a:rPr lang="en-US" sz="1800" dirty="0" smtClean="0">
                <a:latin typeface="Arial" pitchFamily="34" charset="0"/>
                <a:cs typeface="Arial" pitchFamily="34" charset="0"/>
              </a:rPr>
              <a:t>, MSW.  PhD, Assistant Professor , Department of Alaska Native Studies, University of Alaska Fairbanks , AK</a:t>
            </a:r>
          </a:p>
          <a:p>
            <a:pPr marL="457200" indent="-457200">
              <a:buFont typeface="+mj-lt"/>
              <a:buAutoNum type="arabicPeriod"/>
            </a:pPr>
            <a:r>
              <a:rPr lang="en-US" sz="1800" b="1" dirty="0" smtClean="0">
                <a:latin typeface="Arial" pitchFamily="34" charset="0"/>
                <a:cs typeface="Arial" pitchFamily="34" charset="0"/>
              </a:rPr>
              <a:t>Olivia Belen Sloan, BS</a:t>
            </a:r>
            <a:r>
              <a:rPr lang="en-US" sz="1800" dirty="0" smtClean="0">
                <a:latin typeface="Arial" pitchFamily="34" charset="0"/>
                <a:cs typeface="Arial" pitchFamily="34" charset="0"/>
              </a:rPr>
              <a:t>,  MPH student, and Former Coordinator, Training &amp; Scholarship Program. Johns Hopkins Bloomberg School of Public Health, Center for American Indian Health. Baltimore, MD. </a:t>
            </a:r>
          </a:p>
          <a:p>
            <a:pPr marL="457200" indent="-457200">
              <a:buFont typeface="+mj-lt"/>
              <a:buAutoNum type="arabicPeriod"/>
            </a:pPr>
            <a:r>
              <a:rPr lang="en-US" sz="1800" b="1" dirty="0" smtClean="0">
                <a:latin typeface="Arial" pitchFamily="34" charset="0"/>
                <a:cs typeface="Arial" pitchFamily="34" charset="0"/>
              </a:rPr>
              <a:t>Erick Willie, BS, </a:t>
            </a:r>
            <a:r>
              <a:rPr lang="en-US" sz="1800" dirty="0" smtClean="0">
                <a:latin typeface="Arial" pitchFamily="34" charset="0"/>
                <a:cs typeface="Arial" pitchFamily="34" charset="0"/>
              </a:rPr>
              <a:t>Psychology. Working on Masters Degree, Applying for PhD. Practicing to be a medicine man. Gallup, NM</a:t>
            </a:r>
          </a:p>
          <a:p>
            <a:pPr marL="457200" indent="-457200">
              <a:buFont typeface="+mj-lt"/>
              <a:buAutoNum type="arabicPeriod"/>
            </a:pPr>
            <a:endParaRPr lang="en-US" sz="1800" dirty="0" smtClean="0">
              <a:latin typeface="Arial" pitchFamily="34" charset="0"/>
              <a:cs typeface="Arial" pitchFamily="34" charset="0"/>
            </a:endParaRPr>
          </a:p>
          <a:p>
            <a:pPr marL="457200" indent="-457200">
              <a:buFont typeface="+mj-lt"/>
              <a:buAutoNum type="arabicPeriod"/>
            </a:pPr>
            <a:endParaRPr lang="en-US" sz="1800" dirty="0" smtClean="0">
              <a:latin typeface="Arial" pitchFamily="34" charset="0"/>
              <a:cs typeface="Arial" pitchFamily="34" charset="0"/>
            </a:endParaRPr>
          </a:p>
          <a:p>
            <a:pPr marL="457200" indent="-457200">
              <a:buFont typeface="+mj-lt"/>
              <a:buAutoNum type="arabicPeriod"/>
            </a:pPr>
            <a:endParaRPr lang="en-US" sz="1800" dirty="0" smtClean="0">
              <a:latin typeface="Arial" pitchFamily="34" charset="0"/>
              <a:cs typeface="Arial" pitchFamily="34" charset="0"/>
            </a:endParaRPr>
          </a:p>
          <a:p>
            <a:endParaRPr lang="en-US" sz="1800" dirty="0" smtClean="0">
              <a:latin typeface="Arial"/>
            </a:endParaRPr>
          </a:p>
          <a:p>
            <a:endParaRPr lang="en-US" sz="1800" dirty="0" smtClean="0">
              <a:latin typeface="Arial"/>
            </a:endParaRPr>
          </a:p>
          <a:p>
            <a:endParaRPr lang="en-US" sz="18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4</a:t>
            </a:fld>
            <a:endParaRPr lang="en-US"/>
          </a:p>
        </p:txBody>
      </p:sp>
      <p:pic>
        <p:nvPicPr>
          <p:cNvPr id="11" name="Picture 11" descr="diamondborder"/>
          <p:cNvPicPr>
            <a:picLocks noChangeAspect="1" noChangeArrowheads="1"/>
          </p:cNvPicPr>
          <p:nvPr/>
        </p:nvPicPr>
        <p:blipFill>
          <a:blip r:embed="rId3" cstate="print"/>
          <a:srcRect/>
          <a:stretch>
            <a:fillRect/>
          </a:stretch>
        </p:blipFill>
        <p:spPr bwMode="auto">
          <a:xfrm flipV="1">
            <a:off x="1295400" y="914400"/>
            <a:ext cx="6409626" cy="7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p:spPr>
        <p:txBody>
          <a:bodyPr>
            <a:spAutoFit/>
          </a:bodyPr>
          <a:lstStyle/>
          <a:p>
            <a:r>
              <a:rPr lang="en-US" b="1" dirty="0" smtClean="0">
                <a:solidFill>
                  <a:srgbClr val="C00000"/>
                </a:solidFill>
                <a:latin typeface="Tempus Sans ITC" pitchFamily="82" charset="0"/>
              </a:rPr>
              <a:t>NIDA Support Staff</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457200" y="1905000"/>
            <a:ext cx="8229600" cy="4221163"/>
          </a:xfrm>
        </p:spPr>
        <p:txBody>
          <a:bodyPr>
            <a:normAutofit/>
          </a:bodyPr>
          <a:lstStyle/>
          <a:p>
            <a:r>
              <a:rPr lang="en-US" sz="2000" b="1" dirty="0" smtClean="0">
                <a:latin typeface="Arial" pitchFamily="34" charset="0"/>
                <a:cs typeface="Arial" pitchFamily="34" charset="0"/>
              </a:rPr>
              <a:t>Lula A. Beatty</a:t>
            </a:r>
            <a:r>
              <a:rPr lang="en-US" sz="2000" dirty="0" smtClean="0">
                <a:latin typeface="Arial" pitchFamily="34" charset="0"/>
                <a:cs typeface="Arial" pitchFamily="34" charset="0"/>
              </a:rPr>
              <a:t>, Ph.D. Chief, Special Populations Office National Institute on Drug Abuse/NIH 301.443.0441 </a:t>
            </a:r>
            <a:r>
              <a:rPr lang="en-US" sz="2000" dirty="0" smtClean="0">
                <a:latin typeface="Arial" pitchFamily="34" charset="0"/>
                <a:cs typeface="Arial" pitchFamily="34" charset="0"/>
                <a:hlinkClick r:id="rId3"/>
              </a:rPr>
              <a:t>lbeatty@nida.nih.gov</a:t>
            </a:r>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Kathy </a:t>
            </a:r>
            <a:r>
              <a:rPr lang="en-US" sz="2000" b="1" dirty="0" err="1" smtClean="0">
                <a:latin typeface="Arial" pitchFamily="34" charset="0"/>
                <a:cs typeface="Arial" pitchFamily="34" charset="0"/>
              </a:rPr>
              <a:t>Etz</a:t>
            </a:r>
            <a:r>
              <a:rPr lang="en-US" sz="2000" dirty="0" smtClean="0">
                <a:latin typeface="Arial" pitchFamily="34" charset="0"/>
                <a:cs typeface="Arial" pitchFamily="34" charset="0"/>
              </a:rPr>
              <a:t>, PhD, Epidemiology Research Branch. 301-402-1749 </a:t>
            </a:r>
            <a:r>
              <a:rPr lang="en-US" sz="2000" dirty="0" smtClean="0">
                <a:latin typeface="Arial" pitchFamily="34" charset="0"/>
                <a:cs typeface="Arial" pitchFamily="34" charset="0"/>
                <a:hlinkClick r:id="rId4"/>
              </a:rPr>
              <a:t>ketz@mail.nih.gov</a:t>
            </a:r>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Wilson M Compton</a:t>
            </a:r>
            <a:r>
              <a:rPr lang="en-US" sz="2000" dirty="0" smtClean="0">
                <a:latin typeface="Arial" pitchFamily="34" charset="0"/>
                <a:cs typeface="Arial" pitchFamily="34" charset="0"/>
              </a:rPr>
              <a:t>, MD, MPE, Director,</a:t>
            </a:r>
            <a:r>
              <a:rPr lang="fr-FR" sz="2000" dirty="0" smtClean="0">
                <a:latin typeface="Arial" pitchFamily="34" charset="0"/>
                <a:cs typeface="Arial" pitchFamily="34" charset="0"/>
              </a:rPr>
              <a:t> </a:t>
            </a:r>
            <a:r>
              <a:rPr lang="en-US" sz="2000" dirty="0" smtClean="0">
                <a:latin typeface="Arial" pitchFamily="34" charset="0"/>
                <a:cs typeface="Arial" pitchFamily="34" charset="0"/>
              </a:rPr>
              <a:t>Division of Epidemiology, Services and Prevention Research</a:t>
            </a:r>
          </a:p>
          <a:p>
            <a:pPr>
              <a:buNone/>
            </a:pPr>
            <a:endParaRPr lang="en-US" sz="17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solidFill>
                  <a:srgbClr val="C00000"/>
                </a:solidFill>
                <a:latin typeface="Tempus Sans ITC" pitchFamily="82" charset="0"/>
              </a:rPr>
              <a:t>NIDA Native Mentorship</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381000" y="1219200"/>
            <a:ext cx="8458200" cy="5334000"/>
          </a:xfrm>
          <a:prstGeom prst="rect">
            <a:avLst/>
          </a:prstGeom>
          <a:noFill/>
          <a:ln w="9525">
            <a:noFill/>
            <a:miter lim="800000"/>
            <a:headEnd/>
            <a:tailEnd/>
          </a:ln>
        </p:spPr>
      </p:pic>
      <p:sp>
        <p:nvSpPr>
          <p:cNvPr id="5" name="Rectangle 4"/>
          <p:cNvSpPr/>
          <p:nvPr/>
        </p:nvSpPr>
        <p:spPr>
          <a:xfrm>
            <a:off x="1066800" y="3886200"/>
            <a:ext cx="1600200" cy="369332"/>
          </a:xfrm>
          <a:prstGeom prst="rect">
            <a:avLst/>
          </a:prstGeom>
          <a:ln w="28575">
            <a:solidFill>
              <a:srgbClr val="FF0000"/>
            </a:solidFill>
          </a:ln>
        </p:spPr>
        <p:txBody>
          <a:bodyPr wrap="square">
            <a:spAutoFit/>
          </a:bodyPr>
          <a:lstStyle/>
          <a:p>
            <a:r>
              <a:rPr lang="en-US" dirty="0" smtClean="0">
                <a:solidFill>
                  <a:srgbClr val="FF0000"/>
                </a:solidFill>
              </a:rPr>
              <a:t>Mentors: 17</a:t>
            </a:r>
            <a:endParaRPr lang="en-US" dirty="0">
              <a:solidFill>
                <a:srgbClr val="FF0000"/>
              </a:solidFill>
            </a:endParaRPr>
          </a:p>
        </p:txBody>
      </p:sp>
      <p:sp>
        <p:nvSpPr>
          <p:cNvPr id="6" name="Rectangle 5"/>
          <p:cNvSpPr/>
          <p:nvPr/>
        </p:nvSpPr>
        <p:spPr>
          <a:xfrm>
            <a:off x="1066800" y="4343400"/>
            <a:ext cx="1600200" cy="381000"/>
          </a:xfrm>
          <a:prstGeom prst="rect">
            <a:avLst/>
          </a:prstGeom>
          <a:ln w="28575">
            <a:solidFill>
              <a:srgbClr val="000099"/>
            </a:solidFill>
          </a:ln>
        </p:spPr>
        <p:txBody>
          <a:bodyPr wrap="square">
            <a:spAutoFit/>
          </a:bodyPr>
          <a:lstStyle/>
          <a:p>
            <a:r>
              <a:rPr lang="en-US" dirty="0" smtClean="0">
                <a:solidFill>
                  <a:srgbClr val="000099"/>
                </a:solidFill>
              </a:rPr>
              <a:t>Mentees: 21</a:t>
            </a:r>
            <a:endParaRPr lang="en-US"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NIDA Workgrou</a:t>
            </a:r>
            <a:r>
              <a:rPr lang="en-US" dirty="0" smtClean="0">
                <a:solidFill>
                  <a:srgbClr val="C00000"/>
                </a:solidFill>
                <a:latin typeface="Tempus Sans ITC" pitchFamily="82" charset="0"/>
              </a:rPr>
              <a:t>p </a:t>
            </a:r>
            <a:r>
              <a:rPr lang="en-US" b="1" dirty="0" smtClean="0">
                <a:solidFill>
                  <a:srgbClr val="C00000"/>
                </a:solidFill>
                <a:latin typeface="Tempus Sans ITC" pitchFamily="82" charset="0"/>
              </a:rPr>
              <a:t>Goals</a:t>
            </a:r>
            <a:endParaRPr lang="en-US" b="1" dirty="0">
              <a:solidFill>
                <a:srgbClr val="C00000"/>
              </a:solidFill>
              <a:latin typeface="Tempus Sans ITC" pitchFamily="82" charset="0"/>
            </a:endParaRPr>
          </a:p>
        </p:txBody>
      </p:sp>
      <p:sp>
        <p:nvSpPr>
          <p:cNvPr id="39939"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Increase and retain underrepresented minority investigators (American Indian, Alaska Native and Native Hawaiian) who conduct substance abuse and addiction research</a:t>
            </a:r>
          </a:p>
          <a:p>
            <a:pPr marL="514350" indent="-514350">
              <a:buFont typeface="+mj-lt"/>
              <a:buAutoNum type="arabicPeriod"/>
            </a:pPr>
            <a:r>
              <a:rPr lang="en-US" dirty="0" smtClean="0"/>
              <a:t>Establish effective communication pathways for recruitment of new investigators or candidates for training positions at NIDA</a:t>
            </a:r>
          </a:p>
        </p:txBody>
      </p:sp>
      <p:sp>
        <p:nvSpPr>
          <p:cNvPr id="4" name="Slide Number Placeholder 3"/>
          <p:cNvSpPr>
            <a:spLocks noGrp="1"/>
          </p:cNvSpPr>
          <p:nvPr>
            <p:ph type="sldNum" sz="quarter" idx="12"/>
          </p:nvPr>
        </p:nvSpPr>
        <p:spPr/>
        <p:txBody>
          <a:bodyPr/>
          <a:lstStyle/>
          <a:p>
            <a:pPr>
              <a:defRPr/>
            </a:pPr>
            <a:fld id="{DA48F3F5-227D-4229-8C1B-1CB93568287B}"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solidFill>
                  <a:srgbClr val="C00000"/>
                </a:solidFill>
                <a:latin typeface="Tempus Sans ITC" pitchFamily="82" charset="0"/>
              </a:rPr>
              <a:t>Native Workgroup Objectives</a:t>
            </a:r>
            <a:endParaRPr lang="en-US" dirty="0"/>
          </a:p>
        </p:txBody>
      </p:sp>
      <p:sp>
        <p:nvSpPr>
          <p:cNvPr id="38915" name="Content Placeholder 2"/>
          <p:cNvSpPr>
            <a:spLocks noGrp="1"/>
          </p:cNvSpPr>
          <p:nvPr>
            <p:ph idx="1"/>
          </p:nvPr>
        </p:nvSpPr>
        <p:spPr>
          <a:xfrm>
            <a:off x="304800" y="1447800"/>
            <a:ext cx="8686800" cy="4632325"/>
          </a:xfrm>
        </p:spPr>
        <p:txBody>
          <a:bodyPr>
            <a:normAutofit lnSpcReduction="10000"/>
          </a:bodyPr>
          <a:lstStyle/>
          <a:p>
            <a:r>
              <a:rPr lang="en-US" sz="2800" dirty="0" smtClean="0">
                <a:latin typeface="Arial" pitchFamily="34" charset="0"/>
                <a:cs typeface="Arial" pitchFamily="34" charset="0"/>
              </a:rPr>
              <a:t>Education of public, students, health practitioners and researchers on addiction in the AI/AN/NH population as well as associated co-morbidities</a:t>
            </a:r>
          </a:p>
          <a:p>
            <a:r>
              <a:rPr lang="en-US" sz="2800" dirty="0" smtClean="0">
                <a:latin typeface="Arial" pitchFamily="34" charset="0"/>
                <a:cs typeface="Arial" pitchFamily="34" charset="0"/>
              </a:rPr>
              <a:t>Enhance research competency</a:t>
            </a:r>
          </a:p>
          <a:p>
            <a:r>
              <a:rPr lang="en-US" sz="2800" dirty="0" smtClean="0">
                <a:latin typeface="Arial" pitchFamily="34" charset="0"/>
                <a:cs typeface="Arial" pitchFamily="34" charset="0"/>
              </a:rPr>
              <a:t>Develop research concepts</a:t>
            </a:r>
          </a:p>
          <a:p>
            <a:r>
              <a:rPr lang="en-US" sz="2800" dirty="0" smtClean="0">
                <a:latin typeface="Arial" pitchFamily="34" charset="0"/>
                <a:cs typeface="Arial" pitchFamily="34" charset="0"/>
              </a:rPr>
              <a:t>Advocate for the grant application process</a:t>
            </a:r>
          </a:p>
          <a:p>
            <a:r>
              <a:rPr lang="en-US" sz="2800" dirty="0" smtClean="0">
                <a:latin typeface="Arial" pitchFamily="34" charset="0"/>
                <a:cs typeface="Arial" pitchFamily="34" charset="0"/>
              </a:rPr>
              <a:t>Understand and maintain Native community based research</a:t>
            </a:r>
          </a:p>
          <a:p>
            <a:r>
              <a:rPr lang="en-US" sz="2800" dirty="0" smtClean="0">
                <a:latin typeface="Arial" pitchFamily="34" charset="0"/>
                <a:cs typeface="Arial" pitchFamily="34" charset="0"/>
              </a:rPr>
              <a:t>Mentoring of Native students and early career faculty</a:t>
            </a:r>
          </a:p>
          <a:p>
            <a:endParaRPr lang="en-US" sz="28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2"/>
          </p:nvPr>
        </p:nvSpPr>
        <p:spPr/>
        <p:txBody>
          <a:bodyPr/>
          <a:lstStyle/>
          <a:p>
            <a:pPr>
              <a:defRPr/>
            </a:pPr>
            <a:fld id="{91C34119-9438-46AD-92E1-87A7C1D9579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solidFill>
                  <a:srgbClr val="C00000"/>
                </a:solidFill>
                <a:effectLst>
                  <a:outerShdw blurRad="38100" dist="38100" dir="2700000" algn="tl">
                    <a:srgbClr val="FFFFFF"/>
                  </a:outerShdw>
                </a:effectLst>
                <a:latin typeface="Tempus Sans ITC" pitchFamily="82" charset="0"/>
              </a:rPr>
              <a:t>Specific Native Disparity Concerns</a:t>
            </a:r>
            <a:r>
              <a:rPr lang="en-US" dirty="0" smtClean="0">
                <a:solidFill>
                  <a:srgbClr val="C00000"/>
                </a:solidFill>
                <a:latin typeface="Tempus Sans ITC" pitchFamily="82" charset="0"/>
              </a:rPr>
              <a:t/>
            </a:r>
            <a:br>
              <a:rPr lang="en-US" dirty="0" smtClean="0">
                <a:solidFill>
                  <a:srgbClr val="C00000"/>
                </a:solidFill>
                <a:latin typeface="Tempus Sans ITC" pitchFamily="82" charset="0"/>
              </a:rPr>
            </a:br>
            <a:endParaRPr lang="en-US" dirty="0"/>
          </a:p>
        </p:txBody>
      </p:sp>
      <p:sp>
        <p:nvSpPr>
          <p:cNvPr id="3" name="Content Placeholder 2"/>
          <p:cNvSpPr>
            <a:spLocks noGrp="1"/>
          </p:cNvSpPr>
          <p:nvPr>
            <p:ph sz="half" idx="1"/>
          </p:nvPr>
        </p:nvSpPr>
        <p:spPr/>
        <p:txBody>
          <a:bodyPr/>
          <a:lstStyle/>
          <a:p>
            <a:pPr>
              <a:spcBef>
                <a:spcPct val="50000"/>
              </a:spcBef>
              <a:buFont typeface="Arial" pitchFamily="34" charset="0"/>
              <a:buChar char="•"/>
            </a:pPr>
            <a:r>
              <a:rPr lang="en-US" sz="2000" dirty="0" smtClean="0">
                <a:solidFill>
                  <a:prstClr val="black"/>
                </a:solidFill>
                <a:latin typeface="Tahoma" pitchFamily="34" charset="0"/>
              </a:rPr>
              <a:t> &gt;50%</a:t>
            </a:r>
            <a:r>
              <a:rPr lang="en-US" sz="2000" dirty="0" smtClean="0">
                <a:solidFill>
                  <a:prstClr val="black"/>
                </a:solidFill>
                <a:latin typeface="Arial" pitchFamily="34" charset="0"/>
                <a:cs typeface="Arial" pitchFamily="34" charset="0"/>
              </a:rPr>
              <a:t> Native Americans entering as college freshman will leave after their first year.</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 Native American retention rate is 15% below the national average.</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About 20 will enter college and only 3 will graduate with a four-year degree</a:t>
            </a:r>
          </a:p>
          <a:p>
            <a:pPr>
              <a:spcBef>
                <a:spcPct val="50000"/>
              </a:spcBef>
            </a:pPr>
            <a:endParaRPr lang="en-US" sz="2000" dirty="0" smtClean="0">
              <a:solidFill>
                <a:prstClr val="black"/>
              </a:solidFill>
              <a:latin typeface="Arial" pitchFamily="34" charset="0"/>
              <a:cs typeface="Arial" pitchFamily="34" charset="0"/>
            </a:endParaRPr>
          </a:p>
          <a:p>
            <a:pPr>
              <a:spcBef>
                <a:spcPct val="50000"/>
              </a:spcBef>
              <a:buNone/>
            </a:pPr>
            <a:r>
              <a:rPr lang="en-US" sz="1600" dirty="0" smtClean="0">
                <a:solidFill>
                  <a:prstClr val="black"/>
                </a:solidFill>
                <a:latin typeface="Arial" pitchFamily="34" charset="0"/>
                <a:cs typeface="Arial" pitchFamily="34" charset="0"/>
              </a:rPr>
              <a:t>      Source: National Institute for Native Leadership in Higher Education, 2002 </a:t>
            </a:r>
          </a:p>
          <a:p>
            <a:endParaRPr lang="en-US" dirty="0"/>
          </a:p>
        </p:txBody>
      </p:sp>
      <p:sp>
        <p:nvSpPr>
          <p:cNvPr id="5" name="Slide Number Placeholder 4"/>
          <p:cNvSpPr>
            <a:spLocks noGrp="1"/>
          </p:cNvSpPr>
          <p:nvPr>
            <p:ph type="sldNum" sz="quarter" idx="12"/>
          </p:nvPr>
        </p:nvSpPr>
        <p:spPr/>
        <p:txBody>
          <a:bodyPr/>
          <a:lstStyle/>
          <a:p>
            <a:pPr algn="r" rtl="0" fontAlgn="base">
              <a:spcBef>
                <a:spcPct val="0"/>
              </a:spcBef>
              <a:spcAft>
                <a:spcPct val="0"/>
              </a:spcAft>
              <a:defRPr/>
            </a:pPr>
            <a:fld id="{063E3565-7D86-4D22-8A0C-07F90B7A5800}" type="slidenum">
              <a:rPr lang="en-US" sz="1400" kern="1200" smtClean="0">
                <a:solidFill>
                  <a:srgbClr val="000000"/>
                </a:solidFill>
                <a:latin typeface="Arial" charset="0"/>
                <a:ea typeface="+mn-ea"/>
                <a:cs typeface="+mn-cs"/>
              </a:rPr>
              <a:pPr algn="r" rtl="0" fontAlgn="base">
                <a:spcBef>
                  <a:spcPct val="0"/>
                </a:spcBef>
                <a:spcAft>
                  <a:spcPct val="0"/>
                </a:spcAft>
                <a:defRPr/>
              </a:pPr>
              <a:t>9</a:t>
            </a:fld>
            <a:endParaRPr lang="en-US" sz="1400" kern="1200" dirty="0">
              <a:solidFill>
                <a:srgbClr val="000000"/>
              </a:solidFill>
              <a:latin typeface="Arial" charset="0"/>
              <a:ea typeface="+mn-ea"/>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4495800" y="1676400"/>
            <a:ext cx="4419600" cy="3743043"/>
          </a:xfrm>
          <a:prstGeom prst="rect">
            <a:avLst/>
          </a:prstGeom>
          <a:noFill/>
          <a:ln w="9525">
            <a:noFill/>
            <a:miter lim="800000"/>
            <a:headEnd/>
            <a:tailEnd/>
          </a:ln>
          <a:effectLst/>
        </p:spPr>
      </p:pic>
      <p:sp>
        <p:nvSpPr>
          <p:cNvPr id="7" name="Text Placeholder 6"/>
          <p:cNvSpPr>
            <a:spLocks noGrp="1"/>
          </p:cNvSpPr>
          <p:nvPr>
            <p:ph type="body" sz="half" idx="2"/>
          </p:nvPr>
        </p:nvSpPr>
        <p:spPr>
          <a:xfrm>
            <a:off x="4495800" y="5410200"/>
            <a:ext cx="4419600" cy="715963"/>
          </a:xfrm>
          <a:prstGeom prst="rect">
            <a:avLst/>
          </a:prstGeom>
          <a:solidFill>
            <a:srgbClr val="3C0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b="1" dirty="0" smtClean="0"/>
              <a:t>Major Shortage of American Indian Health Professionals</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2119</Words>
  <Application>Microsoft Office PowerPoint</Application>
  <PresentationFormat>On-screen Show (4:3)</PresentationFormat>
  <Paragraphs>301</Paragraphs>
  <Slides>25</Slides>
  <Notes>25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Arial</vt:lpstr>
      <vt:lpstr>Papyrus</vt:lpstr>
      <vt:lpstr>Tempus Sans ITC</vt:lpstr>
      <vt:lpstr>Lucida Sans Unicode</vt:lpstr>
      <vt:lpstr>Tahoma</vt:lpstr>
      <vt:lpstr>Wingdings 2</vt:lpstr>
      <vt:lpstr>Calibri</vt:lpstr>
      <vt:lpstr>Office Theme</vt:lpstr>
      <vt:lpstr>Default Design</vt:lpstr>
      <vt:lpstr>Slide</vt:lpstr>
      <vt:lpstr>Slide 1</vt:lpstr>
      <vt:lpstr>Presentation Objectives</vt:lpstr>
      <vt:lpstr>NIDA Native Scholars Workgroup and Mentors</vt:lpstr>
      <vt:lpstr>Current Mentees</vt:lpstr>
      <vt:lpstr>NIDA Support Staff</vt:lpstr>
      <vt:lpstr>NIDA Native Mentorship</vt:lpstr>
      <vt:lpstr>NIDA Workgroup Goals</vt:lpstr>
      <vt:lpstr>Native Workgroup Objectives</vt:lpstr>
      <vt:lpstr>Specific Native Disparity Concerns </vt:lpstr>
      <vt:lpstr>Why Develop a Native Mentoring Program? </vt:lpstr>
      <vt:lpstr>Native Mentorship Goals</vt:lpstr>
      <vt:lpstr>The 5 Elements of Mentoring Program</vt:lpstr>
      <vt:lpstr>Native Mentoring Logic Model</vt:lpstr>
      <vt:lpstr>Mentor Responsibilities:  Competing ISSUES</vt:lpstr>
      <vt:lpstr>Mentee Self-assessment</vt:lpstr>
      <vt:lpstr>Types of Mentorship Contact </vt:lpstr>
      <vt:lpstr>What Mentees May Gain: </vt:lpstr>
      <vt:lpstr>Mentorship Activities</vt:lpstr>
      <vt:lpstr>Mentorship: Areas for Discussion </vt:lpstr>
      <vt:lpstr>Slide 20</vt:lpstr>
      <vt:lpstr>Mentees </vt:lpstr>
      <vt:lpstr>Attend 40 Annual Conference of The Association of American Indian Physicians (AAIP)</vt:lpstr>
      <vt:lpstr>Agenda for Mentorship Group</vt:lpstr>
      <vt:lpstr>Future Plans</vt:lpstr>
      <vt:lpstr>Slide 25</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NIDA American Indian and Alaskan Native Research Scholars Mentorship Program</dc:title>
  <dc:creator>walkerrd</dc:creator>
  <cp:lastModifiedBy>walkerrd</cp:lastModifiedBy>
  <cp:revision>268</cp:revision>
  <dcterms:created xsi:type="dcterms:W3CDTF">2008-09-12T18:30:20Z</dcterms:created>
  <dcterms:modified xsi:type="dcterms:W3CDTF">2011-07-29T20:53:17Z</dcterms:modified>
</cp:coreProperties>
</file>